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7" r:id="rId3"/>
  </p:sldMasterIdLst>
  <p:notesMasterIdLst>
    <p:notesMasterId r:id="rId75"/>
  </p:notesMasterIdLst>
  <p:handoutMasterIdLst>
    <p:handoutMasterId r:id="rId76"/>
  </p:handoutMasterIdLst>
  <p:sldIdLst>
    <p:sldId id="669" r:id="rId4"/>
    <p:sldId id="971" r:id="rId5"/>
    <p:sldId id="1195" r:id="rId6"/>
    <p:sldId id="1015" r:id="rId7"/>
    <p:sldId id="1016" r:id="rId8"/>
    <p:sldId id="1014" r:id="rId9"/>
    <p:sldId id="963" r:id="rId10"/>
    <p:sldId id="931" r:id="rId11"/>
    <p:sldId id="982" r:id="rId12"/>
    <p:sldId id="1200" r:id="rId13"/>
    <p:sldId id="1197" r:id="rId14"/>
    <p:sldId id="1198" r:id="rId15"/>
    <p:sldId id="1199" r:id="rId16"/>
    <p:sldId id="1201" r:id="rId17"/>
    <p:sldId id="1196" r:id="rId18"/>
    <p:sldId id="946" r:id="rId19"/>
    <p:sldId id="949" r:id="rId20"/>
    <p:sldId id="958" r:id="rId21"/>
    <p:sldId id="959" r:id="rId22"/>
    <p:sldId id="960" r:id="rId23"/>
    <p:sldId id="961" r:id="rId24"/>
    <p:sldId id="962" r:id="rId25"/>
    <p:sldId id="1039" r:id="rId26"/>
    <p:sldId id="1043" r:id="rId27"/>
    <p:sldId id="1040" r:id="rId28"/>
    <p:sldId id="1041" r:id="rId29"/>
    <p:sldId id="1042" r:id="rId30"/>
    <p:sldId id="1155" r:id="rId31"/>
    <p:sldId id="1158" r:id="rId32"/>
    <p:sldId id="1159" r:id="rId33"/>
    <p:sldId id="373" r:id="rId34"/>
    <p:sldId id="374" r:id="rId35"/>
    <p:sldId id="375" r:id="rId36"/>
    <p:sldId id="376" r:id="rId37"/>
    <p:sldId id="1180" r:id="rId38"/>
    <p:sldId id="1161" r:id="rId39"/>
    <p:sldId id="1162" r:id="rId40"/>
    <p:sldId id="1171" r:id="rId41"/>
    <p:sldId id="1165" r:id="rId42"/>
    <p:sldId id="1167" r:id="rId43"/>
    <p:sldId id="1169" r:id="rId44"/>
    <p:sldId id="1170" r:id="rId45"/>
    <p:sldId id="1126" r:id="rId46"/>
    <p:sldId id="1128" r:id="rId47"/>
    <p:sldId id="1188" r:id="rId48"/>
    <p:sldId id="1187" r:id="rId49"/>
    <p:sldId id="1181" r:id="rId50"/>
    <p:sldId id="1173" r:id="rId51"/>
    <p:sldId id="1190" r:id="rId52"/>
    <p:sldId id="323" r:id="rId53"/>
    <p:sldId id="324" r:id="rId54"/>
    <p:sldId id="322" r:id="rId55"/>
    <p:sldId id="399" r:id="rId56"/>
    <p:sldId id="328" r:id="rId57"/>
    <p:sldId id="329" r:id="rId58"/>
    <p:sldId id="341" r:id="rId59"/>
    <p:sldId id="342" r:id="rId60"/>
    <p:sldId id="343" r:id="rId61"/>
    <p:sldId id="344" r:id="rId62"/>
    <p:sldId id="345" r:id="rId63"/>
    <p:sldId id="351" r:id="rId64"/>
    <p:sldId id="346" r:id="rId65"/>
    <p:sldId id="349" r:id="rId66"/>
    <p:sldId id="348" r:id="rId67"/>
    <p:sldId id="350" r:id="rId68"/>
    <p:sldId id="1118" r:id="rId69"/>
    <p:sldId id="1191" r:id="rId70"/>
    <p:sldId id="1192" r:id="rId71"/>
    <p:sldId id="1119" r:id="rId72"/>
    <p:sldId id="1202" r:id="rId73"/>
    <p:sldId id="1194" r:id="rId74"/>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77" autoAdjust="0"/>
    <p:restoredTop sz="69502" autoAdjust="0"/>
  </p:normalViewPr>
  <p:slideViewPr>
    <p:cSldViewPr>
      <p:cViewPr varScale="1">
        <p:scale>
          <a:sx n="98" d="100"/>
          <a:sy n="98" d="100"/>
        </p:scale>
        <p:origin x="1736" y="19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rishavrohitblog.blogspot.com/2013/12/in-mapper-combiner.htm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a:t>
            </a:fld>
            <a:endParaRPr lang="en-US"/>
          </a:p>
        </p:txBody>
      </p:sp>
    </p:spTree>
    <p:extLst>
      <p:ext uri="{BB962C8B-B14F-4D97-AF65-F5344CB8AC3E}">
        <p14:creationId xmlns:p14="http://schemas.microsoft.com/office/powerpoint/2010/main" val="218718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relational database is comprised of tables.</a:t>
            </a:r>
          </a:p>
          <a:p>
            <a:r>
              <a:rPr lang="en-US" dirty="0"/>
              <a:t>Each table represents a relation = collection of tuples (rows).</a:t>
            </a:r>
          </a:p>
          <a:p>
            <a:r>
              <a:rPr lang="en-US" dirty="0"/>
              <a:t>Each tuple consists of multiple fields.</a:t>
            </a:r>
          </a:p>
          <a:p>
            <a:r>
              <a:rPr lang="en-US" dirty="0"/>
              <a:t>You should have learnt those basic concepts in the previous</a:t>
            </a:r>
            <a:r>
              <a:rPr lang="en-US" baseline="0" dirty="0"/>
              <a:t> course.</a:t>
            </a:r>
            <a:endParaRPr lang="en-US" dirty="0"/>
          </a:p>
          <a:p>
            <a:r>
              <a:rPr lang="en-SG" dirty="0"/>
              <a:t>A brief history</a:t>
            </a:r>
            <a:r>
              <a:rPr lang="en-SG" baseline="0" dirty="0"/>
              <a:t> can be found: https://en.wikipedia.org/wiki/Relational_database</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16</a:t>
            </a:fld>
            <a:endParaRPr lang="en-US"/>
          </a:p>
        </p:txBody>
      </p:sp>
    </p:spTree>
    <p:extLst>
      <p:ext uri="{BB962C8B-B14F-4D97-AF65-F5344CB8AC3E}">
        <p14:creationId xmlns:p14="http://schemas.microsoft.com/office/powerpoint/2010/main" val="2807744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 schema” is one of the simplest and most popular ways of organizing multiple data tables.</a:t>
            </a:r>
          </a:p>
          <a:p>
            <a:r>
              <a:rPr lang="en-US" baseline="0" dirty="0"/>
              <a:t>It consists of a fact table and a number of dimension tables. Generally, the fact table contain </a:t>
            </a:r>
            <a:r>
              <a:rPr lang="en-US" b="1" baseline="0" dirty="0"/>
              <a:t>business events</a:t>
            </a:r>
            <a:r>
              <a:rPr lang="en-US" baseline="0" dirty="0"/>
              <a:t>, e.g. ”a sale of product X in store Y”. Then, the dimension tables describe the set of products, and the set of stores. A simple analogy is that “dimension tables are analogous to nouns, but fact tables are analogous to verbs”. The fact tables typically contain foreign keys which reference primary keys which are described in the dimension tables.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17</a:t>
            </a:fld>
            <a:endParaRPr lang="en-US"/>
          </a:p>
        </p:txBody>
      </p:sp>
    </p:spTree>
    <p:extLst>
      <p:ext uri="{BB962C8B-B14F-4D97-AF65-F5344CB8AC3E}">
        <p14:creationId xmlns:p14="http://schemas.microsoft.com/office/powerpoint/2010/main" val="2653647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R1, R2… R5 are rows… fields in the same column are represented</a:t>
            </a:r>
            <a:r>
              <a:rPr lang="en-US" baseline="0" dirty="0"/>
              <a:t> in the same shape.</a:t>
            </a:r>
          </a:p>
          <a:p>
            <a:endParaRPr lang="en-US" baseline="0" dirty="0"/>
          </a:p>
          <a:p>
            <a:r>
              <a:rPr lang="en-US" baseline="0" dirty="0"/>
              <a:t>Thus, projection is to get one or multiple columns.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18</a:t>
            </a:fld>
            <a:endParaRPr lang="en-US"/>
          </a:p>
        </p:txBody>
      </p:sp>
    </p:spTree>
    <p:extLst>
      <p:ext uri="{BB962C8B-B14F-4D97-AF65-F5344CB8AC3E}">
        <p14:creationId xmlns:p14="http://schemas.microsoft.com/office/powerpoint/2010/main" val="3336887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implementation is quite straightforward. </a:t>
            </a:r>
          </a:p>
          <a:p>
            <a:r>
              <a:rPr lang="en-US" baseline="0" dirty="0"/>
              <a:t>Map: take &lt;tuple id, tuple&gt; as input, and emit &lt;tuple id, fields&gt;</a:t>
            </a:r>
          </a:p>
          <a:p>
            <a:r>
              <a:rPr lang="en-US" baseline="0" dirty="0"/>
              <a:t>Do we need a reducer? No. This is a </a:t>
            </a:r>
            <a:r>
              <a:rPr lang="en-US" b="1" baseline="0" dirty="0"/>
              <a:t>map only job, </a:t>
            </a:r>
            <a:r>
              <a:rPr lang="en-US" b="0" baseline="0" dirty="0"/>
              <a:t>which are quite efficient as no shuffle phase is needed.</a:t>
            </a:r>
            <a:endParaRPr lang="en-US" b="1" baseline="0" dirty="0"/>
          </a:p>
          <a:p>
            <a:r>
              <a:rPr lang="en-US" baseline="0" dirty="0"/>
              <a:t>Alternatively, if we want to do a projection on the map output, we can also do it in reducer.</a:t>
            </a:r>
          </a:p>
          <a:p>
            <a:endParaRPr lang="en-US" baseline="0" dirty="0"/>
          </a:p>
          <a:p>
            <a:r>
              <a:rPr lang="en-US" baseline="0" dirty="0"/>
              <a:t>Let’s analyze the performance. </a:t>
            </a:r>
            <a:r>
              <a:rPr lang="en-SG" baseline="0" dirty="0"/>
              <a:t> I/O is the key bottleneck, and limited by the HDFS streaming read speed. thus the encoding/decoding is rather important. We can take advantage of compressions to reduce I/O.</a:t>
            </a:r>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19</a:t>
            </a:fld>
            <a:endParaRPr lang="en-US"/>
          </a:p>
        </p:txBody>
      </p:sp>
    </p:spTree>
    <p:extLst>
      <p:ext uri="{BB962C8B-B14F-4D97-AF65-F5344CB8AC3E}">
        <p14:creationId xmlns:p14="http://schemas.microsoft.com/office/powerpoint/2010/main" val="3420478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a:t>
            </a:r>
            <a:r>
              <a:rPr lang="en-US" baseline="0" dirty="0"/>
              <a:t> is to do a filtering on the rows according to some filtering conditions (predicates).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20</a:t>
            </a:fld>
            <a:endParaRPr lang="en-US"/>
          </a:p>
        </p:txBody>
      </p:sp>
    </p:spTree>
    <p:extLst>
      <p:ext uri="{BB962C8B-B14F-4D97-AF65-F5344CB8AC3E}">
        <p14:creationId xmlns:p14="http://schemas.microsoft.com/office/powerpoint/2010/main" val="3563957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implementation is also</a:t>
            </a:r>
            <a:r>
              <a:rPr lang="en-US" baseline="0" dirty="0"/>
              <a:t> rather easy. </a:t>
            </a:r>
          </a:p>
          <a:p>
            <a:r>
              <a:rPr lang="en-US" baseline="0" dirty="0"/>
              <a:t>Map: input &lt;tuple id, tuple&gt;, emit only the tuples that meet the criteria.</a:t>
            </a:r>
          </a:p>
          <a:p>
            <a:r>
              <a:rPr lang="en-US" baseline="0" dirty="0"/>
              <a:t>No reducers… but depending on the query. If grouping and order by is needed, then, we may have reducers.</a:t>
            </a:r>
          </a:p>
          <a:p>
            <a:r>
              <a:rPr lang="en-US" baseline="0" dirty="0"/>
              <a:t>Again, we can also do filtering in reduction, if there is other processing logics in the map task.</a:t>
            </a:r>
          </a:p>
          <a:p>
            <a:r>
              <a:rPr lang="en-US" baseline="0" dirty="0"/>
              <a:t>Let’s analyze the performance. It is similar to the projection. </a:t>
            </a:r>
          </a:p>
          <a:p>
            <a:r>
              <a:rPr lang="en-SG" baseline="0" dirty="0"/>
              <a:t> I/O is the key bottleneck, and limited by the HDFS streaming read speed. </a:t>
            </a:r>
          </a:p>
          <a:p>
            <a:endParaRPr lang="en-US" baseline="0" dirty="0"/>
          </a:p>
          <a:p>
            <a:r>
              <a:rPr lang="en-US" baseline="0" dirty="0"/>
              <a:t>Very similar to projection.</a:t>
            </a:r>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21</a:t>
            </a:fld>
            <a:endParaRPr lang="en-US"/>
          </a:p>
        </p:txBody>
      </p:sp>
    </p:spTree>
    <p:extLst>
      <p:ext uri="{BB962C8B-B14F-4D97-AF65-F5344CB8AC3E}">
        <p14:creationId xmlns:p14="http://schemas.microsoft.com/office/powerpoint/2010/main" val="63389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a:t>
            </a:r>
            <a:r>
              <a:rPr lang="en-US" baseline="0" dirty="0"/>
              <a:t> by and aggregation is quite like word count…</a:t>
            </a:r>
            <a:r>
              <a:rPr lang="en-SG" baseline="0" dirty="0"/>
              <a:t> word count is simply count and group by word.</a:t>
            </a:r>
          </a:p>
          <a:p>
            <a:r>
              <a:rPr lang="en-US" baseline="0" dirty="0"/>
              <a:t>Let’s look at one example: suppose we have a visits table recording all the access log. Each log entry consists of two fields: URL and access time.</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We want to check the average access time for each URL. The SQL is given in </a:t>
            </a:r>
            <a:r>
              <a:rPr lang="en-US" dirty="0"/>
              <a:t>SELECT </a:t>
            </a:r>
            <a:r>
              <a:rPr lang="en-US" dirty="0" err="1"/>
              <a:t>url</a:t>
            </a:r>
            <a:r>
              <a:rPr lang="en-US" dirty="0"/>
              <a:t>, AVG(time) FROM visits GROUP BY </a:t>
            </a:r>
            <a:r>
              <a:rPr lang="en-US" dirty="0" err="1"/>
              <a:t>url</a:t>
            </a:r>
            <a:r>
              <a:rPr lang="en-US" baseline="0" dirty="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Now, we can see how we can implement the AVG and group by in this SQL.</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Map: for each tuple, we emit &lt;</a:t>
            </a:r>
            <a:r>
              <a:rPr lang="en-US" baseline="0" dirty="0" err="1"/>
              <a:t>url</a:t>
            </a:r>
            <a:r>
              <a:rPr lang="en-US" baseline="0" dirty="0"/>
              <a:t>, time&gt;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Then, reduce will compute the average.</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We can optimize it with combiners (similar to the average question in the tutorial). Please refer to the tutorial for more details of the further optimizations.</a:t>
            </a:r>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22</a:t>
            </a:fld>
            <a:endParaRPr lang="en-US"/>
          </a:p>
        </p:txBody>
      </p:sp>
    </p:spTree>
    <p:extLst>
      <p:ext uri="{BB962C8B-B14F-4D97-AF65-F5344CB8AC3E}">
        <p14:creationId xmlns:p14="http://schemas.microsoft.com/office/powerpoint/2010/main" val="1743725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of R, Key of S.</a:t>
            </a:r>
          </a:p>
          <a:p>
            <a:r>
              <a:rPr lang="en-US" baseline="0" dirty="0" err="1"/>
              <a:t>R.key</a:t>
            </a:r>
            <a:r>
              <a:rPr lang="en-US" baseline="0" dirty="0"/>
              <a:t>=</a:t>
            </a:r>
            <a:r>
              <a:rPr lang="en-US" baseline="0" dirty="0" err="1"/>
              <a:t>S.key</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23</a:t>
            </a:fld>
            <a:endParaRPr lang="en-US"/>
          </a:p>
        </p:txBody>
      </p:sp>
    </p:spTree>
    <p:extLst>
      <p:ext uri="{BB962C8B-B14F-4D97-AF65-F5344CB8AC3E}">
        <p14:creationId xmlns:p14="http://schemas.microsoft.com/office/powerpoint/2010/main" val="3685453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to many: student</a:t>
            </a:r>
            <a:r>
              <a:rPr lang="en-US" baseline="0" dirty="0"/>
              <a:t> table, module table.</a:t>
            </a:r>
          </a:p>
          <a:p>
            <a:r>
              <a:rPr lang="en-US" baseline="0" dirty="0"/>
              <a:t>One to many: university table, student table</a:t>
            </a:r>
          </a:p>
          <a:p>
            <a:r>
              <a:rPr lang="en-US" baseline="0" dirty="0"/>
              <a:t>One to one: student id vs. email</a:t>
            </a:r>
          </a:p>
          <a:p>
            <a:endParaRPr lang="en-US" baseline="0" dirty="0"/>
          </a:p>
          <a:p>
            <a:r>
              <a:rPr lang="en-US" baseline="0" dirty="0"/>
              <a:t>You have already learnt this in database course.</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24</a:t>
            </a:fld>
            <a:endParaRPr lang="en-US"/>
          </a:p>
        </p:txBody>
      </p:sp>
    </p:spTree>
    <p:extLst>
      <p:ext uri="{BB962C8B-B14F-4D97-AF65-F5344CB8AC3E}">
        <p14:creationId xmlns:p14="http://schemas.microsoft.com/office/powerpoint/2010/main" val="2809924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All the tuples from R with the same join key will be encountered ﬁrst, which</a:t>
            </a:r>
          </a:p>
          <a:p>
            <a:r>
              <a:rPr lang="en-SG" dirty="0"/>
              <a:t>the reducer can buﬀer in memory. As the reducer processes each tuple from</a:t>
            </a:r>
          </a:p>
          <a:p>
            <a:r>
              <a:rPr lang="en-SG" dirty="0"/>
              <a:t>S , it is crossed with all the tuples from R. Of course, </a:t>
            </a:r>
            <a:r>
              <a:rPr lang="en-SG" b="1" dirty="0"/>
              <a:t>we are assuming that</a:t>
            </a:r>
          </a:p>
          <a:p>
            <a:r>
              <a:rPr lang="en-SG" b="1" dirty="0"/>
              <a:t>the tuples from R (with the same join key) will ﬁt into memory</a:t>
            </a:r>
            <a:r>
              <a:rPr lang="en-SG" dirty="0"/>
              <a:t>, which is a</a:t>
            </a:r>
          </a:p>
          <a:p>
            <a:r>
              <a:rPr lang="en-SG" dirty="0"/>
              <a:t>limitation of this algorithm (and why we want to control the sort order so that</a:t>
            </a:r>
          </a:p>
          <a:p>
            <a:r>
              <a:rPr lang="en-SG" dirty="0"/>
              <a:t>the smaller dataset comes ﬁrst).</a:t>
            </a:r>
          </a:p>
          <a:p>
            <a:endParaRPr lang="en-SG" dirty="0"/>
          </a:p>
          <a:p>
            <a:endParaRPr lang="en-SG" dirty="0"/>
          </a:p>
          <a:p>
            <a:r>
              <a:rPr lang="en-SG" dirty="0"/>
              <a:t>The basic idea behind the reduce-side join is to repartition the two datasets by the join key. The approach isn’t particularly efficient since it requires </a:t>
            </a:r>
            <a:r>
              <a:rPr lang="en-SG" dirty="0" err="1"/>
              <a:t>shuf</a:t>
            </a:r>
            <a:r>
              <a:rPr lang="en-SG" dirty="0"/>
              <a:t>- fling both datasets across the network.</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26</a:t>
            </a:fld>
            <a:endParaRPr lang="en-US"/>
          </a:p>
        </p:txBody>
      </p:sp>
    </p:spTree>
    <p:extLst>
      <p:ext uri="{BB962C8B-B14F-4D97-AF65-F5344CB8AC3E}">
        <p14:creationId xmlns:p14="http://schemas.microsoft.com/office/powerpoint/2010/main" val="326237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a:t>
            </a:fld>
            <a:endParaRPr lang="en-US"/>
          </a:p>
        </p:txBody>
      </p:sp>
    </p:spTree>
    <p:extLst>
      <p:ext uri="{BB962C8B-B14F-4D97-AF65-F5344CB8AC3E}">
        <p14:creationId xmlns:p14="http://schemas.microsoft.com/office/powerpoint/2010/main" val="767857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All the tuples from R with the same join key will be encountered ﬁrst, which</a:t>
            </a:r>
          </a:p>
          <a:p>
            <a:r>
              <a:rPr lang="en-SG" dirty="0"/>
              <a:t>the reducer can buﬀer in memory. As the reducer processes each tuple from</a:t>
            </a:r>
          </a:p>
          <a:p>
            <a:r>
              <a:rPr lang="en-SG" dirty="0"/>
              <a:t>S , it is crossed with all the tuples from R. Of course, </a:t>
            </a:r>
            <a:r>
              <a:rPr lang="en-SG" b="1" dirty="0"/>
              <a:t>we are assuming that</a:t>
            </a:r>
          </a:p>
          <a:p>
            <a:r>
              <a:rPr lang="en-SG" b="1" dirty="0"/>
              <a:t>the tuples from R (with the same join key) will ﬁt into memory</a:t>
            </a:r>
            <a:r>
              <a:rPr lang="en-SG" dirty="0"/>
              <a:t>, which is a</a:t>
            </a:r>
          </a:p>
          <a:p>
            <a:r>
              <a:rPr lang="en-SG" dirty="0"/>
              <a:t>limitation of this algorithm (and why we want to control the sort order so that</a:t>
            </a:r>
          </a:p>
          <a:p>
            <a:r>
              <a:rPr lang="en-SG" dirty="0"/>
              <a:t>the smaller dataset comes ﬁrst).</a:t>
            </a:r>
          </a:p>
          <a:p>
            <a:endParaRPr lang="en-SG" dirty="0"/>
          </a:p>
          <a:p>
            <a:endParaRPr lang="en-SG" dirty="0"/>
          </a:p>
          <a:p>
            <a:r>
              <a:rPr lang="en-SG" dirty="0"/>
              <a:t>The basic idea behind the reduce-side join is to repartition the two datasets by the join key. The approach isn’t particularly efficient since it requires </a:t>
            </a:r>
            <a:r>
              <a:rPr lang="en-SG" dirty="0" err="1"/>
              <a:t>shuf</a:t>
            </a:r>
            <a:r>
              <a:rPr lang="en-SG" dirty="0"/>
              <a:t>- fling both datasets across the network.</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27</a:t>
            </a:fld>
            <a:endParaRPr lang="en-US"/>
          </a:p>
        </p:txBody>
      </p:sp>
    </p:spTree>
    <p:extLst>
      <p:ext uri="{BB962C8B-B14F-4D97-AF65-F5344CB8AC3E}">
        <p14:creationId xmlns:p14="http://schemas.microsoft.com/office/powerpoint/2010/main" val="307481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r>
              <a:rPr lang="en-US" dirty="0">
                <a:latin typeface="Arial" pitchFamily="34" charset="0"/>
              </a:rPr>
              <a:t>Many problems can be expressed</a:t>
            </a:r>
            <a:r>
              <a:rPr lang="en-US" baseline="0" dirty="0">
                <a:latin typeface="Arial" pitchFamily="34" charset="0"/>
              </a:rPr>
              <a:t> as finding similar sets. Generally, we want to find nearest neighbors in a high-dimensional space. Why high dimensional? See examples.</a:t>
            </a:r>
          </a:p>
          <a:p>
            <a:endParaRPr lang="en-US" baseline="0" dirty="0">
              <a:latin typeface="Arial" pitchFamily="34" charset="0"/>
            </a:endParaRPr>
          </a:p>
          <a:p>
            <a:r>
              <a:rPr lang="en-US" baseline="0" dirty="0">
                <a:latin typeface="Arial" pitchFamily="34" charset="0"/>
              </a:rPr>
              <a:t>First, pages with similar words. Each word represents a dimension. Thus, high dimensions. This application can be used for duplicate detection and classification by topics. </a:t>
            </a:r>
          </a:p>
          <a:p>
            <a:r>
              <a:rPr lang="en-US" baseline="0" dirty="0">
                <a:latin typeface="Arial" pitchFamily="34" charset="0"/>
              </a:rPr>
              <a:t>Second, clusters who purchased similar products. Each product represents a dimension. Again, high dimension. We can do this for market segmentation. </a:t>
            </a:r>
          </a:p>
          <a:p>
            <a:r>
              <a:rPr lang="en-US" baseline="0" dirty="0">
                <a:latin typeface="Arial" pitchFamily="34" charset="0"/>
              </a:rPr>
              <a:t>Third, images with similar features. </a:t>
            </a:r>
            <a:r>
              <a:rPr lang="en-SG" sz="1200" b="0" i="0" kern="1200" dirty="0">
                <a:solidFill>
                  <a:schemeClr val="tx1"/>
                </a:solidFill>
                <a:effectLst/>
                <a:latin typeface="Arial" charset="0"/>
                <a:ea typeface="+mn-ea"/>
                <a:cs typeface="+mn-cs"/>
              </a:rPr>
              <a:t>Features may be specific structures in the image such as points, edges or objects. It can be used for image search and clustering.</a:t>
            </a:r>
          </a:p>
          <a:p>
            <a:r>
              <a:rPr lang="en-US" sz="1200" b="0" i="0" kern="1200" baseline="0" dirty="0">
                <a:solidFill>
                  <a:schemeClr val="tx1"/>
                </a:solidFill>
                <a:effectLst/>
                <a:latin typeface="Arial" charset="0"/>
                <a:ea typeface="+mn-ea"/>
                <a:cs typeface="+mn-cs"/>
              </a:rPr>
              <a:t>Fourth, users who visited similar websites. </a:t>
            </a:r>
          </a:p>
          <a:p>
            <a:r>
              <a:rPr lang="en-US" sz="1200" b="0" i="0" kern="1200" baseline="0" dirty="0">
                <a:solidFill>
                  <a:schemeClr val="tx1"/>
                </a:solidFill>
                <a:effectLst/>
                <a:latin typeface="Arial" charset="0"/>
                <a:ea typeface="+mn-ea"/>
                <a:cs typeface="+mn-cs"/>
              </a:rPr>
              <a:t>All those data sets are with high dimensions, from thousands to tens of thousands, or even more.</a:t>
            </a:r>
            <a:endParaRPr lang="en-US" baseline="0" dirty="0">
              <a:latin typeface="Arial" pitchFamily="34" charset="0"/>
            </a:endParaRPr>
          </a:p>
        </p:txBody>
      </p:sp>
    </p:spTree>
    <p:extLst>
      <p:ext uri="{BB962C8B-B14F-4D97-AF65-F5344CB8AC3E}">
        <p14:creationId xmlns:p14="http://schemas.microsoft.com/office/powerpoint/2010/main" val="1704294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say</a:t>
            </a:r>
            <a:r>
              <a:rPr lang="en-US" baseline="0" dirty="0"/>
              <a:t> “similarity”, we need to have a metric to quantify it. That is, our goal is to find the nearest neighbors in a high dimensional space. We need to formally define that two objects are close enough (with a small distance from each other).</a:t>
            </a:r>
          </a:p>
          <a:p>
            <a:r>
              <a:rPr lang="en-US" baseline="0" dirty="0"/>
              <a:t>The distance definition can be different for various applications. For each application, we need to define what distance means. </a:t>
            </a:r>
          </a:p>
          <a:p>
            <a:r>
              <a:rPr lang="en-US" baseline="0" dirty="0"/>
              <a:t>In this lecture, we use </a:t>
            </a:r>
            <a:r>
              <a:rPr lang="en-US" baseline="0" dirty="0" err="1"/>
              <a:t>Jaccard</a:t>
            </a:r>
            <a:r>
              <a:rPr lang="en-US" baseline="0" dirty="0"/>
              <a:t> distance. This metric is defined on two sets, i.e., how similar the two sets are.</a:t>
            </a:r>
          </a:p>
          <a:p>
            <a:r>
              <a:rPr lang="en-US" dirty="0"/>
              <a:t>The </a:t>
            </a:r>
            <a:r>
              <a:rPr lang="en-US" b="1" dirty="0" err="1">
                <a:solidFill>
                  <a:srgbClr val="FF0066"/>
                </a:solidFill>
              </a:rPr>
              <a:t>Jaccard</a:t>
            </a:r>
            <a:r>
              <a:rPr lang="en-US" b="1" dirty="0">
                <a:solidFill>
                  <a:srgbClr val="FF0066"/>
                </a:solidFill>
              </a:rPr>
              <a:t> similarity</a:t>
            </a:r>
            <a:r>
              <a:rPr lang="en-US" i="1" dirty="0">
                <a:solidFill>
                  <a:srgbClr val="FF0066"/>
                </a:solidFill>
              </a:rPr>
              <a:t> </a:t>
            </a:r>
            <a:r>
              <a:rPr lang="en-US" dirty="0"/>
              <a:t>of two </a:t>
            </a:r>
            <a:r>
              <a:rPr lang="en-US" b="1" dirty="0">
                <a:solidFill>
                  <a:srgbClr val="FF0066"/>
                </a:solidFill>
              </a:rPr>
              <a:t>sets</a:t>
            </a:r>
            <a:r>
              <a:rPr lang="en-US" dirty="0">
                <a:solidFill>
                  <a:srgbClr val="FF0066"/>
                </a:solidFill>
              </a:rPr>
              <a:t> </a:t>
            </a:r>
            <a:r>
              <a:rPr lang="en-US" dirty="0"/>
              <a:t>is the size of their intersection divided by the size of their union. </a:t>
            </a:r>
            <a:r>
              <a:rPr lang="en-US" dirty="0" err="1"/>
              <a:t>Jaccard</a:t>
            </a:r>
            <a:r>
              <a:rPr lang="en-US" dirty="0"/>
              <a:t> similar is between</a:t>
            </a:r>
            <a:r>
              <a:rPr lang="en-US" baseline="0" dirty="0"/>
              <a:t> 0 and 1. 0 means two sets have no intersection. 1 means two sets are the same.</a:t>
            </a:r>
            <a:endParaRPr lang="en-US" dirty="0"/>
          </a:p>
          <a:p>
            <a:r>
              <a:rPr lang="en-US" dirty="0"/>
              <a:t>The </a:t>
            </a:r>
            <a:r>
              <a:rPr lang="en-US" dirty="0" err="1"/>
              <a:t>Jaccard</a:t>
            </a:r>
            <a:r>
              <a:rPr lang="en-US" baseline="0" dirty="0"/>
              <a:t> </a:t>
            </a:r>
            <a:r>
              <a:rPr lang="en-US" dirty="0"/>
              <a:t>distance is defined</a:t>
            </a:r>
            <a:r>
              <a:rPr lang="en-US" baseline="0" dirty="0"/>
              <a:t> to be 1- </a:t>
            </a:r>
            <a:r>
              <a:rPr lang="en-US" baseline="0" dirty="0" err="1"/>
              <a:t>Jaccard</a:t>
            </a:r>
            <a:r>
              <a:rPr lang="en-US" baseline="0" dirty="0"/>
              <a:t> similarity. </a:t>
            </a:r>
          </a:p>
          <a:p>
            <a:r>
              <a:rPr lang="en-US" baseline="0" dirty="0"/>
              <a:t>Let’s see this example.</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30</a:t>
            </a:fld>
            <a:endParaRPr lang="en-US"/>
          </a:p>
        </p:txBody>
      </p:sp>
    </p:spTree>
    <p:extLst>
      <p:ext uri="{BB962C8B-B14F-4D97-AF65-F5344CB8AC3E}">
        <p14:creationId xmlns:p14="http://schemas.microsoft.com/office/powerpoint/2010/main" val="3481509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documents as</a:t>
            </a:r>
            <a:r>
              <a:rPr lang="en-US" baseline="0" dirty="0"/>
              <a:t> an example. Our goal is to fine near duplicate pairs of documents, given a large number of documents. The number can be millions or even billions. </a:t>
            </a:r>
          </a:p>
          <a:p>
            <a:r>
              <a:rPr lang="en-US" baseline="0" dirty="0"/>
              <a:t>There are many applications for this task: a) finding mirror websites, and approximate mirrors. In practice, we do not want to show duplications in the search results. B) finding similar news articles at many news sites. </a:t>
            </a:r>
          </a:p>
          <a:p>
            <a:r>
              <a:rPr lang="en-US" baseline="0" dirty="0"/>
              <a:t>The problem is tricky.</a:t>
            </a:r>
          </a:p>
          <a:p>
            <a:r>
              <a:rPr lang="en-US" baseline="0" dirty="0"/>
              <a:t>First, many small pieces of one document can appear out of order in another. However, they are still talking about the same story.</a:t>
            </a:r>
          </a:p>
          <a:p>
            <a:r>
              <a:rPr lang="en-US" baseline="0" dirty="0"/>
              <a:t>Second, the number of documents can be large. A pair-wise comparison can be time consuming.</a:t>
            </a:r>
          </a:p>
          <a:p>
            <a:r>
              <a:rPr lang="en-US" baseline="0" dirty="0"/>
              <a:t>Third, volume.</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35</a:t>
            </a:fld>
            <a:endParaRPr lang="en-US"/>
          </a:p>
        </p:txBody>
      </p:sp>
    </p:spTree>
    <p:extLst>
      <p:ext uri="{BB962C8B-B14F-4D97-AF65-F5344CB8AC3E}">
        <p14:creationId xmlns:p14="http://schemas.microsoft.com/office/powerpoint/2010/main" val="213094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36</a:t>
            </a:fld>
            <a:endParaRPr lang="en-US"/>
          </a:p>
        </p:txBody>
      </p:sp>
    </p:spTree>
    <p:extLst>
      <p:ext uri="{BB962C8B-B14F-4D97-AF65-F5344CB8AC3E}">
        <p14:creationId xmlns:p14="http://schemas.microsoft.com/office/powerpoint/2010/main" val="947360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37</a:t>
            </a:fld>
            <a:endParaRPr lang="en-US"/>
          </a:p>
        </p:txBody>
      </p:sp>
    </p:spTree>
    <p:extLst>
      <p:ext uri="{BB962C8B-B14F-4D97-AF65-F5344CB8AC3E}">
        <p14:creationId xmlns:p14="http://schemas.microsoft.com/office/powerpoint/2010/main" val="1740893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39</a:t>
            </a:fld>
            <a:endParaRPr lang="en-US"/>
          </a:p>
        </p:txBody>
      </p:sp>
    </p:spTree>
    <p:extLst>
      <p:ext uri="{BB962C8B-B14F-4D97-AF65-F5344CB8AC3E}">
        <p14:creationId xmlns:p14="http://schemas.microsoft.com/office/powerpoint/2010/main" val="3694630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the shingle definition, we can define the </a:t>
            </a:r>
            <a:r>
              <a:rPr lang="en-US" baseline="0" dirty="0" err="1"/>
              <a:t>Jaccard</a:t>
            </a:r>
            <a:r>
              <a:rPr lang="en-US" baseline="0" dirty="0"/>
              <a:t> similarity. </a:t>
            </a:r>
          </a:p>
          <a:p>
            <a:r>
              <a:rPr lang="en-US" baseline="0" dirty="0" err="1"/>
              <a:t>Jaccard</a:t>
            </a:r>
            <a:r>
              <a:rPr lang="en-US" baseline="0" dirty="0"/>
              <a:t> distance = 1-Jaccard similarity.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40</a:t>
            </a:fld>
            <a:endParaRPr lang="en-US"/>
          </a:p>
        </p:txBody>
      </p:sp>
    </p:spTree>
    <p:extLst>
      <p:ext uri="{BB962C8B-B14F-4D97-AF65-F5344CB8AC3E}">
        <p14:creationId xmlns:p14="http://schemas.microsoft.com/office/powerpoint/2010/main" val="4167176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a:t>
            </a:r>
            <a:r>
              <a:rPr lang="en-US" baseline="0" dirty="0"/>
              <a:t> </a:t>
            </a:r>
            <a:r>
              <a:rPr lang="en-US" baseline="0" dirty="0" err="1"/>
              <a:t>jaccard</a:t>
            </a:r>
            <a:r>
              <a:rPr lang="en-US" baseline="0" dirty="0"/>
              <a:t> definition, we can have a naïve approach for pairwise </a:t>
            </a:r>
            <a:r>
              <a:rPr lang="en-US" baseline="0" dirty="0" err="1"/>
              <a:t>jaccard</a:t>
            </a:r>
            <a:r>
              <a:rPr lang="en-US" baseline="0" dirty="0"/>
              <a:t> similarity calculation for every pair of documents. However, that will take a long time…</a:t>
            </a:r>
          </a:p>
          <a:p>
            <a:r>
              <a:rPr lang="en-US" baseline="0" dirty="0"/>
              <a:t>Any improvement? The key issue is that we have a too large number of </a:t>
            </a:r>
            <a:r>
              <a:rPr lang="en-US" baseline="0" dirty="0" err="1"/>
              <a:t>jaccard</a:t>
            </a:r>
            <a:r>
              <a:rPr lang="en-US" baseline="0" dirty="0"/>
              <a:t> similarity calculations as well as the costly calculations. Can we reduce them?</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41</a:t>
            </a:fld>
            <a:endParaRPr lang="en-US"/>
          </a:p>
        </p:txBody>
      </p:sp>
    </p:spTree>
    <p:extLst>
      <p:ext uri="{BB962C8B-B14F-4D97-AF65-F5344CB8AC3E}">
        <p14:creationId xmlns:p14="http://schemas.microsoft.com/office/powerpoint/2010/main" val="2871259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i="1" dirty="0" err="1">
                <a:solidFill>
                  <a:srgbClr val="FF0066"/>
                </a:solidFill>
              </a:rPr>
              <a:t>Minhashing</a:t>
            </a:r>
            <a:r>
              <a:rPr lang="en-US" sz="1200" b="1" i="1" dirty="0">
                <a:solidFill>
                  <a:srgbClr val="FF0066"/>
                </a:solidFill>
              </a:rPr>
              <a:t>:</a:t>
            </a:r>
            <a:r>
              <a:rPr lang="en-US" sz="1200" dirty="0"/>
              <a:t> Convert </a:t>
            </a:r>
            <a:r>
              <a:rPr lang="en-US" sz="1200" b="1" dirty="0"/>
              <a:t>large sets</a:t>
            </a:r>
            <a:r>
              <a:rPr lang="en-US" sz="1200" dirty="0"/>
              <a:t> to </a:t>
            </a:r>
            <a:r>
              <a:rPr lang="en-US" sz="1200" b="1" dirty="0"/>
              <a:t>short signatures</a:t>
            </a:r>
            <a:r>
              <a:rPr lang="en-US" sz="1200" dirty="0"/>
              <a:t>, while </a:t>
            </a:r>
            <a:r>
              <a:rPr lang="en-US" sz="1200" b="1" u="sng" dirty="0"/>
              <a:t>preserving similarity</a:t>
            </a:r>
          </a:p>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42</a:t>
            </a:fld>
            <a:endParaRPr lang="en-US"/>
          </a:p>
        </p:txBody>
      </p:sp>
    </p:spTree>
    <p:extLst>
      <p:ext uri="{BB962C8B-B14F-4D97-AF65-F5344CB8AC3E}">
        <p14:creationId xmlns:p14="http://schemas.microsoft.com/office/powerpoint/2010/main" val="287294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a:t>
            </a:r>
            <a:r>
              <a:rPr lang="en-US" baseline="0" dirty="0"/>
              <a:t> each map task and reduce task can process multiple key/value pairs… this diagram shows how we can maintain some stored </a:t>
            </a:r>
            <a:r>
              <a:rPr lang="en-US" b="1" baseline="0" dirty="0"/>
              <a:t>state</a:t>
            </a:r>
            <a:r>
              <a:rPr lang="en-US" b="0" baseline="0" dirty="0"/>
              <a:t> variables within a map/reduce task, across multiple map/reduce function calls.</a:t>
            </a:r>
            <a:endParaRPr lang="en-US" dirty="0"/>
          </a:p>
          <a:p>
            <a:r>
              <a:rPr lang="en-US" dirty="0"/>
              <a:t>To do this </a:t>
            </a:r>
            <a:r>
              <a:rPr lang="en-US" baseline="0" dirty="0"/>
              <a:t>we define a mapper </a:t>
            </a:r>
            <a:r>
              <a:rPr lang="en-US" b="1" baseline="0" dirty="0"/>
              <a:t>object</a:t>
            </a:r>
            <a:r>
              <a:rPr lang="en-US" baseline="0" dirty="0"/>
              <a:t>, and then the mapper function can be called by this object, once per input key-value pair. The state is updated and maintained upon each function call.</a:t>
            </a:r>
            <a:endParaRPr lang="en-US" dirty="0"/>
          </a:p>
          <a:p>
            <a:r>
              <a:rPr lang="en-US" dirty="0"/>
              <a:t>During the execution of map/reduce,</a:t>
            </a:r>
            <a:r>
              <a:rPr lang="en-US" baseline="0" dirty="0"/>
              <a:t> the state is updated.</a:t>
            </a:r>
          </a:p>
          <a:p>
            <a:r>
              <a:rPr lang="en-US" baseline="0" dirty="0"/>
              <a:t>After the mapper task is done, cleanup is needed, e.g., releasing the memory space.</a:t>
            </a:r>
          </a:p>
          <a:p>
            <a:r>
              <a:rPr lang="en-US" baseline="0" dirty="0"/>
              <a:t>“API initialization / cleanup hook” just means that the setup / cleanup functions will be called by Hadoop when the Mapper object is created / destroyed.</a:t>
            </a:r>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7</a:t>
            </a:fld>
            <a:endParaRPr lang="en-US"/>
          </a:p>
        </p:txBody>
      </p:sp>
    </p:spTree>
    <p:extLst>
      <p:ext uri="{BB962C8B-B14F-4D97-AF65-F5344CB8AC3E}">
        <p14:creationId xmlns:p14="http://schemas.microsoft.com/office/powerpoint/2010/main" val="1437844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use hashing. “hash” each column </a:t>
            </a:r>
            <a:r>
              <a:rPr lang="en-US" b="1" i="1" dirty="0"/>
              <a:t>C</a:t>
            </a:r>
            <a:r>
              <a:rPr lang="en-US" dirty="0"/>
              <a:t> to a small </a:t>
            </a:r>
            <a:r>
              <a:rPr lang="en-US" b="1" i="1" dirty="0">
                <a:solidFill>
                  <a:srgbClr val="D60093"/>
                </a:solidFill>
              </a:rPr>
              <a:t>signature</a:t>
            </a:r>
            <a:r>
              <a:rPr lang="en-US" dirty="0"/>
              <a:t> </a:t>
            </a:r>
            <a:r>
              <a:rPr lang="en-US" b="1" i="1" dirty="0"/>
              <a:t>h(C)</a:t>
            </a:r>
          </a:p>
          <a:p>
            <a:endParaRPr lang="en-US" b="1" i="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t>Essentially, we</a:t>
            </a:r>
            <a:r>
              <a:rPr lang="en-US" b="0" i="0" baseline="0" dirty="0"/>
              <a:t> </a:t>
            </a:r>
            <a:r>
              <a:rPr lang="en-US" b="1" dirty="0">
                <a:solidFill>
                  <a:srgbClr val="D60093"/>
                </a:solidFill>
              </a:rPr>
              <a:t>Hash docs into buckets. Expect that “most” pairs of near duplicate docs hash into the same bucket!</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43</a:t>
            </a:fld>
            <a:endParaRPr lang="en-US"/>
          </a:p>
        </p:txBody>
      </p:sp>
    </p:spTree>
    <p:extLst>
      <p:ext uri="{BB962C8B-B14F-4D97-AF65-F5344CB8AC3E}">
        <p14:creationId xmlns:p14="http://schemas.microsoft.com/office/powerpoint/2010/main" val="3552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explain</a:t>
            </a:r>
            <a:r>
              <a:rPr lang="en-US" baseline="0" dirty="0"/>
              <a:t> how min-hashing works. </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solidFill>
                  <a:srgbClr val="FF0066"/>
                </a:solidFill>
              </a:rPr>
              <a:t>random permutation </a:t>
            </a:r>
            <a:r>
              <a:rPr lang="en-US" b="1" i="1" dirty="0">
                <a:sym typeface="Symbol"/>
              </a:rPr>
              <a:t></a:t>
            </a:r>
            <a:r>
              <a:rPr lang="en-US" b="0" i="0" dirty="0">
                <a:sym typeface="Symbol"/>
              </a:rPr>
              <a:t>:</a:t>
            </a:r>
            <a:r>
              <a:rPr lang="en-US" b="0" i="0" baseline="0" dirty="0">
                <a:sym typeface="Symbol"/>
              </a:rPr>
              <a:t> we can randomly shuffle the rows in the matrix.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baseline="0" dirty="0">
              <a:sym typeface="Symbo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baseline="0" dirty="0">
                <a:sym typeface="Symbol"/>
              </a:rPr>
              <a:t>The “hash” function is defined on a column. The hash value is </a:t>
            </a:r>
            <a:r>
              <a:rPr lang="en-US" dirty="0"/>
              <a:t>the index of the </a:t>
            </a:r>
            <a:r>
              <a:rPr lang="en-US" b="1" dirty="0"/>
              <a:t>first</a:t>
            </a:r>
            <a:r>
              <a:rPr lang="en-US" dirty="0"/>
              <a:t> (in the permuted order </a:t>
            </a:r>
            <a:r>
              <a:rPr lang="en-US" b="1" dirty="0">
                <a:sym typeface="Symbol"/>
              </a:rPr>
              <a:t></a:t>
            </a:r>
            <a:r>
              <a:rPr lang="en-US" dirty="0"/>
              <a:t>) row in which column </a:t>
            </a:r>
            <a:r>
              <a:rPr lang="en-US" b="1" i="1" dirty="0"/>
              <a:t>C</a:t>
            </a:r>
            <a:r>
              <a:rPr lang="en-US" dirty="0"/>
              <a:t> has value </a:t>
            </a:r>
            <a:r>
              <a:rPr lang="en-US" b="1" dirty="0"/>
              <a:t>1.</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i="0" baseline="0" dirty="0">
              <a:sym typeface="Symbo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baseline="0" dirty="0">
                <a:sym typeface="Symbol"/>
              </a:rPr>
              <a:t>Essentially, one permutation is a hash function. Thus, we can use </a:t>
            </a:r>
            <a:r>
              <a:rPr lang="en-US" dirty="0">
                <a:solidFill>
                  <a:srgbClr val="008000"/>
                </a:solidFill>
              </a:rPr>
              <a:t>several (e.g., 100) independent hash functions (that is, permutations) to create a signature of a column. The signature</a:t>
            </a:r>
            <a:r>
              <a:rPr lang="en-US" baseline="0" dirty="0">
                <a:solidFill>
                  <a:srgbClr val="008000"/>
                </a:solidFill>
              </a:rPr>
              <a:t> length is actually how many times for random permutation. </a:t>
            </a:r>
            <a:endParaRPr lang="en-US" b="0" i="0" baseline="0" dirty="0">
              <a:sym typeface="Symbo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i="1"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44</a:t>
            </a:fld>
            <a:endParaRPr lang="en-US"/>
          </a:p>
        </p:txBody>
      </p:sp>
    </p:spTree>
    <p:extLst>
      <p:ext uri="{BB962C8B-B14F-4D97-AF65-F5344CB8AC3E}">
        <p14:creationId xmlns:p14="http://schemas.microsoft.com/office/powerpoint/2010/main" val="1391448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46</a:t>
            </a:fld>
            <a:endParaRPr lang="en-US"/>
          </a:p>
        </p:txBody>
      </p:sp>
    </p:spTree>
    <p:extLst>
      <p:ext uri="{BB962C8B-B14F-4D97-AF65-F5344CB8AC3E}">
        <p14:creationId xmlns:p14="http://schemas.microsoft.com/office/powerpoint/2010/main" val="4190132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47</a:t>
            </a:fld>
            <a:endParaRPr lang="en-US"/>
          </a:p>
        </p:txBody>
      </p:sp>
    </p:spTree>
    <p:extLst>
      <p:ext uri="{BB962C8B-B14F-4D97-AF65-F5344CB8AC3E}">
        <p14:creationId xmlns:p14="http://schemas.microsoft.com/office/powerpoint/2010/main" val="917811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t>After</a:t>
            </a:r>
            <a:r>
              <a:rPr lang="en-US" baseline="0" dirty="0"/>
              <a:t> “</a:t>
            </a:r>
            <a:r>
              <a:rPr lang="en-US" dirty="0"/>
              <a:t>Reduce: LSH on each band, and emit the buckets.</a:t>
            </a:r>
            <a:r>
              <a:rPr lang="en-US" baseline="0" dirty="0"/>
              <a:t>”, we can union the buckets (again, it can be a </a:t>
            </a:r>
            <a:r>
              <a:rPr lang="en-US" baseline="0" dirty="0" err="1"/>
              <a:t>mapreduce</a:t>
            </a:r>
            <a:r>
              <a:rPr lang="en-US" baseline="0" dirty="0"/>
              <a:t> job). </a:t>
            </a:r>
            <a:endParaRPr lang="en-US" dirty="0"/>
          </a:p>
          <a:p>
            <a:endParaRPr lang="en-US" dirty="0"/>
          </a:p>
          <a:p>
            <a:r>
              <a:rPr lang="en-US" dirty="0"/>
              <a:t>Parallelism is limited by #bands. </a:t>
            </a:r>
          </a:p>
          <a:p>
            <a:r>
              <a:rPr lang="en-US" dirty="0"/>
              <a:t>We</a:t>
            </a:r>
            <a:r>
              <a:rPr lang="en-US" baseline="0" dirty="0"/>
              <a:t> can consider emit &lt;band id, bucket id&gt; as the key. </a:t>
            </a:r>
          </a:p>
          <a:p>
            <a:r>
              <a:rPr lang="en-US" baseline="0" dirty="0"/>
              <a:t>In the LSH:</a:t>
            </a:r>
          </a:p>
          <a:p>
            <a:pPr lvl="1"/>
            <a:r>
              <a:rPr lang="en-US" dirty="0"/>
              <a:t>Map: Perform band hashing, and emit &lt;band </a:t>
            </a:r>
            <a:r>
              <a:rPr lang="en-US" dirty="0" err="1"/>
              <a:t>id+bucket</a:t>
            </a:r>
            <a:r>
              <a:rPr lang="en-US" dirty="0"/>
              <a:t> id, document id&gt; </a:t>
            </a:r>
          </a:p>
          <a:p>
            <a:pPr lvl="1"/>
            <a:r>
              <a:rPr lang="en-US" dirty="0"/>
              <a:t>Reduce: emit the</a:t>
            </a:r>
            <a:r>
              <a:rPr lang="en-US" baseline="0" dirty="0"/>
              <a:t> candidate pairs from the band and bucket (they already hash to the same bucket).</a:t>
            </a:r>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48</a:t>
            </a:fld>
            <a:endParaRPr lang="en-US"/>
          </a:p>
        </p:txBody>
      </p:sp>
    </p:spTree>
    <p:extLst>
      <p:ext uri="{BB962C8B-B14F-4D97-AF65-F5344CB8AC3E}">
        <p14:creationId xmlns:p14="http://schemas.microsoft.com/office/powerpoint/2010/main" val="415353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4451" rtl="0" eaLnBrk="1" fontAlgn="base" latinLnBrk="0" hangingPunct="1">
              <a:lnSpc>
                <a:spcPct val="100000"/>
              </a:lnSpc>
              <a:spcBef>
                <a:spcPct val="0"/>
              </a:spcBef>
              <a:spcAft>
                <a:spcPct val="0"/>
              </a:spcAft>
              <a:buClrTx/>
              <a:buSzTx/>
              <a:buFontTx/>
              <a:buNone/>
              <a:tabLst/>
              <a:defRPr/>
            </a:pPr>
            <a:fld id="{A0D86A14-AC1F-4C9A-8DDE-CE6B11F31194}"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4451"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7007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4451" rtl="0" eaLnBrk="1" fontAlgn="base" latinLnBrk="0" hangingPunct="1">
              <a:lnSpc>
                <a:spcPct val="100000"/>
              </a:lnSpc>
              <a:spcBef>
                <a:spcPct val="0"/>
              </a:spcBef>
              <a:spcAft>
                <a:spcPct val="0"/>
              </a:spcAft>
              <a:buClrTx/>
              <a:buSzTx/>
              <a:buFontTx/>
              <a:buNone/>
              <a:tabLst/>
              <a:defRPr/>
            </a:pPr>
            <a:fld id="{A0D86A14-AC1F-4C9A-8DDE-CE6B11F31194}"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4451"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48843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apply this to the </a:t>
            </a:r>
            <a:r>
              <a:rPr lang="en-SG" dirty="0" err="1"/>
              <a:t>MapReduce</a:t>
            </a:r>
            <a:r>
              <a:rPr lang="en-SG" dirty="0"/>
              <a:t> framework,</a:t>
            </a:r>
            <a:r>
              <a:rPr lang="en-SG" baseline="0" dirty="0"/>
              <a:t> </a:t>
            </a:r>
            <a:r>
              <a:rPr lang="en-SG" dirty="0"/>
              <a:t>we find the cluster membership for each point in the mapper, emitting the point’s nearest cluster number as the key and the point itself as the value. The points are extended by one dimension and initialized to a value of one to represent the count for cluster normalization. For simplicity, we load the current cluster estimate into memory in the mapper; however, later we will discuss a method that can be used when the clusters are too large to fit into memory. The </a:t>
            </a:r>
            <a:r>
              <a:rPr lang="en-SG" dirty="0" err="1"/>
              <a:t>MapReduce</a:t>
            </a:r>
            <a:r>
              <a:rPr lang="en-SG" dirty="0"/>
              <a:t> framework will group the points by their nearest cluster. The reducer sums all of the points and normalizes to produce the updated cluster </a:t>
            </a:r>
            <a:r>
              <a:rPr lang="en-SG" dirty="0" err="1"/>
              <a:t>center</a:t>
            </a:r>
            <a:r>
              <a:rPr lang="en-SG" dirty="0"/>
              <a:t>, which is emitted as the value with the key being the cluster number. A ‘driver’ program orchestrates the communication of the new clusters to the mapper during the next k-means iteration. In practice the previous implementation will perform poorly as the entire dataset will be transferred over the network during the shuffle phase, resulting in a bottleneck due to the high network traffic. We can dramatically improve the performance by observing that the cluster mean computation requires the sum of all of the points and their cardinality.</a:t>
            </a:r>
            <a:endParaRPr lang="en-US" altLang="zh-CN" dirty="0"/>
          </a:p>
        </p:txBody>
      </p:sp>
      <p:sp>
        <p:nvSpPr>
          <p:cNvPr id="4" name="Slide Number Placeholder 3"/>
          <p:cNvSpPr>
            <a:spLocks noGrp="1"/>
          </p:cNvSpPr>
          <p:nvPr>
            <p:ph type="sldNum" sz="quarter" idx="10"/>
          </p:nvPr>
        </p:nvSpPr>
        <p:spPr/>
        <p:txBody>
          <a:bodyPr/>
          <a:lstStyle/>
          <a:p>
            <a:pPr marL="0" marR="0" lvl="0" indent="0" algn="r" defTabSz="964451" rtl="0" eaLnBrk="1" fontAlgn="base" latinLnBrk="0" hangingPunct="1">
              <a:lnSpc>
                <a:spcPct val="100000"/>
              </a:lnSpc>
              <a:spcBef>
                <a:spcPct val="0"/>
              </a:spcBef>
              <a:spcAft>
                <a:spcPct val="0"/>
              </a:spcAft>
              <a:buClrTx/>
              <a:buSzTx/>
              <a:buFontTx/>
              <a:buNone/>
              <a:tabLst/>
              <a:defRPr/>
            </a:pPr>
            <a:fld id="{A0D86A14-AC1F-4C9A-8DDE-CE6B11F31194}"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4451"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67910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SG" sz="1200" b="0" i="0" u="none" strike="noStrike" kern="1200" dirty="0">
                <a:solidFill>
                  <a:schemeClr val="tx1"/>
                </a:solidFill>
                <a:effectLst/>
                <a:latin typeface="Arial" charset="0"/>
                <a:ea typeface="+mn-ea"/>
                <a:cs typeface="+mn-cs"/>
                <a:hlinkClick r:id="rId3"/>
              </a:rPr>
              <a:t>In-Mapper Combiner</a:t>
            </a:r>
            <a:endParaRPr lang="en-SG" sz="1200" b="0" i="0" kern="1200" dirty="0">
              <a:solidFill>
                <a:schemeClr val="tx1"/>
              </a:solidFill>
              <a:effectLst/>
              <a:latin typeface="Arial" charset="0"/>
              <a:ea typeface="+mn-ea"/>
              <a:cs typeface="+mn-cs"/>
            </a:endParaRPr>
          </a:p>
          <a:p>
            <a:endParaRPr lang="en-US" dirty="0"/>
          </a:p>
          <a:p>
            <a:r>
              <a:rPr lang="en-SG" dirty="0"/>
              <a:t>By using the in-mapper combining design pattern, the initial algorithm is modified to not emit during calls to the Map method, and instead accumulate the partial sums until the Close method is called after all of the input has been processed.</a:t>
            </a:r>
            <a:r>
              <a:rPr lang="en-SG" baseline="0" dirty="0"/>
              <a:t> </a:t>
            </a:r>
            <a:r>
              <a:rPr lang="en-SG" dirty="0"/>
              <a:t>This decreases the amount of data that is emitted between the mapper to the combiner and the time taken to sort the mapper’s output for the combiner. </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69</a:t>
            </a:fld>
            <a:endParaRPr lang="en-US"/>
          </a:p>
        </p:txBody>
      </p:sp>
    </p:spTree>
    <p:extLst>
      <p:ext uri="{BB962C8B-B14F-4D97-AF65-F5344CB8AC3E}">
        <p14:creationId xmlns:p14="http://schemas.microsoft.com/office/powerpoint/2010/main" val="88362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Hadoop</a:t>
            </a:r>
            <a:r>
              <a:rPr lang="en-US" baseline="0" dirty="0"/>
              <a:t> and HDFS together</a:t>
            </a:r>
          </a:p>
          <a:p>
            <a:r>
              <a:rPr lang="en-US" baseline="0" dirty="0"/>
              <a:t>Job tracker/task tracker for Hadoop runtime</a:t>
            </a:r>
          </a:p>
          <a:p>
            <a:r>
              <a:rPr lang="en-US" baseline="0" dirty="0" err="1"/>
              <a:t>Namenode</a:t>
            </a:r>
            <a:r>
              <a:rPr lang="en-US" baseline="0" dirty="0"/>
              <a:t> and </a:t>
            </a:r>
            <a:r>
              <a:rPr lang="en-US" baseline="0" dirty="0" err="1"/>
              <a:t>datanode</a:t>
            </a:r>
            <a:r>
              <a:rPr lang="en-US" baseline="0" dirty="0"/>
              <a:t> processes for HDFS.</a:t>
            </a:r>
          </a:p>
          <a:p>
            <a:r>
              <a:rPr lang="en-US" baseline="0" dirty="0" err="1"/>
              <a:t>Namenode</a:t>
            </a:r>
            <a:r>
              <a:rPr lang="en-US" baseline="0" dirty="0"/>
              <a:t> and job submission node can be the same or different machine.</a:t>
            </a:r>
          </a:p>
          <a:p>
            <a:endParaRPr lang="en-US" baseline="0" dirty="0"/>
          </a:p>
          <a:p>
            <a:r>
              <a:rPr lang="en-US" baseline="0" dirty="0"/>
              <a:t>Design philosophy: the same machines are used for both storing the data (HDFS) and processing it (Hadoop). This allows us to save time where possible, by “moving the task to the data”.</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8</a:t>
            </a:fld>
            <a:endParaRPr lang="en-US"/>
          </a:p>
        </p:txBody>
      </p:sp>
    </p:spTree>
    <p:extLst>
      <p:ext uri="{BB962C8B-B14F-4D97-AF65-F5344CB8AC3E}">
        <p14:creationId xmlns:p14="http://schemas.microsoft.com/office/powerpoint/2010/main" val="276199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SG" sz="1200" b="0" i="0" kern="1200" dirty="0">
                <a:solidFill>
                  <a:schemeClr val="tx1"/>
                </a:solidFill>
                <a:effectLst/>
                <a:latin typeface="Arial" charset="0"/>
                <a:ea typeface="+mn-ea"/>
                <a:cs typeface="+mn-cs"/>
              </a:rPr>
              <a:t>Q: What if we want the reducer’s (key, value) pairs to arrive sorted by a variable (e.g. temperature)?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SG" sz="1200" b="0" i="0" kern="1200" dirty="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SG" sz="1200" b="0" i="0" kern="1200" dirty="0">
                <a:solidFill>
                  <a:schemeClr val="tx1"/>
                </a:solidFill>
                <a:effectLst/>
                <a:latin typeface="Arial" charset="0"/>
                <a:ea typeface="+mn-ea"/>
                <a:cs typeface="+mn-cs"/>
              </a:rPr>
              <a:t>A: We must deﬁne a </a:t>
            </a:r>
            <a:r>
              <a:rPr lang="en-SG" sz="1200" b="1" i="0" kern="1200" dirty="0">
                <a:solidFill>
                  <a:schemeClr val="tx1"/>
                </a:solidFill>
                <a:effectLst/>
                <a:latin typeface="Arial" charset="0"/>
                <a:ea typeface="+mn-ea"/>
                <a:cs typeface="+mn-cs"/>
              </a:rPr>
              <a:t>composite key</a:t>
            </a:r>
            <a:r>
              <a:rPr lang="en-SG" sz="1200" b="0" i="0" kern="1200" dirty="0">
                <a:solidFill>
                  <a:schemeClr val="tx1"/>
                </a:solidFill>
                <a:effectLst/>
                <a:latin typeface="Arial" charset="0"/>
                <a:ea typeface="+mn-ea"/>
                <a:cs typeface="+mn-cs"/>
              </a:rPr>
              <a:t> (K1, K2), where K1 is the natural key and K2 is the variable we want to sort by.</a:t>
            </a:r>
            <a:endParaRPr lang="en-US" sz="1200" b="1" i="0" kern="1200" dirty="0">
              <a:solidFill>
                <a:schemeClr val="tx1"/>
              </a:solidFill>
              <a:effectLst/>
              <a:latin typeface="Arial" charset="0"/>
              <a:ea typeface="+mn-ea"/>
              <a:cs typeface="+mn-cs"/>
            </a:endParaRPr>
          </a:p>
          <a:p>
            <a:endParaRPr lang="en-SG" dirty="0"/>
          </a:p>
          <a:p>
            <a:r>
              <a:rPr lang="en-SG" dirty="0"/>
              <a:t>Then we must</a:t>
            </a:r>
            <a:r>
              <a:rPr lang="en-SG" baseline="0" dirty="0"/>
              <a:t> </a:t>
            </a:r>
            <a:r>
              <a:rPr lang="en-SG" dirty="0"/>
              <a:t>also implement a custom </a:t>
            </a:r>
            <a:r>
              <a:rPr lang="en-SG" dirty="0" err="1"/>
              <a:t>partitioner</a:t>
            </a:r>
            <a:r>
              <a:rPr lang="en-SG" dirty="0"/>
              <a:t>, to ensure that we partition by K1 and not by (K1, K2).</a:t>
            </a:r>
          </a:p>
          <a:p>
            <a:endParaRPr lang="en-SG" dirty="0"/>
          </a:p>
          <a:p>
            <a:pPr marL="0" marR="0" indent="0" algn="l" defTabSz="914400" rtl="0" eaLnBrk="0" fontAlgn="base" latinLnBrk="0" hangingPunct="0">
              <a:lnSpc>
                <a:spcPct val="100000"/>
              </a:lnSpc>
              <a:spcBef>
                <a:spcPct val="30000"/>
              </a:spcBef>
              <a:spcAft>
                <a:spcPct val="0"/>
              </a:spcAft>
              <a:buClrTx/>
              <a:buSzTx/>
              <a:buFontTx/>
              <a:buNone/>
              <a:tabLst/>
              <a:defRPr/>
            </a:pPr>
            <a:r>
              <a:rPr lang="en-SG" dirty="0"/>
              <a:t>Lastly, in the reducer, </a:t>
            </a:r>
            <a:r>
              <a:rPr lang="en-SG" sz="1200" b="0" i="0" kern="1200" dirty="0">
                <a:solidFill>
                  <a:schemeClr val="tx1"/>
                </a:solidFill>
                <a:effectLst/>
                <a:latin typeface="Arial" charset="0"/>
                <a:ea typeface="+mn-ea"/>
                <a:cs typeface="+mn-cs"/>
              </a:rPr>
              <a:t>we need to preserve state across multiple key-value pairs to handle processing.</a:t>
            </a:r>
          </a:p>
          <a:p>
            <a:endParaRPr lang="en-SG" dirty="0"/>
          </a:p>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9</a:t>
            </a:fld>
            <a:endParaRPr lang="en-US"/>
          </a:p>
        </p:txBody>
      </p:sp>
    </p:spTree>
    <p:extLst>
      <p:ext uri="{BB962C8B-B14F-4D97-AF65-F5344CB8AC3E}">
        <p14:creationId xmlns:p14="http://schemas.microsoft.com/office/powerpoint/2010/main" val="69075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10</a:t>
            </a:fld>
            <a:endParaRPr lang="en-US"/>
          </a:p>
        </p:txBody>
      </p:sp>
    </p:spTree>
    <p:extLst>
      <p:ext uri="{BB962C8B-B14F-4D97-AF65-F5344CB8AC3E}">
        <p14:creationId xmlns:p14="http://schemas.microsoft.com/office/powerpoint/2010/main" val="928836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11</a:t>
            </a:fld>
            <a:endParaRPr lang="en-US"/>
          </a:p>
        </p:txBody>
      </p:sp>
    </p:spTree>
    <p:extLst>
      <p:ext uri="{BB962C8B-B14F-4D97-AF65-F5344CB8AC3E}">
        <p14:creationId xmlns:p14="http://schemas.microsoft.com/office/powerpoint/2010/main" val="2296349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12</a:t>
            </a:fld>
            <a:endParaRPr lang="en-US"/>
          </a:p>
        </p:txBody>
      </p:sp>
    </p:spTree>
    <p:extLst>
      <p:ext uri="{BB962C8B-B14F-4D97-AF65-F5344CB8AC3E}">
        <p14:creationId xmlns:p14="http://schemas.microsoft.com/office/powerpoint/2010/main" val="606787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13</a:t>
            </a:fld>
            <a:endParaRPr lang="en-US"/>
          </a:p>
        </p:txBody>
      </p:sp>
    </p:spTree>
    <p:extLst>
      <p:ext uri="{BB962C8B-B14F-4D97-AF65-F5344CB8AC3E}">
        <p14:creationId xmlns:p14="http://schemas.microsoft.com/office/powerpoint/2010/main" val="166368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5C605C4-1F5B-4B2B-8458-3FC432AF1FAC}" type="slidenum">
              <a:rPr lang="en-US" smtClean="0"/>
              <a:t>‹#›</a:t>
            </a:fld>
            <a:endParaRPr lang="en-US"/>
          </a:p>
        </p:txBody>
      </p:sp>
    </p:spTree>
    <p:extLst>
      <p:ext uri="{BB962C8B-B14F-4D97-AF65-F5344CB8AC3E}">
        <p14:creationId xmlns:p14="http://schemas.microsoft.com/office/powerpoint/2010/main" val="14822103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pPr/>
              <a:t>‹#›</a:t>
            </a:fld>
            <a:endParaRPr lang="en-US"/>
          </a:p>
        </p:txBody>
      </p:sp>
    </p:spTree>
    <p:extLst>
      <p:ext uri="{BB962C8B-B14F-4D97-AF65-F5344CB8AC3E}">
        <p14:creationId xmlns:p14="http://schemas.microsoft.com/office/powerpoint/2010/main" val="281130665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a:t>Click to edit Master 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extLst>
      <p:ext uri="{BB962C8B-B14F-4D97-AF65-F5344CB8AC3E}">
        <p14:creationId xmlns:p14="http://schemas.microsoft.com/office/powerpoint/2010/main" val="106265662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678052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905750" cy="914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68096" y="2286000"/>
            <a:ext cx="7290055"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D3794B-289A-4A80-97D7-111025398D45}" type="datetimeFigureOut">
              <a:rPr lang="en-US" dirty="0"/>
              <a:t>9/8/23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10447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pPr/>
              <a:t>‹#›</a:t>
            </a:fld>
            <a:endParaRPr lang="en-US"/>
          </a:p>
        </p:txBody>
      </p:sp>
    </p:spTree>
    <p:extLst>
      <p:ext uri="{BB962C8B-B14F-4D97-AF65-F5344CB8AC3E}">
        <p14:creationId xmlns:p14="http://schemas.microsoft.com/office/powerpoint/2010/main" val="15211342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a:t>Click to edit Master 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59050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985082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extLst>
      <p:ext uri="{BB962C8B-B14F-4D97-AF65-F5344CB8AC3E}">
        <p14:creationId xmlns:p14="http://schemas.microsoft.com/office/powerpoint/2010/main" val="34265130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95C605C4-1F5B-4B2B-8458-3FC432AF1FAC}" type="slidenum">
              <a:rPr lang="en-US" smtClean="0"/>
              <a:t>‹#›</a:t>
            </a:fld>
            <a:endParaRPr lang="en-US"/>
          </a:p>
        </p:txBody>
      </p:sp>
    </p:spTree>
    <p:extLst>
      <p:ext uri="{BB962C8B-B14F-4D97-AF65-F5344CB8AC3E}">
        <p14:creationId xmlns:p14="http://schemas.microsoft.com/office/powerpoint/2010/main" val="374323058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bg1"/>
                </a:solidFill>
              </a:defRPr>
            </a:lvl1pPr>
          </a:lstStyle>
          <a:p>
            <a:fld id="{95C605C4-1F5B-4B2B-8458-3FC432AF1FA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8" r:id="rId4"/>
    <p:sldLayoutId id="2147483654" r:id="rId5"/>
    <p:sldLayoutId id="2147483657" r:id="rId6"/>
    <p:sldLayoutId id="2147483659" r:id="rId7"/>
  </p:sldLayoutIdLst>
  <p:transition/>
  <p:hf hdr="0" ftr="0" dt="0"/>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bg1"/>
                </a:solidFill>
              </a:defRPr>
            </a:lvl1pPr>
          </a:lstStyle>
          <a:p>
            <a:fld id="{95C605C4-1F5B-4B2B-8458-3FC432AF1FAC}" type="slidenum">
              <a:rPr lang="en-US" smtClean="0"/>
              <a:pPr/>
              <a:t>‹#›</a:t>
            </a:fld>
            <a:endParaRPr lang="en-US"/>
          </a:p>
        </p:txBody>
      </p:sp>
    </p:spTree>
    <p:extLst>
      <p:ext uri="{BB962C8B-B14F-4D97-AF65-F5344CB8AC3E}">
        <p14:creationId xmlns:p14="http://schemas.microsoft.com/office/powerpoint/2010/main" val="32142594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ransition/>
  <p:hf hdr="0" ftr="0" dt="0"/>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0298CD5-6C1E-4009-B41F-6DF62E31D3BE}" type="datetimeFigureOut">
              <a:rPr lang="en-US" dirty="0"/>
              <a:pPr/>
              <a:t>9/8/23</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4FAB73BC-B049-4115-A692-8D63A059BFB8}" type="slidenum">
              <a:rPr lang="en-US" dirty="0"/>
              <a:pPr/>
              <a:t>‹#›</a:t>
            </a:fld>
            <a:endParaRPr lang="en-US"/>
          </a:p>
        </p:txBody>
      </p:sp>
      <p:sp>
        <p:nvSpPr>
          <p:cNvPr id="8" name="Rectangle 2">
            <a:extLst>
              <a:ext uri="{FF2B5EF4-FFF2-40B4-BE49-F238E27FC236}">
                <a16:creationId xmlns:a16="http://schemas.microsoft.com/office/drawing/2014/main" id="{D5469002-6826-4D4A-A92B-D305CEE92FC6}"/>
              </a:ext>
            </a:extLst>
          </p:cNvPr>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a:t>Click to edit Master title style</a:t>
            </a:r>
          </a:p>
        </p:txBody>
      </p:sp>
      <p:sp>
        <p:nvSpPr>
          <p:cNvPr id="9" name="Rectangle 3">
            <a:extLst>
              <a:ext uri="{FF2B5EF4-FFF2-40B4-BE49-F238E27FC236}">
                <a16:creationId xmlns:a16="http://schemas.microsoft.com/office/drawing/2014/main" id="{9E6253B5-D1C0-2E40-898F-87242FE3544A}"/>
              </a:ext>
            </a:extLst>
          </p:cNvPr>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9124534"/>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685800" rtl="0" eaLnBrk="1" latinLnBrk="0" hangingPunct="1">
        <a:lnSpc>
          <a:spcPct val="80000"/>
        </a:lnSpc>
        <a:spcBef>
          <a:spcPct val="0"/>
        </a:spcBef>
        <a:buNone/>
        <a:defRPr sz="3200" b="1" kern="1200" cap="none" spc="75" baseline="0">
          <a:solidFill>
            <a:schemeClr val="tx1">
              <a:lumMod val="95000"/>
              <a:lumOff val="5000"/>
            </a:schemeClr>
          </a:solidFill>
          <a:latin typeface="+mn-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6.emf"/><Relationship Id="rId5" Type="http://schemas.openxmlformats.org/officeDocument/2006/relationships/image" Target="../media/image15.w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image" Target="../media/image37.tiff"/><Relationship Id="rId1" Type="http://schemas.openxmlformats.org/officeDocument/2006/relationships/slideLayout" Target="../slideLayouts/slideLayout11.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 Id="rId9" Type="http://schemas.openxmlformats.org/officeDocument/2006/relationships/image" Target="../media/image44.png"/></Relationships>
</file>

<file path=ppt/slides/_rels/slide5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6.gif"/><Relationship Id="rId7" Type="http://schemas.openxmlformats.org/officeDocument/2006/relationships/image" Target="../media/image42.png"/><Relationship Id="rId2" Type="http://schemas.openxmlformats.org/officeDocument/2006/relationships/image" Target="../media/image45.gif"/><Relationship Id="rId1" Type="http://schemas.openxmlformats.org/officeDocument/2006/relationships/slideLayout" Target="../slideLayouts/slideLayout11.xml"/><Relationship Id="rId6" Type="http://schemas.openxmlformats.org/officeDocument/2006/relationships/image" Target="../media/image49.gif"/><Relationship Id="rId5" Type="http://schemas.openxmlformats.org/officeDocument/2006/relationships/image" Target="../media/image48.gif"/><Relationship Id="rId4" Type="http://schemas.openxmlformats.org/officeDocument/2006/relationships/image" Target="../media/image47.gif"/><Relationship Id="rId9"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53.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50.png"/><Relationship Id="rId7" Type="http://schemas.openxmlformats.org/officeDocument/2006/relationships/image" Target="../media/image40.tiff"/><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tiff"/><Relationship Id="rId7" Type="http://schemas.openxmlformats.org/officeDocument/2006/relationships/image" Target="../media/image56.png"/><Relationship Id="rId12" Type="http://schemas.openxmlformats.org/officeDocument/2006/relationships/image" Target="../media/image61.tiff"/><Relationship Id="rId2" Type="http://schemas.openxmlformats.org/officeDocument/2006/relationships/image" Target="../media/image51.tiff"/><Relationship Id="rId1" Type="http://schemas.openxmlformats.org/officeDocument/2006/relationships/slideLayout" Target="../slideLayouts/slideLayout9.xml"/><Relationship Id="rId6" Type="http://schemas.openxmlformats.org/officeDocument/2006/relationships/image" Target="../media/image55.tiff"/><Relationship Id="rId11" Type="http://schemas.openxmlformats.org/officeDocument/2006/relationships/image" Target="../media/image60.png"/><Relationship Id="rId5" Type="http://schemas.openxmlformats.org/officeDocument/2006/relationships/image" Target="../media/image54.tiff"/><Relationship Id="rId10" Type="http://schemas.openxmlformats.org/officeDocument/2006/relationships/image" Target="../media/image59.png"/><Relationship Id="rId4" Type="http://schemas.openxmlformats.org/officeDocument/2006/relationships/image" Target="../media/image53.tiff"/><Relationship Id="rId9"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SG" sz="3600" dirty="0">
                <a:solidFill>
                  <a:schemeClr val="bg2"/>
                </a:solidFill>
                <a:latin typeface="Gill Sans"/>
                <a:cs typeface="Gill Sans"/>
              </a:rPr>
              <a:t>CS4225/CS5425 Big Data Systems for Data Science</a:t>
            </a:r>
            <a:endParaRPr lang="en-US" sz="3600" dirty="0">
              <a:solidFill>
                <a:schemeClr val="bg2"/>
              </a:solidFill>
              <a:latin typeface="Gill Sans"/>
              <a:cs typeface="Gill Sans"/>
            </a:endParaRPr>
          </a:p>
        </p:txBody>
      </p:sp>
      <p:sp>
        <p:nvSpPr>
          <p:cNvPr id="11" name="Rectangle 3"/>
          <p:cNvSpPr txBox="1">
            <a:spLocks noChangeArrowheads="1"/>
          </p:cNvSpPr>
          <p:nvPr/>
        </p:nvSpPr>
        <p:spPr bwMode="auto">
          <a:xfrm>
            <a:off x="914400" y="3763177"/>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Bryan Hooi</a:t>
            </a:r>
          </a:p>
          <a:p>
            <a:pPr defTabSz="914259" eaLnBrk="1" hangingPunct="1">
              <a:buClr>
                <a:srgbClr val="5675A9"/>
              </a:buClr>
              <a:buSzPct val="75000"/>
              <a:defRPr/>
            </a:pPr>
            <a:r>
              <a:rPr lang="en-US" sz="2000" b="0" kern="0" dirty="0">
                <a:solidFill>
                  <a:schemeClr val="bg2"/>
                </a:solidFill>
                <a:latin typeface="Gill Sans"/>
                <a:cs typeface="Gill Sans"/>
              </a:rPr>
              <a:t>School of Computing</a:t>
            </a:r>
          </a:p>
          <a:p>
            <a:pPr defTabSz="914259" eaLnBrk="1" hangingPunct="1">
              <a:buClr>
                <a:srgbClr val="5675A9"/>
              </a:buClr>
              <a:buSzPct val="75000"/>
              <a:defRPr/>
            </a:pPr>
            <a:r>
              <a:rPr lang="en-US" sz="2000" b="0" kern="0" dirty="0">
                <a:solidFill>
                  <a:schemeClr val="bg2"/>
                </a:solidFill>
                <a:latin typeface="Gill Sans"/>
                <a:cs typeface="Gill Sans"/>
              </a:rPr>
              <a:t>National University of Singapore</a:t>
            </a:r>
          </a:p>
          <a:p>
            <a:pPr defTabSz="914259" eaLnBrk="1" hangingPunct="1">
              <a:buClr>
                <a:srgbClr val="5675A9"/>
              </a:buClr>
              <a:buSzPct val="75000"/>
              <a:defRPr/>
            </a:pPr>
            <a:r>
              <a:rPr lang="en-US" sz="2000" b="0" kern="0" dirty="0" err="1">
                <a:solidFill>
                  <a:schemeClr val="bg2"/>
                </a:solidFill>
                <a:latin typeface="Gill Sans"/>
                <a:cs typeface="Gill Sans"/>
              </a:rPr>
              <a:t>bhooi@comp.nus.edu.sg</a:t>
            </a:r>
            <a:endParaRPr lang="en-US" sz="2000" b="0" kern="0" dirty="0">
              <a:solidFill>
                <a:schemeClr val="bg2"/>
              </a:solidFill>
              <a:latin typeface="Gill Sans"/>
              <a:cs typeface="Gill Sans"/>
            </a:endParaRPr>
          </a:p>
        </p:txBody>
      </p:sp>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3200" b="0" dirty="0">
                <a:solidFill>
                  <a:schemeClr val="bg2"/>
                </a:solidFill>
                <a:latin typeface="Gill Sans"/>
                <a:cs typeface="Gill Sans"/>
              </a:rPr>
              <a:t>MapReduce &amp; Data Mining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5388634"/>
            <a:ext cx="2648857" cy="1469366"/>
          </a:xfrm>
          <a:prstGeom prst="rect">
            <a:avLst/>
          </a:prstGeom>
        </p:spPr>
      </p:pic>
      <p:sp>
        <p:nvSpPr>
          <p:cNvPr id="5" name="Slide Number Placeholder 4"/>
          <p:cNvSpPr>
            <a:spLocks noGrp="1"/>
          </p:cNvSpPr>
          <p:nvPr>
            <p:ph type="sldNum" sz="quarter" idx="10"/>
          </p:nvPr>
        </p:nvSpPr>
        <p:spPr/>
        <p:txBody>
          <a:bodyPr/>
          <a:lstStyle/>
          <a:p>
            <a:fld id="{95C605C4-1F5B-4B2B-8458-3FC432AF1FAC}" type="slidenum">
              <a:rPr lang="en-US" smtClean="0"/>
              <a:t>1</a:t>
            </a:fld>
            <a:endParaRPr lang="en-US"/>
          </a:p>
        </p:txBody>
      </p:sp>
    </p:spTree>
    <p:extLst>
      <p:ext uri="{BB962C8B-B14F-4D97-AF65-F5344CB8AC3E}">
        <p14:creationId xmlns:p14="http://schemas.microsoft.com/office/powerpoint/2010/main" val="34225280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E264FC-C5FE-D34E-BD2B-93B64C137572}"/>
              </a:ext>
            </a:extLst>
          </p:cNvPr>
          <p:cNvSpPr>
            <a:spLocks noGrp="1"/>
          </p:cNvSpPr>
          <p:nvPr>
            <p:ph idx="1"/>
          </p:nvPr>
        </p:nvSpPr>
        <p:spPr>
          <a:xfrm>
            <a:off x="381000" y="1066800"/>
            <a:ext cx="8458200" cy="1028700"/>
          </a:xfrm>
        </p:spPr>
        <p:txBody>
          <a:bodyPr>
            <a:normAutofit/>
          </a:bodyPr>
          <a:lstStyle/>
          <a:p>
            <a:pPr marL="0" indent="0">
              <a:buNone/>
            </a:pPr>
            <a:r>
              <a:rPr lang="en-US" dirty="0"/>
              <a:t>Assume we want to compute some statistics (median, 25% quantile, etc.) of the data </a:t>
            </a:r>
            <a:r>
              <a:rPr lang="en-US" b="1" dirty="0"/>
              <a:t>grouped by month</a:t>
            </a:r>
            <a:r>
              <a:rPr lang="en-US" dirty="0"/>
              <a:t>. </a:t>
            </a:r>
          </a:p>
          <a:p>
            <a:pPr marL="0" indent="0">
              <a:buNone/>
            </a:pPr>
            <a:endParaRPr lang="en-US" dirty="0"/>
          </a:p>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29C887B-3C61-284F-A349-FB1122A4C1D6}"/>
              </a:ext>
            </a:extLst>
          </p:cNvPr>
          <p:cNvSpPr>
            <a:spLocks noGrp="1"/>
          </p:cNvSpPr>
          <p:nvPr>
            <p:ph type="title"/>
          </p:nvPr>
        </p:nvSpPr>
        <p:spPr/>
        <p:txBody>
          <a:bodyPr/>
          <a:lstStyle/>
          <a:p>
            <a:r>
              <a:rPr lang="en-US" dirty="0"/>
              <a:t>Secondary Sort: Example</a:t>
            </a:r>
          </a:p>
        </p:txBody>
      </p:sp>
      <p:sp>
        <p:nvSpPr>
          <p:cNvPr id="4" name="Slide Number Placeholder 3">
            <a:extLst>
              <a:ext uri="{FF2B5EF4-FFF2-40B4-BE49-F238E27FC236}">
                <a16:creationId xmlns:a16="http://schemas.microsoft.com/office/drawing/2014/main" id="{5AF7624D-B2CF-0341-8CA5-0B1CCA245DED}"/>
              </a:ext>
            </a:extLst>
          </p:cNvPr>
          <p:cNvSpPr>
            <a:spLocks noGrp="1"/>
          </p:cNvSpPr>
          <p:nvPr>
            <p:ph type="sldNum" sz="quarter" idx="10"/>
          </p:nvPr>
        </p:nvSpPr>
        <p:spPr/>
        <p:txBody>
          <a:bodyPr/>
          <a:lstStyle/>
          <a:p>
            <a:fld id="{95C605C4-1F5B-4B2B-8458-3FC432AF1FAC}" type="slidenum">
              <a:rPr lang="en-US" smtClean="0"/>
              <a:t>10</a:t>
            </a:fld>
            <a:endParaRPr lang="en-US"/>
          </a:p>
        </p:txBody>
      </p:sp>
      <p:pic>
        <p:nvPicPr>
          <p:cNvPr id="5" name="Picture 4">
            <a:extLst>
              <a:ext uri="{FF2B5EF4-FFF2-40B4-BE49-F238E27FC236}">
                <a16:creationId xmlns:a16="http://schemas.microsoft.com/office/drawing/2014/main" id="{5E904FA7-245F-B040-9C9A-A89DDA694AE0}"/>
              </a:ext>
            </a:extLst>
          </p:cNvPr>
          <p:cNvPicPr>
            <a:picLocks noChangeAspect="1"/>
          </p:cNvPicPr>
          <p:nvPr/>
        </p:nvPicPr>
        <p:blipFill rotWithShape="1">
          <a:blip r:embed="rId3"/>
          <a:srcRect b="8750"/>
          <a:stretch/>
        </p:blipFill>
        <p:spPr>
          <a:xfrm>
            <a:off x="2538647" y="2095500"/>
            <a:ext cx="5228167" cy="2781300"/>
          </a:xfrm>
          <a:prstGeom prst="rect">
            <a:avLst/>
          </a:prstGeom>
        </p:spPr>
      </p:pic>
      <p:sp>
        <p:nvSpPr>
          <p:cNvPr id="25" name="TextBox 24">
            <a:extLst>
              <a:ext uri="{FF2B5EF4-FFF2-40B4-BE49-F238E27FC236}">
                <a16:creationId xmlns:a16="http://schemas.microsoft.com/office/drawing/2014/main" id="{5E1019C5-1B3B-C446-BE4A-A1A5004AEDC8}"/>
              </a:ext>
            </a:extLst>
          </p:cNvPr>
          <p:cNvSpPr txBox="1"/>
          <p:nvPr/>
        </p:nvSpPr>
        <p:spPr>
          <a:xfrm>
            <a:off x="4724400" y="4876800"/>
            <a:ext cx="1040670" cy="461665"/>
          </a:xfrm>
          <a:prstGeom prst="rect">
            <a:avLst/>
          </a:prstGeom>
          <a:noFill/>
        </p:spPr>
        <p:txBody>
          <a:bodyPr wrap="none" rtlCol="0">
            <a:spAutoFit/>
          </a:bodyPr>
          <a:lstStyle/>
          <a:p>
            <a:r>
              <a:rPr lang="en-US" sz="2400" b="0" dirty="0">
                <a:solidFill>
                  <a:schemeClr val="bg1"/>
                </a:solidFill>
              </a:rPr>
              <a:t>Month</a:t>
            </a:r>
          </a:p>
        </p:txBody>
      </p:sp>
      <p:sp>
        <p:nvSpPr>
          <p:cNvPr id="26" name="TextBox 25">
            <a:extLst>
              <a:ext uri="{FF2B5EF4-FFF2-40B4-BE49-F238E27FC236}">
                <a16:creationId xmlns:a16="http://schemas.microsoft.com/office/drawing/2014/main" id="{142F83BE-41EE-C742-88A9-6D9D72DE6FBE}"/>
              </a:ext>
            </a:extLst>
          </p:cNvPr>
          <p:cNvSpPr txBox="1"/>
          <p:nvPr/>
        </p:nvSpPr>
        <p:spPr>
          <a:xfrm>
            <a:off x="443673" y="3195934"/>
            <a:ext cx="1913857" cy="461665"/>
          </a:xfrm>
          <a:prstGeom prst="rect">
            <a:avLst/>
          </a:prstGeom>
          <a:noFill/>
        </p:spPr>
        <p:txBody>
          <a:bodyPr wrap="none" rtlCol="0">
            <a:spAutoFit/>
          </a:bodyPr>
          <a:lstStyle/>
          <a:p>
            <a:r>
              <a:rPr lang="en-US" sz="2400" b="0" dirty="0">
                <a:solidFill>
                  <a:schemeClr val="bg1"/>
                </a:solidFill>
              </a:rPr>
              <a:t>Temperature</a:t>
            </a:r>
          </a:p>
        </p:txBody>
      </p:sp>
    </p:spTree>
    <p:extLst>
      <p:ext uri="{BB962C8B-B14F-4D97-AF65-F5344CB8AC3E}">
        <p14:creationId xmlns:p14="http://schemas.microsoft.com/office/powerpoint/2010/main" val="2426314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E264FC-C5FE-D34E-BD2B-93B64C137572}"/>
              </a:ext>
            </a:extLst>
          </p:cNvPr>
          <p:cNvSpPr>
            <a:spLocks noGrp="1"/>
          </p:cNvSpPr>
          <p:nvPr>
            <p:ph idx="1"/>
          </p:nvPr>
        </p:nvSpPr>
        <p:spPr/>
        <p:txBody>
          <a:bodyPr>
            <a:normAutofit/>
          </a:bodyPr>
          <a:lstStyle/>
          <a:p>
            <a:pPr marL="0" indent="0">
              <a:buNone/>
            </a:pPr>
            <a:r>
              <a:rPr lang="en-US" dirty="0"/>
              <a:t>Assume we want to compute some statistics (median, 25% quantile, etc.) of the data </a:t>
            </a:r>
            <a:r>
              <a:rPr lang="en-US" b="1" dirty="0"/>
              <a:t>grouped by month</a:t>
            </a:r>
            <a:r>
              <a:rPr lang="en-US" dirty="0"/>
              <a:t>. </a:t>
            </a:r>
          </a:p>
          <a:p>
            <a:pPr marL="0" indent="0">
              <a:buNone/>
            </a:pPr>
            <a:r>
              <a:rPr lang="en-US" dirty="0"/>
              <a:t>Our map function emits (month, temperature) tuples, so that tuples from the same month go to the same reducer.</a:t>
            </a:r>
          </a:p>
          <a:p>
            <a:pPr marL="0" indent="0">
              <a:buNone/>
            </a:pPr>
            <a:r>
              <a:rPr lang="en-US" dirty="0"/>
              <a:t>However, the values (temperature) arrive at each reducer </a:t>
            </a:r>
            <a:r>
              <a:rPr lang="en-US" b="1" dirty="0"/>
              <a:t>unsorted.</a:t>
            </a:r>
            <a:endParaRPr lang="en-US" dirty="0"/>
          </a:p>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29C887B-3C61-284F-A349-FB1122A4C1D6}"/>
              </a:ext>
            </a:extLst>
          </p:cNvPr>
          <p:cNvSpPr>
            <a:spLocks noGrp="1"/>
          </p:cNvSpPr>
          <p:nvPr>
            <p:ph type="title"/>
          </p:nvPr>
        </p:nvSpPr>
        <p:spPr/>
        <p:txBody>
          <a:bodyPr/>
          <a:lstStyle/>
          <a:p>
            <a:r>
              <a:rPr lang="en-US" dirty="0"/>
              <a:t>Secondary Sort: Example</a:t>
            </a:r>
          </a:p>
        </p:txBody>
      </p:sp>
      <p:sp>
        <p:nvSpPr>
          <p:cNvPr id="4" name="Slide Number Placeholder 3">
            <a:extLst>
              <a:ext uri="{FF2B5EF4-FFF2-40B4-BE49-F238E27FC236}">
                <a16:creationId xmlns:a16="http://schemas.microsoft.com/office/drawing/2014/main" id="{5AF7624D-B2CF-0341-8CA5-0B1CCA245DED}"/>
              </a:ext>
            </a:extLst>
          </p:cNvPr>
          <p:cNvSpPr>
            <a:spLocks noGrp="1"/>
          </p:cNvSpPr>
          <p:nvPr>
            <p:ph type="sldNum" sz="quarter" idx="10"/>
          </p:nvPr>
        </p:nvSpPr>
        <p:spPr/>
        <p:txBody>
          <a:bodyPr/>
          <a:lstStyle/>
          <a:p>
            <a:fld id="{95C605C4-1F5B-4B2B-8458-3FC432AF1FAC}" type="slidenum">
              <a:rPr lang="en-US" smtClean="0"/>
              <a:t>11</a:t>
            </a:fld>
            <a:endParaRPr lang="en-US"/>
          </a:p>
        </p:txBody>
      </p:sp>
      <p:sp>
        <p:nvSpPr>
          <p:cNvPr id="6" name="Rectangle 5">
            <a:extLst>
              <a:ext uri="{FF2B5EF4-FFF2-40B4-BE49-F238E27FC236}">
                <a16:creationId xmlns:a16="http://schemas.microsoft.com/office/drawing/2014/main" id="{054BE475-6254-AF44-87D7-951DCBDA7725}"/>
              </a:ext>
            </a:extLst>
          </p:cNvPr>
          <p:cNvSpPr/>
          <p:nvPr/>
        </p:nvSpPr>
        <p:spPr bwMode="auto">
          <a:xfrm>
            <a:off x="6477311" y="4294803"/>
            <a:ext cx="1996440" cy="54431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6701994C-A33B-F243-9E5C-DC5896770E0D}"/>
              </a:ext>
            </a:extLst>
          </p:cNvPr>
          <p:cNvSpPr txBox="1"/>
          <p:nvPr/>
        </p:nvSpPr>
        <p:spPr>
          <a:xfrm>
            <a:off x="6635154" y="4354126"/>
            <a:ext cx="1673856" cy="461665"/>
          </a:xfrm>
          <a:prstGeom prst="rect">
            <a:avLst/>
          </a:prstGeom>
          <a:noFill/>
        </p:spPr>
        <p:txBody>
          <a:bodyPr wrap="none" rtlCol="0">
            <a:spAutoFit/>
          </a:bodyPr>
          <a:lstStyle/>
          <a:p>
            <a:r>
              <a:rPr lang="en-US" sz="2400" dirty="0">
                <a:solidFill>
                  <a:schemeClr val="bg1"/>
                </a:solidFill>
              </a:rPr>
              <a:t>Reducer 1</a:t>
            </a:r>
          </a:p>
        </p:txBody>
      </p:sp>
      <p:sp>
        <p:nvSpPr>
          <p:cNvPr id="8" name="Rectangle 7">
            <a:extLst>
              <a:ext uri="{FF2B5EF4-FFF2-40B4-BE49-F238E27FC236}">
                <a16:creationId xmlns:a16="http://schemas.microsoft.com/office/drawing/2014/main" id="{DF3FD8D9-A018-934B-97E8-27A32026D28A}"/>
              </a:ext>
            </a:extLst>
          </p:cNvPr>
          <p:cNvSpPr/>
          <p:nvPr/>
        </p:nvSpPr>
        <p:spPr bwMode="auto">
          <a:xfrm>
            <a:off x="6492551" y="5155323"/>
            <a:ext cx="1981200" cy="549180"/>
          </a:xfrm>
          <a:prstGeom prst="rect">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C546B1E3-6BF5-C546-AF6F-CDF45E8F3CC2}"/>
              </a:ext>
            </a:extLst>
          </p:cNvPr>
          <p:cNvSpPr txBox="1"/>
          <p:nvPr/>
        </p:nvSpPr>
        <p:spPr>
          <a:xfrm>
            <a:off x="6650394" y="5214646"/>
            <a:ext cx="1673856" cy="461665"/>
          </a:xfrm>
          <a:prstGeom prst="rect">
            <a:avLst/>
          </a:prstGeom>
          <a:noFill/>
        </p:spPr>
        <p:txBody>
          <a:bodyPr wrap="none" rtlCol="0">
            <a:spAutoFit/>
          </a:bodyPr>
          <a:lstStyle/>
          <a:p>
            <a:r>
              <a:rPr lang="en-US" sz="2400" dirty="0">
                <a:solidFill>
                  <a:schemeClr val="bg1"/>
                </a:solidFill>
              </a:rPr>
              <a:t>Reducer 2</a:t>
            </a:r>
          </a:p>
        </p:txBody>
      </p:sp>
      <p:cxnSp>
        <p:nvCxnSpPr>
          <p:cNvPr id="11" name="Straight Connector 10">
            <a:extLst>
              <a:ext uri="{FF2B5EF4-FFF2-40B4-BE49-F238E27FC236}">
                <a16:creationId xmlns:a16="http://schemas.microsoft.com/office/drawing/2014/main" id="{FC26BB9C-CC18-DC4E-8E74-FA136C5A5E32}"/>
              </a:ext>
            </a:extLst>
          </p:cNvPr>
          <p:cNvCxnSpPr/>
          <p:nvPr/>
        </p:nvCxnSpPr>
        <p:spPr bwMode="auto">
          <a:xfrm>
            <a:off x="4282751" y="4198108"/>
            <a:ext cx="2057400" cy="304800"/>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12" name="Straight Connector 11">
            <a:extLst>
              <a:ext uri="{FF2B5EF4-FFF2-40B4-BE49-F238E27FC236}">
                <a16:creationId xmlns:a16="http://schemas.microsoft.com/office/drawing/2014/main" id="{BDF09E79-0AA8-A945-8BF9-7E6F4277A29E}"/>
              </a:ext>
            </a:extLst>
          </p:cNvPr>
          <p:cNvCxnSpPr>
            <a:cxnSpLocks/>
          </p:cNvCxnSpPr>
          <p:nvPr/>
        </p:nvCxnSpPr>
        <p:spPr bwMode="auto">
          <a:xfrm flipV="1">
            <a:off x="4353508" y="4523403"/>
            <a:ext cx="1986643" cy="76200"/>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14" name="Straight Connector 13">
            <a:extLst>
              <a:ext uri="{FF2B5EF4-FFF2-40B4-BE49-F238E27FC236}">
                <a16:creationId xmlns:a16="http://schemas.microsoft.com/office/drawing/2014/main" id="{19975978-78EB-1744-86B4-96AD9ED64CC0}"/>
              </a:ext>
            </a:extLst>
          </p:cNvPr>
          <p:cNvCxnSpPr>
            <a:cxnSpLocks/>
          </p:cNvCxnSpPr>
          <p:nvPr/>
        </p:nvCxnSpPr>
        <p:spPr bwMode="auto">
          <a:xfrm>
            <a:off x="4353508" y="5140360"/>
            <a:ext cx="1986643" cy="243563"/>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16" name="Straight Connector 15">
            <a:extLst>
              <a:ext uri="{FF2B5EF4-FFF2-40B4-BE49-F238E27FC236}">
                <a16:creationId xmlns:a16="http://schemas.microsoft.com/office/drawing/2014/main" id="{B0D25A93-00DE-4E48-AC34-1E3D4B047B9B}"/>
              </a:ext>
            </a:extLst>
          </p:cNvPr>
          <p:cNvCxnSpPr>
            <a:cxnSpLocks/>
          </p:cNvCxnSpPr>
          <p:nvPr/>
        </p:nvCxnSpPr>
        <p:spPr bwMode="auto">
          <a:xfrm flipV="1">
            <a:off x="4383988" y="5427650"/>
            <a:ext cx="1956163" cy="124454"/>
          </a:xfrm>
          <a:prstGeom prst="line">
            <a:avLst/>
          </a:prstGeom>
          <a:solidFill>
            <a:schemeClr val="accent1"/>
          </a:solidFill>
          <a:ln w="25400" cap="flat" cmpd="sng" algn="ctr">
            <a:solidFill>
              <a:schemeClr val="bg1"/>
            </a:solidFill>
            <a:prstDash val="solid"/>
            <a:round/>
            <a:headEnd type="none" w="med" len="med"/>
            <a:tailEnd type="stealth" w="lg" len="lg"/>
          </a:ln>
          <a:effectLst/>
        </p:spPr>
      </p:cxnSp>
      <p:sp>
        <p:nvSpPr>
          <p:cNvPr id="19" name="Rectangle 18">
            <a:extLst>
              <a:ext uri="{FF2B5EF4-FFF2-40B4-BE49-F238E27FC236}">
                <a16:creationId xmlns:a16="http://schemas.microsoft.com/office/drawing/2014/main" id="{A28F57B0-E3C9-4344-84EB-6FEC1560B139}"/>
              </a:ext>
            </a:extLst>
          </p:cNvPr>
          <p:cNvSpPr/>
          <p:nvPr/>
        </p:nvSpPr>
        <p:spPr>
          <a:xfrm>
            <a:off x="6118849" y="3754046"/>
            <a:ext cx="2608406" cy="461665"/>
          </a:xfrm>
          <a:prstGeom prst="rect">
            <a:avLst/>
          </a:prstGeom>
        </p:spPr>
        <p:txBody>
          <a:bodyPr wrap="none">
            <a:spAutoFit/>
          </a:bodyPr>
          <a:lstStyle/>
          <a:p>
            <a:pPr marL="0" indent="0">
              <a:buNone/>
            </a:pPr>
            <a:r>
              <a:rPr lang="en-US" sz="2400" b="0" dirty="0">
                <a:solidFill>
                  <a:srgbClr val="00B050"/>
                </a:solidFill>
              </a:rPr>
              <a:t>Jan: </a:t>
            </a:r>
            <a:r>
              <a:rPr lang="en-US" sz="2400" dirty="0">
                <a:solidFill>
                  <a:srgbClr val="00B050"/>
                </a:solidFill>
              </a:rPr>
              <a:t>[30</a:t>
            </a:r>
            <a:r>
              <a:rPr lang="en-US" sz="2400" baseline="30000" dirty="0">
                <a:solidFill>
                  <a:srgbClr val="00B050"/>
                </a:solidFill>
              </a:rPr>
              <a:t>o</a:t>
            </a:r>
            <a:r>
              <a:rPr lang="en-US" sz="2400" dirty="0">
                <a:solidFill>
                  <a:srgbClr val="00B050"/>
                </a:solidFill>
              </a:rPr>
              <a:t>C, 20</a:t>
            </a:r>
            <a:r>
              <a:rPr lang="en-US" sz="2400" baseline="30000" dirty="0">
                <a:solidFill>
                  <a:srgbClr val="00B050"/>
                </a:solidFill>
              </a:rPr>
              <a:t>o</a:t>
            </a:r>
            <a:r>
              <a:rPr lang="en-US" sz="2400" dirty="0">
                <a:solidFill>
                  <a:srgbClr val="00B050"/>
                </a:solidFill>
              </a:rPr>
              <a:t>C]</a:t>
            </a:r>
          </a:p>
        </p:txBody>
      </p:sp>
      <p:sp>
        <p:nvSpPr>
          <p:cNvPr id="20" name="Rectangle 19">
            <a:extLst>
              <a:ext uri="{FF2B5EF4-FFF2-40B4-BE49-F238E27FC236}">
                <a16:creationId xmlns:a16="http://schemas.microsoft.com/office/drawing/2014/main" id="{BD1F5DA9-99AE-9445-8032-83B4FF4B58BF}"/>
              </a:ext>
            </a:extLst>
          </p:cNvPr>
          <p:cNvSpPr/>
          <p:nvPr/>
        </p:nvSpPr>
        <p:spPr>
          <a:xfrm>
            <a:off x="6102819" y="5775377"/>
            <a:ext cx="2675732" cy="461665"/>
          </a:xfrm>
          <a:prstGeom prst="rect">
            <a:avLst/>
          </a:prstGeom>
        </p:spPr>
        <p:txBody>
          <a:bodyPr wrap="none">
            <a:spAutoFit/>
          </a:bodyPr>
          <a:lstStyle/>
          <a:p>
            <a:pPr marL="0" indent="0">
              <a:buNone/>
            </a:pPr>
            <a:r>
              <a:rPr lang="en-US" sz="2400" b="0" dirty="0">
                <a:solidFill>
                  <a:schemeClr val="accent5">
                    <a:lumMod val="50000"/>
                  </a:schemeClr>
                </a:solidFill>
              </a:rPr>
              <a:t>Feb: </a:t>
            </a:r>
            <a:r>
              <a:rPr lang="en-US" sz="2400" dirty="0">
                <a:solidFill>
                  <a:schemeClr val="accent5">
                    <a:lumMod val="50000"/>
                  </a:schemeClr>
                </a:solidFill>
              </a:rPr>
              <a:t>[30</a:t>
            </a:r>
            <a:r>
              <a:rPr lang="en-US" sz="2400" baseline="30000" dirty="0">
                <a:solidFill>
                  <a:schemeClr val="accent5">
                    <a:lumMod val="50000"/>
                  </a:schemeClr>
                </a:solidFill>
              </a:rPr>
              <a:t>o</a:t>
            </a:r>
            <a:r>
              <a:rPr lang="en-US" sz="2400" dirty="0">
                <a:solidFill>
                  <a:schemeClr val="accent5">
                    <a:lumMod val="50000"/>
                  </a:schemeClr>
                </a:solidFill>
              </a:rPr>
              <a:t>C, 25</a:t>
            </a:r>
            <a:r>
              <a:rPr lang="en-US" sz="2400" baseline="30000" dirty="0">
                <a:solidFill>
                  <a:schemeClr val="accent5">
                    <a:lumMod val="50000"/>
                  </a:schemeClr>
                </a:solidFill>
              </a:rPr>
              <a:t>o</a:t>
            </a:r>
            <a:r>
              <a:rPr lang="en-US" sz="2400" dirty="0">
                <a:solidFill>
                  <a:schemeClr val="accent5">
                    <a:lumMod val="50000"/>
                  </a:schemeClr>
                </a:solidFill>
              </a:rPr>
              <a:t>C]</a:t>
            </a:r>
          </a:p>
        </p:txBody>
      </p:sp>
      <p:sp>
        <p:nvSpPr>
          <p:cNvPr id="21" name="TextBox 20">
            <a:extLst>
              <a:ext uri="{FF2B5EF4-FFF2-40B4-BE49-F238E27FC236}">
                <a16:creationId xmlns:a16="http://schemas.microsoft.com/office/drawing/2014/main" id="{408F7E46-2802-1A42-9FAE-A6170731DD3E}"/>
              </a:ext>
            </a:extLst>
          </p:cNvPr>
          <p:cNvSpPr txBox="1"/>
          <p:nvPr/>
        </p:nvSpPr>
        <p:spPr>
          <a:xfrm>
            <a:off x="2534767" y="3706141"/>
            <a:ext cx="1797287" cy="2793842"/>
          </a:xfrm>
          <a:prstGeom prst="rect">
            <a:avLst/>
          </a:prstGeom>
          <a:noFill/>
        </p:spPr>
        <p:txBody>
          <a:bodyPr wrap="none" rtlCol="0">
            <a:spAutoFit/>
          </a:bodyPr>
          <a:lstStyle/>
          <a:p>
            <a:pPr marL="0" indent="0">
              <a:lnSpc>
                <a:spcPct val="150000"/>
              </a:lnSpc>
              <a:buNone/>
            </a:pPr>
            <a:r>
              <a:rPr lang="en-US" sz="2400" b="0" dirty="0">
                <a:solidFill>
                  <a:srgbClr val="00B050"/>
                </a:solidFill>
              </a:rPr>
              <a:t>(Jan, 30</a:t>
            </a:r>
            <a:r>
              <a:rPr lang="en-US" sz="2400" b="0" baseline="30000" dirty="0">
                <a:solidFill>
                  <a:srgbClr val="00B050"/>
                </a:solidFill>
              </a:rPr>
              <a:t>o</a:t>
            </a:r>
            <a:r>
              <a:rPr lang="en-US" sz="2400" b="0" dirty="0">
                <a:solidFill>
                  <a:srgbClr val="00B050"/>
                </a:solidFill>
              </a:rPr>
              <a:t>C)</a:t>
            </a:r>
          </a:p>
          <a:p>
            <a:pPr marL="0" indent="0">
              <a:lnSpc>
                <a:spcPct val="150000"/>
              </a:lnSpc>
              <a:buNone/>
            </a:pPr>
            <a:r>
              <a:rPr lang="en-US" sz="2400" b="0" dirty="0">
                <a:solidFill>
                  <a:srgbClr val="00B050"/>
                </a:solidFill>
              </a:rPr>
              <a:t>(Jan, 20</a:t>
            </a:r>
            <a:r>
              <a:rPr lang="en-US" sz="2400" b="0" baseline="30000" dirty="0">
                <a:solidFill>
                  <a:srgbClr val="00B050"/>
                </a:solidFill>
              </a:rPr>
              <a:t>o</a:t>
            </a:r>
            <a:r>
              <a:rPr lang="en-US" sz="2400" b="0" dirty="0">
                <a:solidFill>
                  <a:srgbClr val="00B050"/>
                </a:solidFill>
              </a:rPr>
              <a:t>C)</a:t>
            </a:r>
          </a:p>
          <a:p>
            <a:pPr marL="0" indent="0">
              <a:lnSpc>
                <a:spcPct val="150000"/>
              </a:lnSpc>
              <a:buNone/>
            </a:pPr>
            <a:r>
              <a:rPr lang="en-US" sz="2400" b="0" dirty="0">
                <a:solidFill>
                  <a:schemeClr val="accent5">
                    <a:lumMod val="50000"/>
                  </a:schemeClr>
                </a:solidFill>
              </a:rPr>
              <a:t>(Feb, 30</a:t>
            </a:r>
            <a:r>
              <a:rPr lang="en-US" sz="2400" b="0" baseline="30000" dirty="0">
                <a:solidFill>
                  <a:schemeClr val="accent5">
                    <a:lumMod val="50000"/>
                  </a:schemeClr>
                </a:solidFill>
              </a:rPr>
              <a:t>o</a:t>
            </a:r>
            <a:r>
              <a:rPr lang="en-US" sz="2400" b="0" dirty="0">
                <a:solidFill>
                  <a:schemeClr val="accent5">
                    <a:lumMod val="50000"/>
                  </a:schemeClr>
                </a:solidFill>
              </a:rPr>
              <a:t>C)</a:t>
            </a:r>
          </a:p>
          <a:p>
            <a:pPr marL="0" indent="0">
              <a:lnSpc>
                <a:spcPct val="150000"/>
              </a:lnSpc>
              <a:buNone/>
            </a:pPr>
            <a:r>
              <a:rPr lang="en-US" sz="2400" b="0" dirty="0">
                <a:solidFill>
                  <a:schemeClr val="accent5">
                    <a:lumMod val="50000"/>
                  </a:schemeClr>
                </a:solidFill>
              </a:rPr>
              <a:t>(Feb, 25</a:t>
            </a:r>
            <a:r>
              <a:rPr lang="en-US" sz="2400" b="0" baseline="30000" dirty="0">
                <a:solidFill>
                  <a:schemeClr val="accent5">
                    <a:lumMod val="50000"/>
                  </a:schemeClr>
                </a:solidFill>
              </a:rPr>
              <a:t>o</a:t>
            </a:r>
            <a:r>
              <a:rPr lang="en-US" sz="2400" b="0" dirty="0">
                <a:solidFill>
                  <a:schemeClr val="accent5">
                    <a:lumMod val="50000"/>
                  </a:schemeClr>
                </a:solidFill>
              </a:rPr>
              <a:t>C)</a:t>
            </a:r>
          </a:p>
          <a:p>
            <a:pPr>
              <a:lnSpc>
                <a:spcPct val="150000"/>
              </a:lnSpc>
            </a:pPr>
            <a:endParaRPr lang="en-US" sz="2400" b="0" dirty="0"/>
          </a:p>
        </p:txBody>
      </p:sp>
      <p:sp>
        <p:nvSpPr>
          <p:cNvPr id="22" name="Rectangle 21">
            <a:extLst>
              <a:ext uri="{FF2B5EF4-FFF2-40B4-BE49-F238E27FC236}">
                <a16:creationId xmlns:a16="http://schemas.microsoft.com/office/drawing/2014/main" id="{A08AD5E0-A0B4-694C-BFCA-AFFA32D9CFCF}"/>
              </a:ext>
            </a:extLst>
          </p:cNvPr>
          <p:cNvSpPr/>
          <p:nvPr/>
        </p:nvSpPr>
        <p:spPr bwMode="auto">
          <a:xfrm>
            <a:off x="132807" y="4582074"/>
            <a:ext cx="1830038" cy="544310"/>
          </a:xfrm>
          <a:prstGeom prst="rect">
            <a:avLst/>
          </a:prstGeom>
          <a:solidFill>
            <a:schemeClr val="tx2">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ACDAF4BF-3A41-0E48-A9DC-F5E5B34F9860}"/>
              </a:ext>
            </a:extLst>
          </p:cNvPr>
          <p:cNvSpPr txBox="1"/>
          <p:nvPr/>
        </p:nvSpPr>
        <p:spPr>
          <a:xfrm>
            <a:off x="290649" y="4641397"/>
            <a:ext cx="1672195" cy="461665"/>
          </a:xfrm>
          <a:prstGeom prst="rect">
            <a:avLst/>
          </a:prstGeom>
          <a:noFill/>
        </p:spPr>
        <p:txBody>
          <a:bodyPr wrap="square" rtlCol="0">
            <a:spAutoFit/>
          </a:bodyPr>
          <a:lstStyle/>
          <a:p>
            <a:r>
              <a:rPr lang="en-US" sz="2400" dirty="0">
                <a:solidFill>
                  <a:schemeClr val="bg1"/>
                </a:solidFill>
              </a:rPr>
              <a:t>Mapper(s)</a:t>
            </a:r>
          </a:p>
        </p:txBody>
      </p:sp>
      <p:cxnSp>
        <p:nvCxnSpPr>
          <p:cNvPr id="24" name="Straight Connector 23">
            <a:extLst>
              <a:ext uri="{FF2B5EF4-FFF2-40B4-BE49-F238E27FC236}">
                <a16:creationId xmlns:a16="http://schemas.microsoft.com/office/drawing/2014/main" id="{D5C55DDD-CD07-A64F-B5E5-A7847685429F}"/>
              </a:ext>
            </a:extLst>
          </p:cNvPr>
          <p:cNvCxnSpPr>
            <a:cxnSpLocks/>
          </p:cNvCxnSpPr>
          <p:nvPr/>
        </p:nvCxnSpPr>
        <p:spPr bwMode="auto">
          <a:xfrm>
            <a:off x="1962844" y="4876800"/>
            <a:ext cx="498213" cy="0"/>
          </a:xfrm>
          <a:prstGeom prst="line">
            <a:avLst/>
          </a:prstGeom>
          <a:solidFill>
            <a:schemeClr val="accent1"/>
          </a:solidFill>
          <a:ln w="25400" cap="flat" cmpd="sng" algn="ctr">
            <a:solidFill>
              <a:schemeClr val="bg1"/>
            </a:solidFill>
            <a:prstDash val="solid"/>
            <a:round/>
            <a:headEnd type="none" w="med" len="med"/>
            <a:tailEnd type="stealth" w="lg" len="lg"/>
          </a:ln>
          <a:effectLst/>
        </p:spPr>
      </p:cxnSp>
    </p:spTree>
    <p:extLst>
      <p:ext uri="{BB962C8B-B14F-4D97-AF65-F5344CB8AC3E}">
        <p14:creationId xmlns:p14="http://schemas.microsoft.com/office/powerpoint/2010/main" val="413497548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E264FC-C5FE-D34E-BD2B-93B64C137572}"/>
              </a:ext>
            </a:extLst>
          </p:cNvPr>
          <p:cNvSpPr>
            <a:spLocks noGrp="1"/>
          </p:cNvSpPr>
          <p:nvPr>
            <p:ph idx="1"/>
          </p:nvPr>
        </p:nvSpPr>
        <p:spPr/>
        <p:txBody>
          <a:bodyPr>
            <a:normAutofit/>
          </a:bodyPr>
          <a:lstStyle/>
          <a:p>
            <a:pPr marL="0" indent="0">
              <a:buNone/>
            </a:pPr>
            <a:r>
              <a:rPr lang="en-US" dirty="0"/>
              <a:t>Now suppose we use (month, temperature) as </a:t>
            </a:r>
            <a:r>
              <a:rPr lang="en-US" b="1" dirty="0"/>
              <a:t>composite key</a:t>
            </a:r>
            <a:r>
              <a:rPr lang="en-US" dirty="0"/>
              <a:t>, but </a:t>
            </a:r>
            <a:r>
              <a:rPr lang="en-US" b="1" dirty="0"/>
              <a:t>without changing the </a:t>
            </a:r>
            <a:r>
              <a:rPr lang="en-US" b="1" dirty="0" err="1"/>
              <a:t>partitioner</a:t>
            </a:r>
            <a:r>
              <a:rPr lang="en-US" dirty="0"/>
              <a:t>. </a:t>
            </a:r>
          </a:p>
          <a:p>
            <a:pPr marL="0" indent="0">
              <a:buNone/>
            </a:pPr>
            <a:r>
              <a:rPr lang="en-US" dirty="0"/>
              <a:t>The 4 tuples below have 4 different “values” of the composite key. </a:t>
            </a:r>
          </a:p>
          <a:p>
            <a:pPr marL="0" indent="0">
              <a:buNone/>
            </a:pPr>
            <a:r>
              <a:rPr lang="en-US" dirty="0"/>
              <a:t>Recall that they will be partitioned by hashing the composite key values. So data with the same primary key may be sent to different reducers, which we don’t want (since we can’t compute the desired statistics for each month)</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29C887B-3C61-284F-A349-FB1122A4C1D6}"/>
              </a:ext>
            </a:extLst>
          </p:cNvPr>
          <p:cNvSpPr>
            <a:spLocks noGrp="1"/>
          </p:cNvSpPr>
          <p:nvPr>
            <p:ph type="title"/>
          </p:nvPr>
        </p:nvSpPr>
        <p:spPr/>
        <p:txBody>
          <a:bodyPr/>
          <a:lstStyle/>
          <a:p>
            <a:r>
              <a:rPr lang="en-US" dirty="0"/>
              <a:t>Secondary Sort: Example</a:t>
            </a:r>
          </a:p>
        </p:txBody>
      </p:sp>
      <p:sp>
        <p:nvSpPr>
          <p:cNvPr id="4" name="Slide Number Placeholder 3">
            <a:extLst>
              <a:ext uri="{FF2B5EF4-FFF2-40B4-BE49-F238E27FC236}">
                <a16:creationId xmlns:a16="http://schemas.microsoft.com/office/drawing/2014/main" id="{5AF7624D-B2CF-0341-8CA5-0B1CCA245DED}"/>
              </a:ext>
            </a:extLst>
          </p:cNvPr>
          <p:cNvSpPr>
            <a:spLocks noGrp="1"/>
          </p:cNvSpPr>
          <p:nvPr>
            <p:ph type="sldNum" sz="quarter" idx="10"/>
          </p:nvPr>
        </p:nvSpPr>
        <p:spPr/>
        <p:txBody>
          <a:bodyPr/>
          <a:lstStyle/>
          <a:p>
            <a:fld id="{95C605C4-1F5B-4B2B-8458-3FC432AF1FAC}" type="slidenum">
              <a:rPr lang="en-US" smtClean="0"/>
              <a:t>12</a:t>
            </a:fld>
            <a:endParaRPr lang="en-US"/>
          </a:p>
        </p:txBody>
      </p:sp>
      <p:sp>
        <p:nvSpPr>
          <p:cNvPr id="6" name="Rectangle 5">
            <a:extLst>
              <a:ext uri="{FF2B5EF4-FFF2-40B4-BE49-F238E27FC236}">
                <a16:creationId xmlns:a16="http://schemas.microsoft.com/office/drawing/2014/main" id="{054BE475-6254-AF44-87D7-951DCBDA7725}"/>
              </a:ext>
            </a:extLst>
          </p:cNvPr>
          <p:cNvSpPr/>
          <p:nvPr/>
        </p:nvSpPr>
        <p:spPr bwMode="auto">
          <a:xfrm>
            <a:off x="6499081" y="4734553"/>
            <a:ext cx="1996440" cy="54431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6701994C-A33B-F243-9E5C-DC5896770E0D}"/>
              </a:ext>
            </a:extLst>
          </p:cNvPr>
          <p:cNvSpPr txBox="1"/>
          <p:nvPr/>
        </p:nvSpPr>
        <p:spPr>
          <a:xfrm>
            <a:off x="6656924" y="4793876"/>
            <a:ext cx="1673856" cy="461665"/>
          </a:xfrm>
          <a:prstGeom prst="rect">
            <a:avLst/>
          </a:prstGeom>
          <a:noFill/>
        </p:spPr>
        <p:txBody>
          <a:bodyPr wrap="none" rtlCol="0">
            <a:spAutoFit/>
          </a:bodyPr>
          <a:lstStyle/>
          <a:p>
            <a:r>
              <a:rPr lang="en-US" sz="2400" dirty="0">
                <a:solidFill>
                  <a:schemeClr val="bg1"/>
                </a:solidFill>
              </a:rPr>
              <a:t>Reducer 1</a:t>
            </a:r>
          </a:p>
        </p:txBody>
      </p:sp>
      <p:sp>
        <p:nvSpPr>
          <p:cNvPr id="8" name="Rectangle 7">
            <a:extLst>
              <a:ext uri="{FF2B5EF4-FFF2-40B4-BE49-F238E27FC236}">
                <a16:creationId xmlns:a16="http://schemas.microsoft.com/office/drawing/2014/main" id="{DF3FD8D9-A018-934B-97E8-27A32026D28A}"/>
              </a:ext>
            </a:extLst>
          </p:cNvPr>
          <p:cNvSpPr/>
          <p:nvPr/>
        </p:nvSpPr>
        <p:spPr bwMode="auto">
          <a:xfrm>
            <a:off x="6514321" y="5595073"/>
            <a:ext cx="1981200" cy="549180"/>
          </a:xfrm>
          <a:prstGeom prst="rect">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C546B1E3-6BF5-C546-AF6F-CDF45E8F3CC2}"/>
              </a:ext>
            </a:extLst>
          </p:cNvPr>
          <p:cNvSpPr txBox="1"/>
          <p:nvPr/>
        </p:nvSpPr>
        <p:spPr>
          <a:xfrm>
            <a:off x="6672164" y="5654396"/>
            <a:ext cx="1673856" cy="461665"/>
          </a:xfrm>
          <a:prstGeom prst="rect">
            <a:avLst/>
          </a:prstGeom>
          <a:noFill/>
        </p:spPr>
        <p:txBody>
          <a:bodyPr wrap="none" rtlCol="0">
            <a:spAutoFit/>
          </a:bodyPr>
          <a:lstStyle/>
          <a:p>
            <a:r>
              <a:rPr lang="en-US" sz="2400" dirty="0">
                <a:solidFill>
                  <a:schemeClr val="bg1"/>
                </a:solidFill>
              </a:rPr>
              <a:t>Reducer 2</a:t>
            </a:r>
          </a:p>
        </p:txBody>
      </p:sp>
      <p:cxnSp>
        <p:nvCxnSpPr>
          <p:cNvPr id="11" name="Straight Connector 10">
            <a:extLst>
              <a:ext uri="{FF2B5EF4-FFF2-40B4-BE49-F238E27FC236}">
                <a16:creationId xmlns:a16="http://schemas.microsoft.com/office/drawing/2014/main" id="{FC26BB9C-CC18-DC4E-8E74-FA136C5A5E32}"/>
              </a:ext>
            </a:extLst>
          </p:cNvPr>
          <p:cNvCxnSpPr/>
          <p:nvPr/>
        </p:nvCxnSpPr>
        <p:spPr bwMode="auto">
          <a:xfrm>
            <a:off x="4304521" y="4637858"/>
            <a:ext cx="2057400" cy="304800"/>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12" name="Straight Connector 11">
            <a:extLst>
              <a:ext uri="{FF2B5EF4-FFF2-40B4-BE49-F238E27FC236}">
                <a16:creationId xmlns:a16="http://schemas.microsoft.com/office/drawing/2014/main" id="{BDF09E79-0AA8-A945-8BF9-7E6F4277A29E}"/>
              </a:ext>
            </a:extLst>
          </p:cNvPr>
          <p:cNvCxnSpPr>
            <a:cxnSpLocks/>
          </p:cNvCxnSpPr>
          <p:nvPr/>
        </p:nvCxnSpPr>
        <p:spPr bwMode="auto">
          <a:xfrm flipV="1">
            <a:off x="4375278" y="4963153"/>
            <a:ext cx="1986643" cy="616957"/>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14" name="Straight Connector 13">
            <a:extLst>
              <a:ext uri="{FF2B5EF4-FFF2-40B4-BE49-F238E27FC236}">
                <a16:creationId xmlns:a16="http://schemas.microsoft.com/office/drawing/2014/main" id="{19975978-78EB-1744-86B4-96AD9ED64CC0}"/>
              </a:ext>
            </a:extLst>
          </p:cNvPr>
          <p:cNvCxnSpPr>
            <a:cxnSpLocks/>
          </p:cNvCxnSpPr>
          <p:nvPr/>
        </p:nvCxnSpPr>
        <p:spPr bwMode="auto">
          <a:xfrm>
            <a:off x="4304521" y="5081147"/>
            <a:ext cx="2057400" cy="742526"/>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16" name="Straight Connector 15">
            <a:extLst>
              <a:ext uri="{FF2B5EF4-FFF2-40B4-BE49-F238E27FC236}">
                <a16:creationId xmlns:a16="http://schemas.microsoft.com/office/drawing/2014/main" id="{B0D25A93-00DE-4E48-AC34-1E3D4B047B9B}"/>
              </a:ext>
            </a:extLst>
          </p:cNvPr>
          <p:cNvCxnSpPr>
            <a:cxnSpLocks/>
          </p:cNvCxnSpPr>
          <p:nvPr/>
        </p:nvCxnSpPr>
        <p:spPr bwMode="auto">
          <a:xfrm flipV="1">
            <a:off x="4405758" y="5867400"/>
            <a:ext cx="1956163" cy="124454"/>
          </a:xfrm>
          <a:prstGeom prst="line">
            <a:avLst/>
          </a:prstGeom>
          <a:solidFill>
            <a:schemeClr val="accent1"/>
          </a:solidFill>
          <a:ln w="25400" cap="flat" cmpd="sng" algn="ctr">
            <a:solidFill>
              <a:schemeClr val="bg1"/>
            </a:solidFill>
            <a:prstDash val="solid"/>
            <a:round/>
            <a:headEnd type="none" w="med" len="med"/>
            <a:tailEnd type="stealth" w="lg" len="lg"/>
          </a:ln>
          <a:effectLst/>
        </p:spPr>
      </p:cxnSp>
      <p:sp>
        <p:nvSpPr>
          <p:cNvPr id="21" name="TextBox 20">
            <a:extLst>
              <a:ext uri="{FF2B5EF4-FFF2-40B4-BE49-F238E27FC236}">
                <a16:creationId xmlns:a16="http://schemas.microsoft.com/office/drawing/2014/main" id="{408F7E46-2802-1A42-9FAE-A6170731DD3E}"/>
              </a:ext>
            </a:extLst>
          </p:cNvPr>
          <p:cNvSpPr txBox="1"/>
          <p:nvPr/>
        </p:nvSpPr>
        <p:spPr>
          <a:xfrm>
            <a:off x="2556537" y="4145891"/>
            <a:ext cx="1797287" cy="2793842"/>
          </a:xfrm>
          <a:prstGeom prst="rect">
            <a:avLst/>
          </a:prstGeom>
          <a:noFill/>
        </p:spPr>
        <p:txBody>
          <a:bodyPr wrap="none" rtlCol="0">
            <a:spAutoFit/>
          </a:bodyPr>
          <a:lstStyle/>
          <a:p>
            <a:pPr marL="0" indent="0">
              <a:lnSpc>
                <a:spcPct val="150000"/>
              </a:lnSpc>
              <a:buNone/>
            </a:pPr>
            <a:r>
              <a:rPr lang="en-US" sz="2400" dirty="0">
                <a:solidFill>
                  <a:srgbClr val="00B050"/>
                </a:solidFill>
              </a:rPr>
              <a:t>(Jan, 30</a:t>
            </a:r>
            <a:r>
              <a:rPr lang="en-US" sz="2400" baseline="30000" dirty="0">
                <a:solidFill>
                  <a:srgbClr val="00B050"/>
                </a:solidFill>
              </a:rPr>
              <a:t>o</a:t>
            </a:r>
            <a:r>
              <a:rPr lang="en-US" sz="2400" dirty="0">
                <a:solidFill>
                  <a:srgbClr val="00B050"/>
                </a:solidFill>
              </a:rPr>
              <a:t>C)</a:t>
            </a:r>
          </a:p>
          <a:p>
            <a:pPr marL="0" indent="0">
              <a:lnSpc>
                <a:spcPct val="150000"/>
              </a:lnSpc>
              <a:buNone/>
            </a:pPr>
            <a:r>
              <a:rPr lang="en-US" sz="2400" dirty="0">
                <a:solidFill>
                  <a:schemeClr val="accent5">
                    <a:lumMod val="50000"/>
                  </a:schemeClr>
                </a:solidFill>
              </a:rPr>
              <a:t>(Jan, 20</a:t>
            </a:r>
            <a:r>
              <a:rPr lang="en-US" sz="2400" baseline="30000" dirty="0">
                <a:solidFill>
                  <a:schemeClr val="accent5">
                    <a:lumMod val="50000"/>
                  </a:schemeClr>
                </a:solidFill>
              </a:rPr>
              <a:t>o</a:t>
            </a:r>
            <a:r>
              <a:rPr lang="en-US" sz="2400" dirty="0">
                <a:solidFill>
                  <a:schemeClr val="accent5">
                    <a:lumMod val="50000"/>
                  </a:schemeClr>
                </a:solidFill>
              </a:rPr>
              <a:t>C)</a:t>
            </a:r>
          </a:p>
          <a:p>
            <a:pPr marL="0" indent="0">
              <a:lnSpc>
                <a:spcPct val="150000"/>
              </a:lnSpc>
              <a:buNone/>
            </a:pPr>
            <a:r>
              <a:rPr lang="en-US" sz="2400" b="0" dirty="0">
                <a:solidFill>
                  <a:srgbClr val="00B050"/>
                </a:solidFill>
              </a:rPr>
              <a:t>(Feb, 30</a:t>
            </a:r>
            <a:r>
              <a:rPr lang="en-US" sz="2400" b="0" baseline="30000" dirty="0">
                <a:solidFill>
                  <a:srgbClr val="00B050"/>
                </a:solidFill>
              </a:rPr>
              <a:t>o</a:t>
            </a:r>
            <a:r>
              <a:rPr lang="en-US" sz="2400" b="0" dirty="0">
                <a:solidFill>
                  <a:srgbClr val="00B050"/>
                </a:solidFill>
              </a:rPr>
              <a:t>C)</a:t>
            </a:r>
          </a:p>
          <a:p>
            <a:pPr marL="0" indent="0">
              <a:lnSpc>
                <a:spcPct val="150000"/>
              </a:lnSpc>
              <a:buNone/>
            </a:pPr>
            <a:r>
              <a:rPr lang="en-US" sz="2400" b="0" dirty="0">
                <a:solidFill>
                  <a:schemeClr val="accent5">
                    <a:lumMod val="50000"/>
                  </a:schemeClr>
                </a:solidFill>
              </a:rPr>
              <a:t>(Feb, 25</a:t>
            </a:r>
            <a:r>
              <a:rPr lang="en-US" sz="2400" b="0" baseline="30000" dirty="0">
                <a:solidFill>
                  <a:schemeClr val="accent5">
                    <a:lumMod val="50000"/>
                  </a:schemeClr>
                </a:solidFill>
              </a:rPr>
              <a:t>o</a:t>
            </a:r>
            <a:r>
              <a:rPr lang="en-US" sz="2400" b="0" dirty="0">
                <a:solidFill>
                  <a:schemeClr val="accent5">
                    <a:lumMod val="50000"/>
                  </a:schemeClr>
                </a:solidFill>
              </a:rPr>
              <a:t>C)</a:t>
            </a:r>
          </a:p>
          <a:p>
            <a:pPr>
              <a:lnSpc>
                <a:spcPct val="150000"/>
              </a:lnSpc>
            </a:pPr>
            <a:endParaRPr lang="en-US" sz="2400" b="0" dirty="0"/>
          </a:p>
        </p:txBody>
      </p:sp>
      <p:sp>
        <p:nvSpPr>
          <p:cNvPr id="22" name="Rectangle 21">
            <a:extLst>
              <a:ext uri="{FF2B5EF4-FFF2-40B4-BE49-F238E27FC236}">
                <a16:creationId xmlns:a16="http://schemas.microsoft.com/office/drawing/2014/main" id="{A08AD5E0-A0B4-694C-BFCA-AFFA32D9CFCF}"/>
              </a:ext>
            </a:extLst>
          </p:cNvPr>
          <p:cNvSpPr/>
          <p:nvPr/>
        </p:nvSpPr>
        <p:spPr bwMode="auto">
          <a:xfrm>
            <a:off x="154577" y="5021824"/>
            <a:ext cx="1830038" cy="544310"/>
          </a:xfrm>
          <a:prstGeom prst="rect">
            <a:avLst/>
          </a:prstGeom>
          <a:solidFill>
            <a:schemeClr val="tx2">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ACDAF4BF-3A41-0E48-A9DC-F5E5B34F9860}"/>
              </a:ext>
            </a:extLst>
          </p:cNvPr>
          <p:cNvSpPr txBox="1"/>
          <p:nvPr/>
        </p:nvSpPr>
        <p:spPr>
          <a:xfrm>
            <a:off x="312419" y="5081147"/>
            <a:ext cx="1672195" cy="461665"/>
          </a:xfrm>
          <a:prstGeom prst="rect">
            <a:avLst/>
          </a:prstGeom>
          <a:noFill/>
        </p:spPr>
        <p:txBody>
          <a:bodyPr wrap="square" rtlCol="0">
            <a:spAutoFit/>
          </a:bodyPr>
          <a:lstStyle/>
          <a:p>
            <a:r>
              <a:rPr lang="en-US" sz="2400" dirty="0">
                <a:solidFill>
                  <a:schemeClr val="bg1"/>
                </a:solidFill>
              </a:rPr>
              <a:t>Mapper(s)</a:t>
            </a:r>
          </a:p>
        </p:txBody>
      </p:sp>
      <p:cxnSp>
        <p:nvCxnSpPr>
          <p:cNvPr id="24" name="Straight Connector 23">
            <a:extLst>
              <a:ext uri="{FF2B5EF4-FFF2-40B4-BE49-F238E27FC236}">
                <a16:creationId xmlns:a16="http://schemas.microsoft.com/office/drawing/2014/main" id="{D5C55DDD-CD07-A64F-B5E5-A7847685429F}"/>
              </a:ext>
            </a:extLst>
          </p:cNvPr>
          <p:cNvCxnSpPr>
            <a:cxnSpLocks/>
          </p:cNvCxnSpPr>
          <p:nvPr/>
        </p:nvCxnSpPr>
        <p:spPr bwMode="auto">
          <a:xfrm>
            <a:off x="1984614" y="5316550"/>
            <a:ext cx="498213" cy="0"/>
          </a:xfrm>
          <a:prstGeom prst="line">
            <a:avLst/>
          </a:prstGeom>
          <a:solidFill>
            <a:schemeClr val="accent1"/>
          </a:solidFill>
          <a:ln w="25400" cap="flat" cmpd="sng" algn="ctr">
            <a:solidFill>
              <a:schemeClr val="bg1"/>
            </a:solidFill>
            <a:prstDash val="solid"/>
            <a:round/>
            <a:headEnd type="none" w="med" len="med"/>
            <a:tailEnd type="stealth" w="lg" len="lg"/>
          </a:ln>
          <a:effectLst/>
        </p:spPr>
      </p:cxnSp>
    </p:spTree>
    <p:extLst>
      <p:ext uri="{BB962C8B-B14F-4D97-AF65-F5344CB8AC3E}">
        <p14:creationId xmlns:p14="http://schemas.microsoft.com/office/powerpoint/2010/main" val="368891705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E264FC-C5FE-D34E-BD2B-93B64C137572}"/>
              </a:ext>
            </a:extLst>
          </p:cNvPr>
          <p:cNvSpPr>
            <a:spLocks noGrp="1"/>
          </p:cNvSpPr>
          <p:nvPr>
            <p:ph idx="1"/>
          </p:nvPr>
        </p:nvSpPr>
        <p:spPr/>
        <p:txBody>
          <a:bodyPr>
            <a:normAutofit/>
          </a:bodyPr>
          <a:lstStyle/>
          <a:p>
            <a:pPr marL="0" indent="0">
              <a:buNone/>
            </a:pPr>
            <a:r>
              <a:rPr lang="en-US" dirty="0"/>
              <a:t>Finally, secondary sort uses (month, temperature) as composite key, and uses a </a:t>
            </a:r>
            <a:r>
              <a:rPr lang="en-US" b="1" dirty="0"/>
              <a:t>custom </a:t>
            </a:r>
            <a:r>
              <a:rPr lang="en-US" b="1" dirty="0" err="1"/>
              <a:t>partitioner</a:t>
            </a:r>
            <a:r>
              <a:rPr lang="en-US" b="1" dirty="0"/>
              <a:t>, to partition by month only</a:t>
            </a:r>
            <a:r>
              <a:rPr lang="en-US" dirty="0"/>
              <a:t>.</a:t>
            </a:r>
          </a:p>
          <a:p>
            <a:pPr marL="0" indent="0">
              <a:buNone/>
            </a:pPr>
            <a:r>
              <a:rPr lang="en-US" dirty="0"/>
              <a:t>Now we see that 1) data for the same month goes to the same reducer, and 2) at each reducer, data arrives sorted by temperature, since the MapReduce framework always sorts the data by key before giving it to each reducer.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29C887B-3C61-284F-A349-FB1122A4C1D6}"/>
              </a:ext>
            </a:extLst>
          </p:cNvPr>
          <p:cNvSpPr>
            <a:spLocks noGrp="1"/>
          </p:cNvSpPr>
          <p:nvPr>
            <p:ph type="title"/>
          </p:nvPr>
        </p:nvSpPr>
        <p:spPr/>
        <p:txBody>
          <a:bodyPr/>
          <a:lstStyle/>
          <a:p>
            <a:r>
              <a:rPr lang="en-US" dirty="0"/>
              <a:t>Secondary Sort: Example</a:t>
            </a:r>
          </a:p>
        </p:txBody>
      </p:sp>
      <p:sp>
        <p:nvSpPr>
          <p:cNvPr id="4" name="Slide Number Placeholder 3">
            <a:extLst>
              <a:ext uri="{FF2B5EF4-FFF2-40B4-BE49-F238E27FC236}">
                <a16:creationId xmlns:a16="http://schemas.microsoft.com/office/drawing/2014/main" id="{5AF7624D-B2CF-0341-8CA5-0B1CCA245DED}"/>
              </a:ext>
            </a:extLst>
          </p:cNvPr>
          <p:cNvSpPr>
            <a:spLocks noGrp="1"/>
          </p:cNvSpPr>
          <p:nvPr>
            <p:ph type="sldNum" sz="quarter" idx="10"/>
          </p:nvPr>
        </p:nvSpPr>
        <p:spPr/>
        <p:txBody>
          <a:bodyPr/>
          <a:lstStyle/>
          <a:p>
            <a:fld id="{95C605C4-1F5B-4B2B-8458-3FC432AF1FAC}" type="slidenum">
              <a:rPr lang="en-US" smtClean="0"/>
              <a:t>13</a:t>
            </a:fld>
            <a:endParaRPr lang="en-US"/>
          </a:p>
        </p:txBody>
      </p:sp>
      <p:sp>
        <p:nvSpPr>
          <p:cNvPr id="17" name="Rectangle 16">
            <a:extLst>
              <a:ext uri="{FF2B5EF4-FFF2-40B4-BE49-F238E27FC236}">
                <a16:creationId xmlns:a16="http://schemas.microsoft.com/office/drawing/2014/main" id="{7E864858-4D23-3544-899E-23634A127D56}"/>
              </a:ext>
            </a:extLst>
          </p:cNvPr>
          <p:cNvSpPr/>
          <p:nvPr/>
        </p:nvSpPr>
        <p:spPr bwMode="auto">
          <a:xfrm>
            <a:off x="6537960" y="4460793"/>
            <a:ext cx="1996440" cy="54431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4A17A8A8-5D82-9547-B778-384B7DF7046B}"/>
              </a:ext>
            </a:extLst>
          </p:cNvPr>
          <p:cNvSpPr txBox="1"/>
          <p:nvPr/>
        </p:nvSpPr>
        <p:spPr>
          <a:xfrm>
            <a:off x="6695803" y="4520116"/>
            <a:ext cx="1673856" cy="461665"/>
          </a:xfrm>
          <a:prstGeom prst="rect">
            <a:avLst/>
          </a:prstGeom>
          <a:noFill/>
        </p:spPr>
        <p:txBody>
          <a:bodyPr wrap="none" rtlCol="0">
            <a:spAutoFit/>
          </a:bodyPr>
          <a:lstStyle/>
          <a:p>
            <a:r>
              <a:rPr lang="en-US" sz="2400" dirty="0">
                <a:solidFill>
                  <a:schemeClr val="bg1"/>
                </a:solidFill>
              </a:rPr>
              <a:t>Reducer 1</a:t>
            </a:r>
          </a:p>
        </p:txBody>
      </p:sp>
      <p:sp>
        <p:nvSpPr>
          <p:cNvPr id="19" name="Rectangle 18">
            <a:extLst>
              <a:ext uri="{FF2B5EF4-FFF2-40B4-BE49-F238E27FC236}">
                <a16:creationId xmlns:a16="http://schemas.microsoft.com/office/drawing/2014/main" id="{EFCBF3E7-3F2E-F741-BB82-92907D2665C5}"/>
              </a:ext>
            </a:extLst>
          </p:cNvPr>
          <p:cNvSpPr/>
          <p:nvPr/>
        </p:nvSpPr>
        <p:spPr bwMode="auto">
          <a:xfrm>
            <a:off x="6553200" y="5321313"/>
            <a:ext cx="1981200" cy="549180"/>
          </a:xfrm>
          <a:prstGeom prst="rect">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0AB0A6D5-6BF5-584D-A327-22E0B9BDCC58}"/>
              </a:ext>
            </a:extLst>
          </p:cNvPr>
          <p:cNvSpPr txBox="1"/>
          <p:nvPr/>
        </p:nvSpPr>
        <p:spPr>
          <a:xfrm>
            <a:off x="6711043" y="5380636"/>
            <a:ext cx="1673856" cy="461665"/>
          </a:xfrm>
          <a:prstGeom prst="rect">
            <a:avLst/>
          </a:prstGeom>
          <a:noFill/>
        </p:spPr>
        <p:txBody>
          <a:bodyPr wrap="none" rtlCol="0">
            <a:spAutoFit/>
          </a:bodyPr>
          <a:lstStyle/>
          <a:p>
            <a:r>
              <a:rPr lang="en-US" sz="2400" dirty="0">
                <a:solidFill>
                  <a:schemeClr val="bg1"/>
                </a:solidFill>
              </a:rPr>
              <a:t>Reducer 2</a:t>
            </a:r>
          </a:p>
        </p:txBody>
      </p:sp>
      <p:cxnSp>
        <p:nvCxnSpPr>
          <p:cNvPr id="25" name="Straight Connector 24">
            <a:extLst>
              <a:ext uri="{FF2B5EF4-FFF2-40B4-BE49-F238E27FC236}">
                <a16:creationId xmlns:a16="http://schemas.microsoft.com/office/drawing/2014/main" id="{2C4CF2C7-0FE6-C647-8948-09FB7254965A}"/>
              </a:ext>
            </a:extLst>
          </p:cNvPr>
          <p:cNvCxnSpPr/>
          <p:nvPr/>
        </p:nvCxnSpPr>
        <p:spPr bwMode="auto">
          <a:xfrm>
            <a:off x="4343400" y="4364098"/>
            <a:ext cx="2057400" cy="304800"/>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26" name="Straight Connector 25">
            <a:extLst>
              <a:ext uri="{FF2B5EF4-FFF2-40B4-BE49-F238E27FC236}">
                <a16:creationId xmlns:a16="http://schemas.microsoft.com/office/drawing/2014/main" id="{DA8356FA-65A9-064D-B882-8DC75463F497}"/>
              </a:ext>
            </a:extLst>
          </p:cNvPr>
          <p:cNvCxnSpPr>
            <a:cxnSpLocks/>
          </p:cNvCxnSpPr>
          <p:nvPr/>
        </p:nvCxnSpPr>
        <p:spPr bwMode="auto">
          <a:xfrm flipV="1">
            <a:off x="4414157" y="4689393"/>
            <a:ext cx="1986643" cy="76200"/>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27" name="Straight Connector 26">
            <a:extLst>
              <a:ext uri="{FF2B5EF4-FFF2-40B4-BE49-F238E27FC236}">
                <a16:creationId xmlns:a16="http://schemas.microsoft.com/office/drawing/2014/main" id="{198A754E-8FAA-2E47-AF0F-3DE106ECAC4C}"/>
              </a:ext>
            </a:extLst>
          </p:cNvPr>
          <p:cNvCxnSpPr>
            <a:cxnSpLocks/>
          </p:cNvCxnSpPr>
          <p:nvPr/>
        </p:nvCxnSpPr>
        <p:spPr bwMode="auto">
          <a:xfrm>
            <a:off x="4414157" y="5306350"/>
            <a:ext cx="1986643" cy="243563"/>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28" name="Straight Connector 27">
            <a:extLst>
              <a:ext uri="{FF2B5EF4-FFF2-40B4-BE49-F238E27FC236}">
                <a16:creationId xmlns:a16="http://schemas.microsoft.com/office/drawing/2014/main" id="{DCD7AE49-00A8-6848-B668-348A830A0F4F}"/>
              </a:ext>
            </a:extLst>
          </p:cNvPr>
          <p:cNvCxnSpPr>
            <a:cxnSpLocks/>
          </p:cNvCxnSpPr>
          <p:nvPr/>
        </p:nvCxnSpPr>
        <p:spPr bwMode="auto">
          <a:xfrm flipV="1">
            <a:off x="4444637" y="5593640"/>
            <a:ext cx="1956163" cy="124454"/>
          </a:xfrm>
          <a:prstGeom prst="line">
            <a:avLst/>
          </a:prstGeom>
          <a:solidFill>
            <a:schemeClr val="accent1"/>
          </a:solidFill>
          <a:ln w="25400" cap="flat" cmpd="sng" algn="ctr">
            <a:solidFill>
              <a:schemeClr val="bg1"/>
            </a:solidFill>
            <a:prstDash val="solid"/>
            <a:round/>
            <a:headEnd type="none" w="med" len="med"/>
            <a:tailEnd type="stealth" w="lg" len="lg"/>
          </a:ln>
          <a:effectLst/>
        </p:spPr>
      </p:cxnSp>
      <p:sp>
        <p:nvSpPr>
          <p:cNvPr id="29" name="Rectangle 28">
            <a:extLst>
              <a:ext uri="{FF2B5EF4-FFF2-40B4-BE49-F238E27FC236}">
                <a16:creationId xmlns:a16="http://schemas.microsoft.com/office/drawing/2014/main" id="{0DA792AD-668B-404D-AF0E-BD2485BD306C}"/>
              </a:ext>
            </a:extLst>
          </p:cNvPr>
          <p:cNvSpPr/>
          <p:nvPr/>
        </p:nvSpPr>
        <p:spPr>
          <a:xfrm>
            <a:off x="6179498" y="3920036"/>
            <a:ext cx="2608406" cy="461665"/>
          </a:xfrm>
          <a:prstGeom prst="rect">
            <a:avLst/>
          </a:prstGeom>
        </p:spPr>
        <p:txBody>
          <a:bodyPr wrap="none">
            <a:spAutoFit/>
          </a:bodyPr>
          <a:lstStyle/>
          <a:p>
            <a:pPr marL="0" indent="0">
              <a:buNone/>
            </a:pPr>
            <a:r>
              <a:rPr lang="en-US" sz="2400" b="0" dirty="0">
                <a:solidFill>
                  <a:srgbClr val="00B050"/>
                </a:solidFill>
              </a:rPr>
              <a:t>Jan: </a:t>
            </a:r>
            <a:r>
              <a:rPr lang="en-US" sz="2400" dirty="0">
                <a:solidFill>
                  <a:srgbClr val="00B050"/>
                </a:solidFill>
              </a:rPr>
              <a:t>[20</a:t>
            </a:r>
            <a:r>
              <a:rPr lang="en-US" sz="2400" baseline="30000" dirty="0">
                <a:solidFill>
                  <a:srgbClr val="00B050"/>
                </a:solidFill>
              </a:rPr>
              <a:t>o</a:t>
            </a:r>
            <a:r>
              <a:rPr lang="en-US" sz="2400" dirty="0">
                <a:solidFill>
                  <a:srgbClr val="00B050"/>
                </a:solidFill>
              </a:rPr>
              <a:t>C, 30</a:t>
            </a:r>
            <a:r>
              <a:rPr lang="en-US" sz="2400" baseline="30000" dirty="0">
                <a:solidFill>
                  <a:srgbClr val="00B050"/>
                </a:solidFill>
              </a:rPr>
              <a:t>o</a:t>
            </a:r>
            <a:r>
              <a:rPr lang="en-US" sz="2400" dirty="0">
                <a:solidFill>
                  <a:srgbClr val="00B050"/>
                </a:solidFill>
              </a:rPr>
              <a:t>C]</a:t>
            </a:r>
          </a:p>
        </p:txBody>
      </p:sp>
      <p:sp>
        <p:nvSpPr>
          <p:cNvPr id="30" name="Rectangle 29">
            <a:extLst>
              <a:ext uri="{FF2B5EF4-FFF2-40B4-BE49-F238E27FC236}">
                <a16:creationId xmlns:a16="http://schemas.microsoft.com/office/drawing/2014/main" id="{50303AD5-ED11-B54E-8645-1C742398B192}"/>
              </a:ext>
            </a:extLst>
          </p:cNvPr>
          <p:cNvSpPr/>
          <p:nvPr/>
        </p:nvSpPr>
        <p:spPr>
          <a:xfrm>
            <a:off x="6163468" y="5941367"/>
            <a:ext cx="2642070" cy="461665"/>
          </a:xfrm>
          <a:prstGeom prst="rect">
            <a:avLst/>
          </a:prstGeom>
        </p:spPr>
        <p:txBody>
          <a:bodyPr wrap="none">
            <a:spAutoFit/>
          </a:bodyPr>
          <a:lstStyle/>
          <a:p>
            <a:pPr marL="0" indent="0">
              <a:buNone/>
            </a:pPr>
            <a:r>
              <a:rPr lang="en-US" sz="2400" b="0" dirty="0">
                <a:solidFill>
                  <a:schemeClr val="accent5">
                    <a:lumMod val="50000"/>
                  </a:schemeClr>
                </a:solidFill>
              </a:rPr>
              <a:t>Feb: </a:t>
            </a:r>
            <a:r>
              <a:rPr lang="en-US" sz="2400" dirty="0">
                <a:solidFill>
                  <a:schemeClr val="accent5">
                    <a:lumMod val="50000"/>
                  </a:schemeClr>
                </a:solidFill>
              </a:rPr>
              <a:t>[25</a:t>
            </a:r>
            <a:r>
              <a:rPr lang="en-US" sz="2400" baseline="30000" dirty="0">
                <a:solidFill>
                  <a:schemeClr val="accent5">
                    <a:lumMod val="50000"/>
                  </a:schemeClr>
                </a:solidFill>
              </a:rPr>
              <a:t>o</a:t>
            </a:r>
            <a:r>
              <a:rPr lang="en-US" sz="2400" dirty="0">
                <a:solidFill>
                  <a:schemeClr val="accent5">
                    <a:lumMod val="50000"/>
                  </a:schemeClr>
                </a:solidFill>
              </a:rPr>
              <a:t>C, 30</a:t>
            </a:r>
            <a:r>
              <a:rPr lang="en-US" sz="2400" baseline="30000" dirty="0">
                <a:solidFill>
                  <a:schemeClr val="accent5">
                    <a:lumMod val="50000"/>
                  </a:schemeClr>
                </a:solidFill>
              </a:rPr>
              <a:t>o</a:t>
            </a:r>
            <a:r>
              <a:rPr lang="en-US" sz="2400" dirty="0">
                <a:solidFill>
                  <a:schemeClr val="accent5">
                    <a:lumMod val="50000"/>
                  </a:schemeClr>
                </a:solidFill>
              </a:rPr>
              <a:t>C]</a:t>
            </a:r>
          </a:p>
        </p:txBody>
      </p:sp>
      <p:sp>
        <p:nvSpPr>
          <p:cNvPr id="31" name="TextBox 30">
            <a:extLst>
              <a:ext uri="{FF2B5EF4-FFF2-40B4-BE49-F238E27FC236}">
                <a16:creationId xmlns:a16="http://schemas.microsoft.com/office/drawing/2014/main" id="{7E4A912F-29ED-DA44-AE95-C1A15B177E33}"/>
              </a:ext>
            </a:extLst>
          </p:cNvPr>
          <p:cNvSpPr txBox="1"/>
          <p:nvPr/>
        </p:nvSpPr>
        <p:spPr>
          <a:xfrm>
            <a:off x="2595416" y="3872131"/>
            <a:ext cx="1797287" cy="2793842"/>
          </a:xfrm>
          <a:prstGeom prst="rect">
            <a:avLst/>
          </a:prstGeom>
          <a:noFill/>
        </p:spPr>
        <p:txBody>
          <a:bodyPr wrap="none" rtlCol="0">
            <a:spAutoFit/>
          </a:bodyPr>
          <a:lstStyle/>
          <a:p>
            <a:pPr marL="0" indent="0">
              <a:lnSpc>
                <a:spcPct val="150000"/>
              </a:lnSpc>
              <a:buNone/>
            </a:pPr>
            <a:r>
              <a:rPr lang="en-US" sz="2400" b="0" dirty="0">
                <a:solidFill>
                  <a:srgbClr val="00B050"/>
                </a:solidFill>
              </a:rPr>
              <a:t>(Jan, 30</a:t>
            </a:r>
            <a:r>
              <a:rPr lang="en-US" sz="2400" b="0" baseline="30000" dirty="0">
                <a:solidFill>
                  <a:srgbClr val="00B050"/>
                </a:solidFill>
              </a:rPr>
              <a:t>o</a:t>
            </a:r>
            <a:r>
              <a:rPr lang="en-US" sz="2400" b="0" dirty="0">
                <a:solidFill>
                  <a:srgbClr val="00B050"/>
                </a:solidFill>
              </a:rPr>
              <a:t>C)</a:t>
            </a:r>
          </a:p>
          <a:p>
            <a:pPr marL="0" indent="0">
              <a:lnSpc>
                <a:spcPct val="150000"/>
              </a:lnSpc>
              <a:buNone/>
            </a:pPr>
            <a:r>
              <a:rPr lang="en-US" sz="2400" b="0" dirty="0">
                <a:solidFill>
                  <a:srgbClr val="00B050"/>
                </a:solidFill>
              </a:rPr>
              <a:t>(Jan, 20</a:t>
            </a:r>
            <a:r>
              <a:rPr lang="en-US" sz="2400" b="0" baseline="30000" dirty="0">
                <a:solidFill>
                  <a:srgbClr val="00B050"/>
                </a:solidFill>
              </a:rPr>
              <a:t>o</a:t>
            </a:r>
            <a:r>
              <a:rPr lang="en-US" sz="2400" b="0" dirty="0">
                <a:solidFill>
                  <a:srgbClr val="00B050"/>
                </a:solidFill>
              </a:rPr>
              <a:t>C)</a:t>
            </a:r>
          </a:p>
          <a:p>
            <a:pPr marL="0" indent="0">
              <a:lnSpc>
                <a:spcPct val="150000"/>
              </a:lnSpc>
              <a:buNone/>
            </a:pPr>
            <a:r>
              <a:rPr lang="en-US" sz="2400" b="0" dirty="0">
                <a:solidFill>
                  <a:schemeClr val="accent5">
                    <a:lumMod val="50000"/>
                  </a:schemeClr>
                </a:solidFill>
              </a:rPr>
              <a:t>(Feb, 30</a:t>
            </a:r>
            <a:r>
              <a:rPr lang="en-US" sz="2400" b="0" baseline="30000" dirty="0">
                <a:solidFill>
                  <a:schemeClr val="accent5">
                    <a:lumMod val="50000"/>
                  </a:schemeClr>
                </a:solidFill>
              </a:rPr>
              <a:t>o</a:t>
            </a:r>
            <a:r>
              <a:rPr lang="en-US" sz="2400" b="0" dirty="0">
                <a:solidFill>
                  <a:schemeClr val="accent5">
                    <a:lumMod val="50000"/>
                  </a:schemeClr>
                </a:solidFill>
              </a:rPr>
              <a:t>C)</a:t>
            </a:r>
          </a:p>
          <a:p>
            <a:pPr marL="0" indent="0">
              <a:lnSpc>
                <a:spcPct val="150000"/>
              </a:lnSpc>
              <a:buNone/>
            </a:pPr>
            <a:r>
              <a:rPr lang="en-US" sz="2400" b="0" dirty="0">
                <a:solidFill>
                  <a:schemeClr val="accent5">
                    <a:lumMod val="50000"/>
                  </a:schemeClr>
                </a:solidFill>
              </a:rPr>
              <a:t>(Feb, 25</a:t>
            </a:r>
            <a:r>
              <a:rPr lang="en-US" sz="2400" b="0" baseline="30000" dirty="0">
                <a:solidFill>
                  <a:schemeClr val="accent5">
                    <a:lumMod val="50000"/>
                  </a:schemeClr>
                </a:solidFill>
              </a:rPr>
              <a:t>o</a:t>
            </a:r>
            <a:r>
              <a:rPr lang="en-US" sz="2400" b="0" dirty="0">
                <a:solidFill>
                  <a:schemeClr val="accent5">
                    <a:lumMod val="50000"/>
                  </a:schemeClr>
                </a:solidFill>
              </a:rPr>
              <a:t>C)</a:t>
            </a:r>
          </a:p>
          <a:p>
            <a:pPr>
              <a:lnSpc>
                <a:spcPct val="150000"/>
              </a:lnSpc>
            </a:pPr>
            <a:endParaRPr lang="en-US" sz="2400" b="0" dirty="0"/>
          </a:p>
        </p:txBody>
      </p:sp>
      <p:sp>
        <p:nvSpPr>
          <p:cNvPr id="32" name="Rectangle 31">
            <a:extLst>
              <a:ext uri="{FF2B5EF4-FFF2-40B4-BE49-F238E27FC236}">
                <a16:creationId xmlns:a16="http://schemas.microsoft.com/office/drawing/2014/main" id="{D23AC17D-CC81-C148-8B8E-25F1B3A8B46B}"/>
              </a:ext>
            </a:extLst>
          </p:cNvPr>
          <p:cNvSpPr/>
          <p:nvPr/>
        </p:nvSpPr>
        <p:spPr bwMode="auto">
          <a:xfrm>
            <a:off x="193456" y="4748064"/>
            <a:ext cx="1830038" cy="544310"/>
          </a:xfrm>
          <a:prstGeom prst="rect">
            <a:avLst/>
          </a:prstGeom>
          <a:solidFill>
            <a:schemeClr val="tx2">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33" name="TextBox 32">
            <a:extLst>
              <a:ext uri="{FF2B5EF4-FFF2-40B4-BE49-F238E27FC236}">
                <a16:creationId xmlns:a16="http://schemas.microsoft.com/office/drawing/2014/main" id="{95C024A9-75F6-9E47-93E1-7910E83AFAFD}"/>
              </a:ext>
            </a:extLst>
          </p:cNvPr>
          <p:cNvSpPr txBox="1"/>
          <p:nvPr/>
        </p:nvSpPr>
        <p:spPr>
          <a:xfrm>
            <a:off x="351298" y="4807387"/>
            <a:ext cx="1672195" cy="461665"/>
          </a:xfrm>
          <a:prstGeom prst="rect">
            <a:avLst/>
          </a:prstGeom>
          <a:noFill/>
        </p:spPr>
        <p:txBody>
          <a:bodyPr wrap="square" rtlCol="0">
            <a:spAutoFit/>
          </a:bodyPr>
          <a:lstStyle/>
          <a:p>
            <a:r>
              <a:rPr lang="en-US" sz="2400" dirty="0">
                <a:solidFill>
                  <a:schemeClr val="bg1"/>
                </a:solidFill>
              </a:rPr>
              <a:t>Mapper(s)</a:t>
            </a:r>
          </a:p>
        </p:txBody>
      </p:sp>
      <p:cxnSp>
        <p:nvCxnSpPr>
          <p:cNvPr id="34" name="Straight Connector 33">
            <a:extLst>
              <a:ext uri="{FF2B5EF4-FFF2-40B4-BE49-F238E27FC236}">
                <a16:creationId xmlns:a16="http://schemas.microsoft.com/office/drawing/2014/main" id="{D75EBE45-5484-0A48-84F9-8939D7C93D74}"/>
              </a:ext>
            </a:extLst>
          </p:cNvPr>
          <p:cNvCxnSpPr>
            <a:cxnSpLocks/>
          </p:cNvCxnSpPr>
          <p:nvPr/>
        </p:nvCxnSpPr>
        <p:spPr bwMode="auto">
          <a:xfrm>
            <a:off x="2023493" y="5042790"/>
            <a:ext cx="498213" cy="0"/>
          </a:xfrm>
          <a:prstGeom prst="line">
            <a:avLst/>
          </a:prstGeom>
          <a:solidFill>
            <a:schemeClr val="accent1"/>
          </a:solidFill>
          <a:ln w="25400" cap="flat" cmpd="sng" algn="ctr">
            <a:solidFill>
              <a:schemeClr val="bg1"/>
            </a:solidFill>
            <a:prstDash val="solid"/>
            <a:round/>
            <a:headEnd type="none" w="med" len="med"/>
            <a:tailEnd type="stealth" w="lg" len="lg"/>
          </a:ln>
          <a:effectLst/>
        </p:spPr>
      </p:cxnSp>
    </p:spTree>
    <p:extLst>
      <p:ext uri="{BB962C8B-B14F-4D97-AF65-F5344CB8AC3E}">
        <p14:creationId xmlns:p14="http://schemas.microsoft.com/office/powerpoint/2010/main" val="407370454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F47A98-7E63-EA43-A8C8-CAAF59E481CD}"/>
              </a:ext>
            </a:extLst>
          </p:cNvPr>
          <p:cNvSpPr>
            <a:spLocks noGrp="1"/>
          </p:cNvSpPr>
          <p:nvPr>
            <p:ph idx="1"/>
          </p:nvPr>
        </p:nvSpPr>
        <p:spPr/>
        <p:txBody>
          <a:bodyPr/>
          <a:lstStyle/>
          <a:p>
            <a:pPr marL="0" indent="0">
              <a:buNone/>
            </a:pPr>
            <a:r>
              <a:rPr lang="en-US" b="1" dirty="0"/>
              <a:t>Q</a:t>
            </a:r>
            <a:r>
              <a:rPr lang="en-US" dirty="0"/>
              <a:t>: Could we just sort the data ourselves in the reducer?</a:t>
            </a:r>
          </a:p>
          <a:p>
            <a:pPr marL="0" indent="0">
              <a:buNone/>
            </a:pPr>
            <a:r>
              <a:rPr lang="en-US" b="1" dirty="0"/>
              <a:t>A</a:t>
            </a:r>
            <a:r>
              <a:rPr lang="en-US" dirty="0"/>
              <a:t>: Yes, but it may be expensive (in memory &amp; time) if there are a lot of tuples for one key. Secondary sort is effectively “borrowing” the inbuilt distributed sorting process of Hadoop to sort the tuples for us.</a:t>
            </a:r>
            <a:endParaRPr lang="en-US" b="1" dirty="0"/>
          </a:p>
        </p:txBody>
      </p:sp>
      <p:sp>
        <p:nvSpPr>
          <p:cNvPr id="3" name="Title 2">
            <a:extLst>
              <a:ext uri="{FF2B5EF4-FFF2-40B4-BE49-F238E27FC236}">
                <a16:creationId xmlns:a16="http://schemas.microsoft.com/office/drawing/2014/main" id="{C527D81E-304E-7348-87B2-930E6B9C9DD2}"/>
              </a:ext>
            </a:extLst>
          </p:cNvPr>
          <p:cNvSpPr>
            <a:spLocks noGrp="1"/>
          </p:cNvSpPr>
          <p:nvPr>
            <p:ph type="title"/>
          </p:nvPr>
        </p:nvSpPr>
        <p:spPr/>
        <p:txBody>
          <a:bodyPr/>
          <a:lstStyle/>
          <a:p>
            <a:r>
              <a:rPr lang="en-US" dirty="0"/>
              <a:t>Secondary Sort: Example</a:t>
            </a:r>
          </a:p>
        </p:txBody>
      </p:sp>
      <p:sp>
        <p:nvSpPr>
          <p:cNvPr id="4" name="Slide Number Placeholder 3">
            <a:extLst>
              <a:ext uri="{FF2B5EF4-FFF2-40B4-BE49-F238E27FC236}">
                <a16:creationId xmlns:a16="http://schemas.microsoft.com/office/drawing/2014/main" id="{C8E41DED-2C11-7441-B726-1B121B082E8D}"/>
              </a:ext>
            </a:extLst>
          </p:cNvPr>
          <p:cNvSpPr>
            <a:spLocks noGrp="1"/>
          </p:cNvSpPr>
          <p:nvPr>
            <p:ph type="sldNum" sz="quarter" idx="10"/>
          </p:nvPr>
        </p:nvSpPr>
        <p:spPr/>
        <p:txBody>
          <a:bodyPr/>
          <a:lstStyle/>
          <a:p>
            <a:fld id="{95C605C4-1F5B-4B2B-8458-3FC432AF1FAC}" type="slidenum">
              <a:rPr lang="en-US" smtClean="0"/>
              <a:t>14</a:t>
            </a:fld>
            <a:endParaRPr lang="en-US"/>
          </a:p>
        </p:txBody>
      </p:sp>
      <p:sp>
        <p:nvSpPr>
          <p:cNvPr id="5" name="Rectangle 4">
            <a:extLst>
              <a:ext uri="{FF2B5EF4-FFF2-40B4-BE49-F238E27FC236}">
                <a16:creationId xmlns:a16="http://schemas.microsoft.com/office/drawing/2014/main" id="{9E3D5B57-7648-9C45-9DA1-2DB5FE62FE45}"/>
              </a:ext>
            </a:extLst>
          </p:cNvPr>
          <p:cNvSpPr/>
          <p:nvPr/>
        </p:nvSpPr>
        <p:spPr bwMode="auto">
          <a:xfrm>
            <a:off x="6537960" y="4460793"/>
            <a:ext cx="1996440" cy="54431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18D1BAA4-1840-B14F-B1D5-76E3E18243AA}"/>
              </a:ext>
            </a:extLst>
          </p:cNvPr>
          <p:cNvSpPr txBox="1"/>
          <p:nvPr/>
        </p:nvSpPr>
        <p:spPr>
          <a:xfrm>
            <a:off x="6695803" y="4520116"/>
            <a:ext cx="1673856" cy="461665"/>
          </a:xfrm>
          <a:prstGeom prst="rect">
            <a:avLst/>
          </a:prstGeom>
          <a:noFill/>
        </p:spPr>
        <p:txBody>
          <a:bodyPr wrap="none" rtlCol="0">
            <a:spAutoFit/>
          </a:bodyPr>
          <a:lstStyle/>
          <a:p>
            <a:r>
              <a:rPr lang="en-US" sz="2400" dirty="0">
                <a:solidFill>
                  <a:schemeClr val="bg1"/>
                </a:solidFill>
              </a:rPr>
              <a:t>Reducer 1</a:t>
            </a:r>
          </a:p>
        </p:txBody>
      </p:sp>
      <p:sp>
        <p:nvSpPr>
          <p:cNvPr id="7" name="Rectangle 6">
            <a:extLst>
              <a:ext uri="{FF2B5EF4-FFF2-40B4-BE49-F238E27FC236}">
                <a16:creationId xmlns:a16="http://schemas.microsoft.com/office/drawing/2014/main" id="{AB4223B1-EA5C-044A-B914-2D6D808319E2}"/>
              </a:ext>
            </a:extLst>
          </p:cNvPr>
          <p:cNvSpPr/>
          <p:nvPr/>
        </p:nvSpPr>
        <p:spPr bwMode="auto">
          <a:xfrm>
            <a:off x="6553200" y="5321313"/>
            <a:ext cx="1981200" cy="549180"/>
          </a:xfrm>
          <a:prstGeom prst="rect">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2E8332A4-E62E-EA48-8164-DC8773AB7009}"/>
              </a:ext>
            </a:extLst>
          </p:cNvPr>
          <p:cNvSpPr txBox="1"/>
          <p:nvPr/>
        </p:nvSpPr>
        <p:spPr>
          <a:xfrm>
            <a:off x="6711043" y="5380636"/>
            <a:ext cx="1673856" cy="461665"/>
          </a:xfrm>
          <a:prstGeom prst="rect">
            <a:avLst/>
          </a:prstGeom>
          <a:noFill/>
        </p:spPr>
        <p:txBody>
          <a:bodyPr wrap="none" rtlCol="0">
            <a:spAutoFit/>
          </a:bodyPr>
          <a:lstStyle/>
          <a:p>
            <a:r>
              <a:rPr lang="en-US" sz="2400" dirty="0">
                <a:solidFill>
                  <a:schemeClr val="bg1"/>
                </a:solidFill>
              </a:rPr>
              <a:t>Reducer 2</a:t>
            </a:r>
          </a:p>
        </p:txBody>
      </p:sp>
      <p:cxnSp>
        <p:nvCxnSpPr>
          <p:cNvPr id="9" name="Straight Connector 8">
            <a:extLst>
              <a:ext uri="{FF2B5EF4-FFF2-40B4-BE49-F238E27FC236}">
                <a16:creationId xmlns:a16="http://schemas.microsoft.com/office/drawing/2014/main" id="{236B8640-2389-664B-8B00-0310413D4AE8}"/>
              </a:ext>
            </a:extLst>
          </p:cNvPr>
          <p:cNvCxnSpPr/>
          <p:nvPr/>
        </p:nvCxnSpPr>
        <p:spPr bwMode="auto">
          <a:xfrm>
            <a:off x="4343400" y="4364098"/>
            <a:ext cx="2057400" cy="304800"/>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10" name="Straight Connector 9">
            <a:extLst>
              <a:ext uri="{FF2B5EF4-FFF2-40B4-BE49-F238E27FC236}">
                <a16:creationId xmlns:a16="http://schemas.microsoft.com/office/drawing/2014/main" id="{0D9504CB-9219-D44A-A460-CE0706104217}"/>
              </a:ext>
            </a:extLst>
          </p:cNvPr>
          <p:cNvCxnSpPr>
            <a:cxnSpLocks/>
          </p:cNvCxnSpPr>
          <p:nvPr/>
        </p:nvCxnSpPr>
        <p:spPr bwMode="auto">
          <a:xfrm flipV="1">
            <a:off x="4414157" y="4689393"/>
            <a:ext cx="1986643" cy="76200"/>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11" name="Straight Connector 10">
            <a:extLst>
              <a:ext uri="{FF2B5EF4-FFF2-40B4-BE49-F238E27FC236}">
                <a16:creationId xmlns:a16="http://schemas.microsoft.com/office/drawing/2014/main" id="{F41F206E-C6D6-1047-8821-F4FDD48CF6F1}"/>
              </a:ext>
            </a:extLst>
          </p:cNvPr>
          <p:cNvCxnSpPr>
            <a:cxnSpLocks/>
          </p:cNvCxnSpPr>
          <p:nvPr/>
        </p:nvCxnSpPr>
        <p:spPr bwMode="auto">
          <a:xfrm>
            <a:off x="4414157" y="5306350"/>
            <a:ext cx="1986643" cy="243563"/>
          </a:xfrm>
          <a:prstGeom prst="line">
            <a:avLst/>
          </a:prstGeom>
          <a:solidFill>
            <a:schemeClr val="accent1"/>
          </a:solidFill>
          <a:ln w="25400" cap="flat" cmpd="sng" algn="ctr">
            <a:solidFill>
              <a:schemeClr val="bg1"/>
            </a:solidFill>
            <a:prstDash val="solid"/>
            <a:round/>
            <a:headEnd type="none" w="med" len="med"/>
            <a:tailEnd type="stealth" w="lg" len="lg"/>
          </a:ln>
          <a:effectLst/>
        </p:spPr>
      </p:cxnSp>
      <p:cxnSp>
        <p:nvCxnSpPr>
          <p:cNvPr id="12" name="Straight Connector 11">
            <a:extLst>
              <a:ext uri="{FF2B5EF4-FFF2-40B4-BE49-F238E27FC236}">
                <a16:creationId xmlns:a16="http://schemas.microsoft.com/office/drawing/2014/main" id="{BB716AF0-5C4E-464A-ABEE-3CDD815DC958}"/>
              </a:ext>
            </a:extLst>
          </p:cNvPr>
          <p:cNvCxnSpPr>
            <a:cxnSpLocks/>
          </p:cNvCxnSpPr>
          <p:nvPr/>
        </p:nvCxnSpPr>
        <p:spPr bwMode="auto">
          <a:xfrm flipV="1">
            <a:off x="4444637" y="5593640"/>
            <a:ext cx="1956163" cy="124454"/>
          </a:xfrm>
          <a:prstGeom prst="line">
            <a:avLst/>
          </a:prstGeom>
          <a:solidFill>
            <a:schemeClr val="accent1"/>
          </a:solidFill>
          <a:ln w="25400" cap="flat" cmpd="sng" algn="ctr">
            <a:solidFill>
              <a:schemeClr val="bg1"/>
            </a:solidFill>
            <a:prstDash val="solid"/>
            <a:round/>
            <a:headEnd type="none" w="med" len="med"/>
            <a:tailEnd type="stealth" w="lg" len="lg"/>
          </a:ln>
          <a:effectLst/>
        </p:spPr>
      </p:cxnSp>
      <p:sp>
        <p:nvSpPr>
          <p:cNvPr id="13" name="Rectangle 12">
            <a:extLst>
              <a:ext uri="{FF2B5EF4-FFF2-40B4-BE49-F238E27FC236}">
                <a16:creationId xmlns:a16="http://schemas.microsoft.com/office/drawing/2014/main" id="{33D1EA30-3A3C-7B41-83BE-5ADAAAF9D468}"/>
              </a:ext>
            </a:extLst>
          </p:cNvPr>
          <p:cNvSpPr/>
          <p:nvPr/>
        </p:nvSpPr>
        <p:spPr>
          <a:xfrm>
            <a:off x="6179498" y="3920036"/>
            <a:ext cx="2608406" cy="461665"/>
          </a:xfrm>
          <a:prstGeom prst="rect">
            <a:avLst/>
          </a:prstGeom>
        </p:spPr>
        <p:txBody>
          <a:bodyPr wrap="none">
            <a:spAutoFit/>
          </a:bodyPr>
          <a:lstStyle/>
          <a:p>
            <a:pPr marL="0" indent="0">
              <a:buNone/>
            </a:pPr>
            <a:r>
              <a:rPr lang="en-US" sz="2400" b="0" dirty="0">
                <a:solidFill>
                  <a:srgbClr val="00B050"/>
                </a:solidFill>
              </a:rPr>
              <a:t>Jan: </a:t>
            </a:r>
            <a:r>
              <a:rPr lang="en-US" sz="2400" dirty="0">
                <a:solidFill>
                  <a:srgbClr val="00B050"/>
                </a:solidFill>
              </a:rPr>
              <a:t>[20</a:t>
            </a:r>
            <a:r>
              <a:rPr lang="en-US" sz="2400" baseline="30000" dirty="0">
                <a:solidFill>
                  <a:srgbClr val="00B050"/>
                </a:solidFill>
              </a:rPr>
              <a:t>o</a:t>
            </a:r>
            <a:r>
              <a:rPr lang="en-US" sz="2400" dirty="0">
                <a:solidFill>
                  <a:srgbClr val="00B050"/>
                </a:solidFill>
              </a:rPr>
              <a:t>C, 30</a:t>
            </a:r>
            <a:r>
              <a:rPr lang="en-US" sz="2400" baseline="30000" dirty="0">
                <a:solidFill>
                  <a:srgbClr val="00B050"/>
                </a:solidFill>
              </a:rPr>
              <a:t>o</a:t>
            </a:r>
            <a:r>
              <a:rPr lang="en-US" sz="2400" dirty="0">
                <a:solidFill>
                  <a:srgbClr val="00B050"/>
                </a:solidFill>
              </a:rPr>
              <a:t>C]</a:t>
            </a:r>
          </a:p>
        </p:txBody>
      </p:sp>
      <p:sp>
        <p:nvSpPr>
          <p:cNvPr id="14" name="Rectangle 13">
            <a:extLst>
              <a:ext uri="{FF2B5EF4-FFF2-40B4-BE49-F238E27FC236}">
                <a16:creationId xmlns:a16="http://schemas.microsoft.com/office/drawing/2014/main" id="{3B60EB5C-78B4-3B4C-8DDF-C4A3FB4FBC18}"/>
              </a:ext>
            </a:extLst>
          </p:cNvPr>
          <p:cNvSpPr/>
          <p:nvPr/>
        </p:nvSpPr>
        <p:spPr>
          <a:xfrm>
            <a:off x="6163468" y="5941367"/>
            <a:ext cx="2642070" cy="461665"/>
          </a:xfrm>
          <a:prstGeom prst="rect">
            <a:avLst/>
          </a:prstGeom>
        </p:spPr>
        <p:txBody>
          <a:bodyPr wrap="none">
            <a:spAutoFit/>
          </a:bodyPr>
          <a:lstStyle/>
          <a:p>
            <a:pPr marL="0" indent="0">
              <a:buNone/>
            </a:pPr>
            <a:r>
              <a:rPr lang="en-US" sz="2400" b="0" dirty="0">
                <a:solidFill>
                  <a:schemeClr val="accent5">
                    <a:lumMod val="50000"/>
                  </a:schemeClr>
                </a:solidFill>
              </a:rPr>
              <a:t>Feb: </a:t>
            </a:r>
            <a:r>
              <a:rPr lang="en-US" sz="2400" dirty="0">
                <a:solidFill>
                  <a:schemeClr val="accent5">
                    <a:lumMod val="50000"/>
                  </a:schemeClr>
                </a:solidFill>
              </a:rPr>
              <a:t>[25</a:t>
            </a:r>
            <a:r>
              <a:rPr lang="en-US" sz="2400" baseline="30000" dirty="0">
                <a:solidFill>
                  <a:schemeClr val="accent5">
                    <a:lumMod val="50000"/>
                  </a:schemeClr>
                </a:solidFill>
              </a:rPr>
              <a:t>o</a:t>
            </a:r>
            <a:r>
              <a:rPr lang="en-US" sz="2400" dirty="0">
                <a:solidFill>
                  <a:schemeClr val="accent5">
                    <a:lumMod val="50000"/>
                  </a:schemeClr>
                </a:solidFill>
              </a:rPr>
              <a:t>C, 30</a:t>
            </a:r>
            <a:r>
              <a:rPr lang="en-US" sz="2400" baseline="30000" dirty="0">
                <a:solidFill>
                  <a:schemeClr val="accent5">
                    <a:lumMod val="50000"/>
                  </a:schemeClr>
                </a:solidFill>
              </a:rPr>
              <a:t>o</a:t>
            </a:r>
            <a:r>
              <a:rPr lang="en-US" sz="2400" dirty="0">
                <a:solidFill>
                  <a:schemeClr val="accent5">
                    <a:lumMod val="50000"/>
                  </a:schemeClr>
                </a:solidFill>
              </a:rPr>
              <a:t>C]</a:t>
            </a:r>
          </a:p>
        </p:txBody>
      </p:sp>
      <p:sp>
        <p:nvSpPr>
          <p:cNvPr id="15" name="TextBox 14">
            <a:extLst>
              <a:ext uri="{FF2B5EF4-FFF2-40B4-BE49-F238E27FC236}">
                <a16:creationId xmlns:a16="http://schemas.microsoft.com/office/drawing/2014/main" id="{8BAECDD7-CB93-2C40-B4DE-951F97AA06EF}"/>
              </a:ext>
            </a:extLst>
          </p:cNvPr>
          <p:cNvSpPr txBox="1"/>
          <p:nvPr/>
        </p:nvSpPr>
        <p:spPr>
          <a:xfrm>
            <a:off x="2595416" y="3872131"/>
            <a:ext cx="1797287" cy="2793842"/>
          </a:xfrm>
          <a:prstGeom prst="rect">
            <a:avLst/>
          </a:prstGeom>
          <a:noFill/>
        </p:spPr>
        <p:txBody>
          <a:bodyPr wrap="none" rtlCol="0">
            <a:spAutoFit/>
          </a:bodyPr>
          <a:lstStyle/>
          <a:p>
            <a:pPr marL="0" indent="0">
              <a:lnSpc>
                <a:spcPct val="150000"/>
              </a:lnSpc>
              <a:buNone/>
            </a:pPr>
            <a:r>
              <a:rPr lang="en-US" sz="2400" b="0" dirty="0">
                <a:solidFill>
                  <a:srgbClr val="00B050"/>
                </a:solidFill>
              </a:rPr>
              <a:t>(Jan, 30</a:t>
            </a:r>
            <a:r>
              <a:rPr lang="en-US" sz="2400" b="0" baseline="30000" dirty="0">
                <a:solidFill>
                  <a:srgbClr val="00B050"/>
                </a:solidFill>
              </a:rPr>
              <a:t>o</a:t>
            </a:r>
            <a:r>
              <a:rPr lang="en-US" sz="2400" b="0" dirty="0">
                <a:solidFill>
                  <a:srgbClr val="00B050"/>
                </a:solidFill>
              </a:rPr>
              <a:t>C)</a:t>
            </a:r>
          </a:p>
          <a:p>
            <a:pPr marL="0" indent="0">
              <a:lnSpc>
                <a:spcPct val="150000"/>
              </a:lnSpc>
              <a:buNone/>
            </a:pPr>
            <a:r>
              <a:rPr lang="en-US" sz="2400" b="0" dirty="0">
                <a:solidFill>
                  <a:srgbClr val="00B050"/>
                </a:solidFill>
              </a:rPr>
              <a:t>(Jan, 20</a:t>
            </a:r>
            <a:r>
              <a:rPr lang="en-US" sz="2400" b="0" baseline="30000" dirty="0">
                <a:solidFill>
                  <a:srgbClr val="00B050"/>
                </a:solidFill>
              </a:rPr>
              <a:t>o</a:t>
            </a:r>
            <a:r>
              <a:rPr lang="en-US" sz="2400" b="0" dirty="0">
                <a:solidFill>
                  <a:srgbClr val="00B050"/>
                </a:solidFill>
              </a:rPr>
              <a:t>C)</a:t>
            </a:r>
          </a:p>
          <a:p>
            <a:pPr marL="0" indent="0">
              <a:lnSpc>
                <a:spcPct val="150000"/>
              </a:lnSpc>
              <a:buNone/>
            </a:pPr>
            <a:r>
              <a:rPr lang="en-US" sz="2400" b="0" dirty="0">
                <a:solidFill>
                  <a:schemeClr val="accent5">
                    <a:lumMod val="50000"/>
                  </a:schemeClr>
                </a:solidFill>
              </a:rPr>
              <a:t>(Feb, 30</a:t>
            </a:r>
            <a:r>
              <a:rPr lang="en-US" sz="2400" b="0" baseline="30000" dirty="0">
                <a:solidFill>
                  <a:schemeClr val="accent5">
                    <a:lumMod val="50000"/>
                  </a:schemeClr>
                </a:solidFill>
              </a:rPr>
              <a:t>o</a:t>
            </a:r>
            <a:r>
              <a:rPr lang="en-US" sz="2400" b="0" dirty="0">
                <a:solidFill>
                  <a:schemeClr val="accent5">
                    <a:lumMod val="50000"/>
                  </a:schemeClr>
                </a:solidFill>
              </a:rPr>
              <a:t>C)</a:t>
            </a:r>
          </a:p>
          <a:p>
            <a:pPr marL="0" indent="0">
              <a:lnSpc>
                <a:spcPct val="150000"/>
              </a:lnSpc>
              <a:buNone/>
            </a:pPr>
            <a:r>
              <a:rPr lang="en-US" sz="2400" b="0" dirty="0">
                <a:solidFill>
                  <a:schemeClr val="accent5">
                    <a:lumMod val="50000"/>
                  </a:schemeClr>
                </a:solidFill>
              </a:rPr>
              <a:t>(Feb, 25</a:t>
            </a:r>
            <a:r>
              <a:rPr lang="en-US" sz="2400" b="0" baseline="30000" dirty="0">
                <a:solidFill>
                  <a:schemeClr val="accent5">
                    <a:lumMod val="50000"/>
                  </a:schemeClr>
                </a:solidFill>
              </a:rPr>
              <a:t>o</a:t>
            </a:r>
            <a:r>
              <a:rPr lang="en-US" sz="2400" b="0" dirty="0">
                <a:solidFill>
                  <a:schemeClr val="accent5">
                    <a:lumMod val="50000"/>
                  </a:schemeClr>
                </a:solidFill>
              </a:rPr>
              <a:t>C)</a:t>
            </a:r>
          </a:p>
          <a:p>
            <a:pPr>
              <a:lnSpc>
                <a:spcPct val="150000"/>
              </a:lnSpc>
            </a:pPr>
            <a:endParaRPr lang="en-US" sz="2400" b="0" dirty="0"/>
          </a:p>
        </p:txBody>
      </p:sp>
      <p:sp>
        <p:nvSpPr>
          <p:cNvPr id="16" name="Rectangle 15">
            <a:extLst>
              <a:ext uri="{FF2B5EF4-FFF2-40B4-BE49-F238E27FC236}">
                <a16:creationId xmlns:a16="http://schemas.microsoft.com/office/drawing/2014/main" id="{37A45C3E-450F-324F-B210-5C6C77CAD202}"/>
              </a:ext>
            </a:extLst>
          </p:cNvPr>
          <p:cNvSpPr/>
          <p:nvPr/>
        </p:nvSpPr>
        <p:spPr bwMode="auto">
          <a:xfrm>
            <a:off x="193456" y="4748064"/>
            <a:ext cx="1830038" cy="544310"/>
          </a:xfrm>
          <a:prstGeom prst="rect">
            <a:avLst/>
          </a:prstGeom>
          <a:solidFill>
            <a:schemeClr val="tx2">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4DD9967B-9C16-EF48-82A9-4291BF38B842}"/>
              </a:ext>
            </a:extLst>
          </p:cNvPr>
          <p:cNvSpPr txBox="1"/>
          <p:nvPr/>
        </p:nvSpPr>
        <p:spPr>
          <a:xfrm>
            <a:off x="351298" y="4807387"/>
            <a:ext cx="1672195" cy="461665"/>
          </a:xfrm>
          <a:prstGeom prst="rect">
            <a:avLst/>
          </a:prstGeom>
          <a:noFill/>
        </p:spPr>
        <p:txBody>
          <a:bodyPr wrap="square" rtlCol="0">
            <a:spAutoFit/>
          </a:bodyPr>
          <a:lstStyle/>
          <a:p>
            <a:r>
              <a:rPr lang="en-US" sz="2400" dirty="0">
                <a:solidFill>
                  <a:schemeClr val="bg1"/>
                </a:solidFill>
              </a:rPr>
              <a:t>Mapper(s)</a:t>
            </a:r>
          </a:p>
        </p:txBody>
      </p:sp>
      <p:cxnSp>
        <p:nvCxnSpPr>
          <p:cNvPr id="18" name="Straight Connector 17">
            <a:extLst>
              <a:ext uri="{FF2B5EF4-FFF2-40B4-BE49-F238E27FC236}">
                <a16:creationId xmlns:a16="http://schemas.microsoft.com/office/drawing/2014/main" id="{6D86115A-9EE7-D94C-930C-08C0C58C48BF}"/>
              </a:ext>
            </a:extLst>
          </p:cNvPr>
          <p:cNvCxnSpPr>
            <a:cxnSpLocks/>
          </p:cNvCxnSpPr>
          <p:nvPr/>
        </p:nvCxnSpPr>
        <p:spPr bwMode="auto">
          <a:xfrm>
            <a:off x="2023493" y="5042790"/>
            <a:ext cx="498213" cy="0"/>
          </a:xfrm>
          <a:prstGeom prst="line">
            <a:avLst/>
          </a:prstGeom>
          <a:solidFill>
            <a:schemeClr val="accent1"/>
          </a:solidFill>
          <a:ln w="25400" cap="flat" cmpd="sng" algn="ctr">
            <a:solidFill>
              <a:schemeClr val="bg1"/>
            </a:solidFill>
            <a:prstDash val="solid"/>
            <a:round/>
            <a:headEnd type="none" w="med" len="med"/>
            <a:tailEnd type="stealth" w="lg" len="lg"/>
          </a:ln>
          <a:effectLst/>
        </p:spPr>
      </p:cxnSp>
    </p:spTree>
    <p:extLst>
      <p:ext uri="{BB962C8B-B14F-4D97-AF65-F5344CB8AC3E}">
        <p14:creationId xmlns:p14="http://schemas.microsoft.com/office/powerpoint/2010/main" val="91014726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cket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59" y="0"/>
            <a:ext cx="10251959" cy="6858000"/>
          </a:xfrm>
          <a:prstGeom prst="rect">
            <a:avLst/>
          </a:prstGeom>
        </p:spPr>
      </p:pic>
      <p:sp>
        <p:nvSpPr>
          <p:cNvPr id="7" name="TextBox 3"/>
          <p:cNvSpPr txBox="1">
            <a:spLocks noChangeArrowheads="1"/>
          </p:cNvSpPr>
          <p:nvPr/>
        </p:nvSpPr>
        <p:spPr bwMode="auto">
          <a:xfrm>
            <a:off x="0" y="6611938"/>
            <a:ext cx="35814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rheinitz</a:t>
            </a:r>
            <a:r>
              <a:rPr lang="en-US" sz="1000" b="0" dirty="0">
                <a:solidFill>
                  <a:srgbClr val="FFFFFF"/>
                </a:solidFill>
              </a:rPr>
              <a:t>/6158837748/</a:t>
            </a:r>
          </a:p>
        </p:txBody>
      </p:sp>
      <p:sp>
        <p:nvSpPr>
          <p:cNvPr id="5" name="Title 3">
            <a:extLst>
              <a:ext uri="{FF2B5EF4-FFF2-40B4-BE49-F238E27FC236}">
                <a16:creationId xmlns:a16="http://schemas.microsoft.com/office/drawing/2014/main" id="{ABE8F058-AEB3-D24A-AD41-6F73D9EB0479}"/>
              </a:ext>
            </a:extLst>
          </p:cNvPr>
          <p:cNvSpPr txBox="1">
            <a:spLocks/>
          </p:cNvSpPr>
          <p:nvPr/>
        </p:nvSpPr>
        <p:spPr>
          <a:xfrm>
            <a:off x="152400" y="1705769"/>
            <a:ext cx="9144000" cy="3200400"/>
          </a:xfrm>
          <a:prstGeom prst="rect">
            <a:avLst/>
          </a:prstGeom>
          <a:solidFill>
            <a:schemeClr val="bg1">
              <a:alpha val="72000"/>
            </a:schemeClr>
          </a:solidFill>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marL="514350" indent="-514350">
              <a:buAutoNum type="arabicPeriod"/>
            </a:pPr>
            <a:r>
              <a:rPr lang="en-US" dirty="0">
                <a:solidFill>
                  <a:schemeClr val="tx1"/>
                </a:solidFill>
                <a:latin typeface="+mn-lt"/>
              </a:rPr>
              <a:t>Relational Databases and MapReduce</a:t>
            </a:r>
          </a:p>
          <a:p>
            <a:pPr marL="514350" indent="-514350">
              <a:buAutoNum type="arabicPeriod"/>
            </a:pPr>
            <a:r>
              <a:rPr lang="en-US" b="0" dirty="0">
                <a:solidFill>
                  <a:schemeClr val="tx1"/>
                </a:solidFill>
                <a:latin typeface="+mn-lt"/>
              </a:rPr>
              <a:t>Similarity Search</a:t>
            </a:r>
          </a:p>
          <a:p>
            <a:pPr marL="514350" indent="-514350">
              <a:buAutoNum type="arabicPeriod"/>
            </a:pPr>
            <a:r>
              <a:rPr lang="en-US" b="0" dirty="0">
                <a:solidFill>
                  <a:schemeClr val="tx1"/>
                </a:solidFill>
                <a:latin typeface="+mn-lt"/>
              </a:rPr>
              <a:t>Clustering</a:t>
            </a:r>
          </a:p>
        </p:txBody>
      </p:sp>
      <p:sp>
        <p:nvSpPr>
          <p:cNvPr id="3" name="Title 2">
            <a:extLst>
              <a:ext uri="{FF2B5EF4-FFF2-40B4-BE49-F238E27FC236}">
                <a16:creationId xmlns:a16="http://schemas.microsoft.com/office/drawing/2014/main" id="{6DEC14F8-2F7F-A04C-98B5-77F916F92900}"/>
              </a:ext>
            </a:extLst>
          </p:cNvPr>
          <p:cNvSpPr>
            <a:spLocks noGrp="1"/>
          </p:cNvSpPr>
          <p:nvPr>
            <p:ph type="title"/>
          </p:nvPr>
        </p:nvSpPr>
        <p:spPr>
          <a:solidFill>
            <a:schemeClr val="bg1">
              <a:alpha val="72000"/>
            </a:schemeClr>
          </a:solidFill>
        </p:spPr>
        <p:txBody>
          <a:bodyPr/>
          <a:lstStyle/>
          <a:p>
            <a:r>
              <a:rPr lang="en-US" dirty="0"/>
              <a:t>Overview</a:t>
            </a:r>
          </a:p>
        </p:txBody>
      </p:sp>
    </p:spTree>
    <p:extLst>
      <p:ext uri="{BB962C8B-B14F-4D97-AF65-F5344CB8AC3E}">
        <p14:creationId xmlns:p14="http://schemas.microsoft.com/office/powerpoint/2010/main" val="126423172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Relational Databases</a:t>
            </a:r>
          </a:p>
        </p:txBody>
      </p:sp>
      <p:sp>
        <p:nvSpPr>
          <p:cNvPr id="24579" name="Rectangle 3"/>
          <p:cNvSpPr>
            <a:spLocks noGrp="1" noChangeArrowheads="1"/>
          </p:cNvSpPr>
          <p:nvPr>
            <p:ph type="body" idx="1"/>
          </p:nvPr>
        </p:nvSpPr>
        <p:spPr/>
        <p:txBody>
          <a:bodyPr/>
          <a:lstStyle/>
          <a:p>
            <a:r>
              <a:rPr lang="en-US" dirty="0"/>
              <a:t>A relational database is comprised of tables.</a:t>
            </a:r>
          </a:p>
          <a:p>
            <a:r>
              <a:rPr lang="en-US" dirty="0"/>
              <a:t>Each table represents a relation = collection of tuples (rows).</a:t>
            </a:r>
          </a:p>
          <a:p>
            <a:r>
              <a:rPr lang="en-US" dirty="0"/>
              <a:t>Each tuple consists of multiple fields.</a:t>
            </a:r>
          </a:p>
        </p:txBody>
      </p:sp>
      <p:sp>
        <p:nvSpPr>
          <p:cNvPr id="2" name="Slide Number Placeholder 1"/>
          <p:cNvSpPr>
            <a:spLocks noGrp="1"/>
          </p:cNvSpPr>
          <p:nvPr>
            <p:ph type="sldNum" sz="quarter" idx="10"/>
          </p:nvPr>
        </p:nvSpPr>
        <p:spPr/>
        <p:txBody>
          <a:bodyPr/>
          <a:lstStyle/>
          <a:p>
            <a:fld id="{95C605C4-1F5B-4B2B-8458-3FC432AF1FAC}" type="slidenum">
              <a:rPr lang="en-US" smtClean="0"/>
              <a:t>16</a:t>
            </a:fld>
            <a:endParaRPr lang="en-US"/>
          </a:p>
        </p:txBody>
      </p:sp>
      <p:sp>
        <p:nvSpPr>
          <p:cNvPr id="5" name="Rectangle 4">
            <a:extLst>
              <a:ext uri="{FF2B5EF4-FFF2-40B4-BE49-F238E27FC236}">
                <a16:creationId xmlns:a16="http://schemas.microsoft.com/office/drawing/2014/main" id="{51B5A33E-93AD-FC47-AAC6-AEE6949B04DC}"/>
              </a:ext>
            </a:extLst>
          </p:cNvPr>
          <p:cNvSpPr/>
          <p:nvPr/>
        </p:nvSpPr>
        <p:spPr>
          <a:xfrm>
            <a:off x="2895600" y="3485148"/>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a:extLst>
              <a:ext uri="{FF2B5EF4-FFF2-40B4-BE49-F238E27FC236}">
                <a16:creationId xmlns:a16="http://schemas.microsoft.com/office/drawing/2014/main" id="{D6A274C4-AE4B-2945-8A66-7D3AD17BC143}"/>
              </a:ext>
            </a:extLst>
          </p:cNvPr>
          <p:cNvSpPr txBox="1"/>
          <p:nvPr/>
        </p:nvSpPr>
        <p:spPr>
          <a:xfrm>
            <a:off x="2438400" y="3485148"/>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1</a:t>
            </a:r>
          </a:p>
        </p:txBody>
      </p:sp>
      <p:sp>
        <p:nvSpPr>
          <p:cNvPr id="7" name="Rectangle 6">
            <a:extLst>
              <a:ext uri="{FF2B5EF4-FFF2-40B4-BE49-F238E27FC236}">
                <a16:creationId xmlns:a16="http://schemas.microsoft.com/office/drawing/2014/main" id="{21F61FAB-2FAD-E94D-A2FA-7CC2A64C9E95}"/>
              </a:ext>
            </a:extLst>
          </p:cNvPr>
          <p:cNvSpPr/>
          <p:nvPr/>
        </p:nvSpPr>
        <p:spPr>
          <a:xfrm>
            <a:off x="3657600" y="3485148"/>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05B6D7FD-0AA0-C948-BA19-E14429A331C0}"/>
              </a:ext>
            </a:extLst>
          </p:cNvPr>
          <p:cNvSpPr/>
          <p:nvPr/>
        </p:nvSpPr>
        <p:spPr bwMode="auto">
          <a:xfrm>
            <a:off x="4114800" y="3485148"/>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06F13008-4318-9C4D-A898-68CC17863947}"/>
              </a:ext>
            </a:extLst>
          </p:cNvPr>
          <p:cNvSpPr/>
          <p:nvPr/>
        </p:nvSpPr>
        <p:spPr bwMode="auto">
          <a:xfrm>
            <a:off x="4648200" y="3485148"/>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D741EB15-5ABA-2A4D-802A-81C2C9AB4710}"/>
              </a:ext>
            </a:extLst>
          </p:cNvPr>
          <p:cNvSpPr/>
          <p:nvPr/>
        </p:nvSpPr>
        <p:spPr>
          <a:xfrm>
            <a:off x="2895600" y="4018548"/>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56FF0D5E-8DA6-C640-9472-E4032D3703EE}"/>
              </a:ext>
            </a:extLst>
          </p:cNvPr>
          <p:cNvSpPr txBox="1"/>
          <p:nvPr/>
        </p:nvSpPr>
        <p:spPr>
          <a:xfrm>
            <a:off x="2438400" y="4018548"/>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2</a:t>
            </a:r>
          </a:p>
        </p:txBody>
      </p:sp>
      <p:sp>
        <p:nvSpPr>
          <p:cNvPr id="12" name="Rectangle 11">
            <a:extLst>
              <a:ext uri="{FF2B5EF4-FFF2-40B4-BE49-F238E27FC236}">
                <a16:creationId xmlns:a16="http://schemas.microsoft.com/office/drawing/2014/main" id="{C82BE7A9-2E25-5142-B408-0459501FD9A7}"/>
              </a:ext>
            </a:extLst>
          </p:cNvPr>
          <p:cNvSpPr/>
          <p:nvPr/>
        </p:nvSpPr>
        <p:spPr>
          <a:xfrm>
            <a:off x="3657600" y="4018548"/>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0615CCDF-4690-AA41-8668-A0ABE9782E54}"/>
              </a:ext>
            </a:extLst>
          </p:cNvPr>
          <p:cNvSpPr/>
          <p:nvPr/>
        </p:nvSpPr>
        <p:spPr bwMode="auto">
          <a:xfrm>
            <a:off x="4114800" y="4018548"/>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656AD966-BC45-A543-9F7F-A2A35119AD42}"/>
              </a:ext>
            </a:extLst>
          </p:cNvPr>
          <p:cNvSpPr/>
          <p:nvPr/>
        </p:nvSpPr>
        <p:spPr bwMode="auto">
          <a:xfrm>
            <a:off x="4648200" y="4018548"/>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B7F4950F-511F-6046-9F83-369D400A9F62}"/>
              </a:ext>
            </a:extLst>
          </p:cNvPr>
          <p:cNvSpPr/>
          <p:nvPr/>
        </p:nvSpPr>
        <p:spPr>
          <a:xfrm>
            <a:off x="2895600" y="4551948"/>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2A327B4F-1B18-EF4E-A7CD-EA46D8A3794D}"/>
              </a:ext>
            </a:extLst>
          </p:cNvPr>
          <p:cNvSpPr txBox="1"/>
          <p:nvPr/>
        </p:nvSpPr>
        <p:spPr>
          <a:xfrm>
            <a:off x="2438400" y="4551948"/>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3</a:t>
            </a:r>
          </a:p>
        </p:txBody>
      </p:sp>
      <p:sp>
        <p:nvSpPr>
          <p:cNvPr id="17" name="Rectangle 16">
            <a:extLst>
              <a:ext uri="{FF2B5EF4-FFF2-40B4-BE49-F238E27FC236}">
                <a16:creationId xmlns:a16="http://schemas.microsoft.com/office/drawing/2014/main" id="{9FC31BBB-C142-0846-806E-D8A5B17B95D1}"/>
              </a:ext>
            </a:extLst>
          </p:cNvPr>
          <p:cNvSpPr/>
          <p:nvPr/>
        </p:nvSpPr>
        <p:spPr>
          <a:xfrm>
            <a:off x="3657600" y="4551948"/>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5F12DF95-C696-0F4E-B259-83F964C5B765}"/>
              </a:ext>
            </a:extLst>
          </p:cNvPr>
          <p:cNvSpPr/>
          <p:nvPr/>
        </p:nvSpPr>
        <p:spPr bwMode="auto">
          <a:xfrm>
            <a:off x="4114800" y="4551948"/>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5783FCF0-56F3-4244-AAA4-E36D83642C32}"/>
              </a:ext>
            </a:extLst>
          </p:cNvPr>
          <p:cNvSpPr/>
          <p:nvPr/>
        </p:nvSpPr>
        <p:spPr bwMode="auto">
          <a:xfrm>
            <a:off x="4648200" y="4551948"/>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id="{22157758-D16C-3C4B-8576-7BC7C208F5F1}"/>
              </a:ext>
            </a:extLst>
          </p:cNvPr>
          <p:cNvSpPr/>
          <p:nvPr/>
        </p:nvSpPr>
        <p:spPr>
          <a:xfrm>
            <a:off x="2895600" y="5085348"/>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837727EF-2757-CB47-8727-2049F7EE2A39}"/>
              </a:ext>
            </a:extLst>
          </p:cNvPr>
          <p:cNvSpPr txBox="1"/>
          <p:nvPr/>
        </p:nvSpPr>
        <p:spPr>
          <a:xfrm>
            <a:off x="2438400" y="5085348"/>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4</a:t>
            </a:r>
          </a:p>
        </p:txBody>
      </p:sp>
      <p:sp>
        <p:nvSpPr>
          <p:cNvPr id="22" name="Rectangle 21">
            <a:extLst>
              <a:ext uri="{FF2B5EF4-FFF2-40B4-BE49-F238E27FC236}">
                <a16:creationId xmlns:a16="http://schemas.microsoft.com/office/drawing/2014/main" id="{E907F372-B84D-CD45-80AD-CE7944A23C1D}"/>
              </a:ext>
            </a:extLst>
          </p:cNvPr>
          <p:cNvSpPr/>
          <p:nvPr/>
        </p:nvSpPr>
        <p:spPr>
          <a:xfrm>
            <a:off x="3657600" y="5085348"/>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 name="Rounded Rectangle 22">
            <a:extLst>
              <a:ext uri="{FF2B5EF4-FFF2-40B4-BE49-F238E27FC236}">
                <a16:creationId xmlns:a16="http://schemas.microsoft.com/office/drawing/2014/main" id="{ED2B10F8-B8CE-8C49-8BCE-D24A77A5A666}"/>
              </a:ext>
            </a:extLst>
          </p:cNvPr>
          <p:cNvSpPr/>
          <p:nvPr/>
        </p:nvSpPr>
        <p:spPr bwMode="auto">
          <a:xfrm>
            <a:off x="4114800" y="5085348"/>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FB1D63E6-0CBA-F34A-B7EF-77438FF9A20B}"/>
              </a:ext>
            </a:extLst>
          </p:cNvPr>
          <p:cNvSpPr/>
          <p:nvPr/>
        </p:nvSpPr>
        <p:spPr bwMode="auto">
          <a:xfrm>
            <a:off x="4648200" y="5085348"/>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9876B5A1-B424-3844-9900-97426FD6D882}"/>
              </a:ext>
            </a:extLst>
          </p:cNvPr>
          <p:cNvSpPr/>
          <p:nvPr/>
        </p:nvSpPr>
        <p:spPr>
          <a:xfrm>
            <a:off x="2895600" y="5618748"/>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F7590096-B2C6-D048-8276-0C1C08B3DCFA}"/>
              </a:ext>
            </a:extLst>
          </p:cNvPr>
          <p:cNvSpPr txBox="1"/>
          <p:nvPr/>
        </p:nvSpPr>
        <p:spPr>
          <a:xfrm>
            <a:off x="2438400" y="5618748"/>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5</a:t>
            </a:r>
          </a:p>
        </p:txBody>
      </p:sp>
      <p:sp>
        <p:nvSpPr>
          <p:cNvPr id="27" name="Rectangle 26">
            <a:extLst>
              <a:ext uri="{FF2B5EF4-FFF2-40B4-BE49-F238E27FC236}">
                <a16:creationId xmlns:a16="http://schemas.microsoft.com/office/drawing/2014/main" id="{81EBFB73-ABE9-3744-8B33-7E2BAA7DBEEE}"/>
              </a:ext>
            </a:extLst>
          </p:cNvPr>
          <p:cNvSpPr/>
          <p:nvPr/>
        </p:nvSpPr>
        <p:spPr>
          <a:xfrm>
            <a:off x="3657600" y="5618748"/>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8" name="Rounded Rectangle 27">
            <a:extLst>
              <a:ext uri="{FF2B5EF4-FFF2-40B4-BE49-F238E27FC236}">
                <a16:creationId xmlns:a16="http://schemas.microsoft.com/office/drawing/2014/main" id="{6ECF48A4-6C70-D64A-90CF-80F1F65EB5D2}"/>
              </a:ext>
            </a:extLst>
          </p:cNvPr>
          <p:cNvSpPr/>
          <p:nvPr/>
        </p:nvSpPr>
        <p:spPr bwMode="auto">
          <a:xfrm>
            <a:off x="4114800" y="5618748"/>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9" name="Oval 28">
            <a:extLst>
              <a:ext uri="{FF2B5EF4-FFF2-40B4-BE49-F238E27FC236}">
                <a16:creationId xmlns:a16="http://schemas.microsoft.com/office/drawing/2014/main" id="{BCDADE4A-77B0-6145-A8EC-14B80623ACC2}"/>
              </a:ext>
            </a:extLst>
          </p:cNvPr>
          <p:cNvSpPr/>
          <p:nvPr/>
        </p:nvSpPr>
        <p:spPr bwMode="auto">
          <a:xfrm>
            <a:off x="4648200" y="5618748"/>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0" name="TextBox 29">
            <a:extLst>
              <a:ext uri="{FF2B5EF4-FFF2-40B4-BE49-F238E27FC236}">
                <a16:creationId xmlns:a16="http://schemas.microsoft.com/office/drawing/2014/main" id="{44B0ADD7-403E-5242-AE37-E3C85C9D8AF5}"/>
              </a:ext>
            </a:extLst>
          </p:cNvPr>
          <p:cNvSpPr txBox="1"/>
          <p:nvPr/>
        </p:nvSpPr>
        <p:spPr>
          <a:xfrm>
            <a:off x="3494617" y="2956094"/>
            <a:ext cx="720069" cy="338554"/>
          </a:xfrm>
          <a:prstGeom prst="rect">
            <a:avLst/>
          </a:prstGeom>
          <a:noFill/>
        </p:spPr>
        <p:txBody>
          <a:bodyPr wrap="none" rtlCol="0">
            <a:spAutoFit/>
          </a:bodyPr>
          <a:lstStyle/>
          <a:p>
            <a:r>
              <a:rPr lang="en-US" u="sng" dirty="0">
                <a:solidFill>
                  <a:schemeClr val="bg1"/>
                </a:solidFill>
              </a:rPr>
              <a:t>Sales</a:t>
            </a:r>
          </a:p>
        </p:txBody>
      </p:sp>
    </p:spTree>
    <p:extLst>
      <p:ext uri="{BB962C8B-B14F-4D97-AF65-F5344CB8AC3E}">
        <p14:creationId xmlns:p14="http://schemas.microsoft.com/office/powerpoint/2010/main" val="38803632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 Schema and SQL Queries</a:t>
            </a:r>
          </a:p>
        </p:txBody>
      </p:sp>
      <p:pic>
        <p:nvPicPr>
          <p:cNvPr id="3" name="Picture 2" descr="Star-schema-examp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016092"/>
            <a:ext cx="7239000" cy="4384183"/>
          </a:xfrm>
          <a:prstGeom prst="rect">
            <a:avLst/>
          </a:prstGeom>
        </p:spPr>
      </p:pic>
      <p:sp>
        <p:nvSpPr>
          <p:cNvPr id="6" name="TextBox 5"/>
          <p:cNvSpPr txBox="1">
            <a:spLocks noChangeArrowheads="1"/>
          </p:cNvSpPr>
          <p:nvPr/>
        </p:nvSpPr>
        <p:spPr bwMode="auto">
          <a:xfrm>
            <a:off x="7162800" y="6611779"/>
            <a:ext cx="4419600" cy="246221"/>
          </a:xfrm>
          <a:prstGeom prst="rect">
            <a:avLst/>
          </a:prstGeom>
          <a:noFill/>
          <a:ln w="9525">
            <a:noFill/>
            <a:miter lim="800000"/>
            <a:headEnd/>
            <a:tailEnd/>
          </a:ln>
        </p:spPr>
        <p:txBody>
          <a:bodyPr wrap="square">
            <a:spAutoFit/>
          </a:bodyPr>
          <a:lstStyle/>
          <a:p>
            <a:r>
              <a:rPr lang="en-US" sz="1000" b="0" dirty="0">
                <a:solidFill>
                  <a:schemeClr val="bg2"/>
                </a:solidFill>
              </a:rPr>
              <a:t>Source: Wikipedia (Star Schema)</a:t>
            </a:r>
          </a:p>
        </p:txBody>
      </p:sp>
      <p:sp>
        <p:nvSpPr>
          <p:cNvPr id="4" name="Slide Number Placeholder 3"/>
          <p:cNvSpPr>
            <a:spLocks noGrp="1"/>
          </p:cNvSpPr>
          <p:nvPr>
            <p:ph type="sldNum" sz="quarter" idx="10"/>
          </p:nvPr>
        </p:nvSpPr>
        <p:spPr/>
        <p:txBody>
          <a:bodyPr/>
          <a:lstStyle/>
          <a:p>
            <a:fld id="{95C605C4-1F5B-4B2B-8458-3FC432AF1FAC}" type="slidenum">
              <a:rPr lang="en-US" smtClean="0"/>
              <a:t>17</a:t>
            </a:fld>
            <a:endParaRPr lang="en-US"/>
          </a:p>
        </p:txBody>
      </p:sp>
      <p:pic>
        <p:nvPicPr>
          <p:cNvPr id="7" name="Picture 6">
            <a:extLst>
              <a:ext uri="{FF2B5EF4-FFF2-40B4-BE49-F238E27FC236}">
                <a16:creationId xmlns:a16="http://schemas.microsoft.com/office/drawing/2014/main" id="{1186A0B6-607D-2E46-9039-1C0799395A70}"/>
              </a:ext>
            </a:extLst>
          </p:cNvPr>
          <p:cNvPicPr>
            <a:picLocks noChangeAspect="1"/>
          </p:cNvPicPr>
          <p:nvPr/>
        </p:nvPicPr>
        <p:blipFill>
          <a:blip r:embed="rId4"/>
          <a:stretch>
            <a:fillRect/>
          </a:stretch>
        </p:blipFill>
        <p:spPr>
          <a:xfrm>
            <a:off x="0" y="3791751"/>
            <a:ext cx="4648200" cy="3066249"/>
          </a:xfrm>
          <a:prstGeom prst="rect">
            <a:avLst/>
          </a:prstGeom>
        </p:spPr>
      </p:pic>
    </p:spTree>
    <p:extLst>
      <p:ext uri="{BB962C8B-B14F-4D97-AF65-F5344CB8AC3E}">
        <p14:creationId xmlns:p14="http://schemas.microsoft.com/office/powerpoint/2010/main" val="291172465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Projection </a:t>
            </a:r>
          </a:p>
        </p:txBody>
      </p:sp>
      <p:sp>
        <p:nvSpPr>
          <p:cNvPr id="5" name="Rectangle 4"/>
          <p:cNvSpPr/>
          <p:nvPr/>
        </p:nvSpPr>
        <p:spPr>
          <a:xfrm>
            <a:off x="1524000" y="25908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1066800" y="25908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1</a:t>
            </a:r>
          </a:p>
        </p:txBody>
      </p:sp>
      <p:sp>
        <p:nvSpPr>
          <p:cNvPr id="7" name="Rectangle 6"/>
          <p:cNvSpPr/>
          <p:nvPr/>
        </p:nvSpPr>
        <p:spPr>
          <a:xfrm>
            <a:off x="2286000" y="25908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743200" y="25908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1" name="Oval 20"/>
          <p:cNvSpPr/>
          <p:nvPr/>
        </p:nvSpPr>
        <p:spPr bwMode="auto">
          <a:xfrm>
            <a:off x="3276600" y="25908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nvGrpSpPr>
          <p:cNvPr id="40" name="Group 39"/>
          <p:cNvGrpSpPr/>
          <p:nvPr/>
        </p:nvGrpSpPr>
        <p:grpSpPr>
          <a:xfrm>
            <a:off x="4267200" y="3886200"/>
            <a:ext cx="984250" cy="533400"/>
            <a:chOff x="3886200" y="1524000"/>
            <a:chExt cx="984250" cy="533400"/>
          </a:xfrm>
        </p:grpSpPr>
        <p:sp>
          <p:nvSpPr>
            <p:cNvPr id="24" name="Rectangle 23"/>
            <p:cNvSpPr/>
            <p:nvPr/>
          </p:nvSpPr>
          <p:spPr>
            <a:xfrm>
              <a:off x="4337050" y="1828800"/>
              <a:ext cx="228600" cy="228600"/>
            </a:xfrm>
            <a:prstGeom prst="rect">
              <a:avLst/>
            </a:prstGeom>
            <a:no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 name="Oval 24"/>
            <p:cNvSpPr/>
            <p:nvPr/>
          </p:nvSpPr>
          <p:spPr bwMode="auto">
            <a:xfrm>
              <a:off x="4641850" y="1828800"/>
              <a:ext cx="228600" cy="228600"/>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aphicFrame>
          <p:nvGraphicFramePr>
            <p:cNvPr id="26" name="Object 25"/>
            <p:cNvGraphicFramePr>
              <a:graphicFrameLocks noChangeAspect="1"/>
            </p:cNvGraphicFramePr>
            <p:nvPr/>
          </p:nvGraphicFramePr>
          <p:xfrm>
            <a:off x="3886200" y="1524000"/>
            <a:ext cx="527050" cy="527050"/>
          </p:xfrm>
          <a:graphic>
            <a:graphicData uri="http://schemas.openxmlformats.org/presentationml/2006/ole">
              <mc:AlternateContent xmlns:mc="http://schemas.openxmlformats.org/markup-compatibility/2006">
                <mc:Choice xmlns:v="urn:schemas-microsoft-com:vml" Requires="v">
                  <p:oleObj spid="_x0000_s1192" name="Equation" r:id="rId4" imgW="139680" imgH="139680" progId="Equation.3">
                    <p:embed/>
                  </p:oleObj>
                </mc:Choice>
                <mc:Fallback>
                  <p:oleObj name="Equation" r:id="rId4" imgW="139680" imgH="139680" progId="Equation.3">
                    <p:embed/>
                    <p:pic>
                      <p:nvPicPr>
                        <p:cNvPr id="26"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1524000"/>
                          <a:ext cx="527050" cy="5270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524000" y="31242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1066800" y="31242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2</a:t>
            </a:r>
          </a:p>
        </p:txBody>
      </p:sp>
      <p:sp>
        <p:nvSpPr>
          <p:cNvPr id="30" name="Rectangle 29"/>
          <p:cNvSpPr/>
          <p:nvPr/>
        </p:nvSpPr>
        <p:spPr>
          <a:xfrm>
            <a:off x="2286000" y="3124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743200" y="31242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2" name="Oval 31"/>
          <p:cNvSpPr/>
          <p:nvPr/>
        </p:nvSpPr>
        <p:spPr bwMode="auto">
          <a:xfrm>
            <a:off x="3276600" y="31242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4" name="Rectangle 33"/>
          <p:cNvSpPr/>
          <p:nvPr/>
        </p:nvSpPr>
        <p:spPr>
          <a:xfrm>
            <a:off x="1524000" y="36576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1066800" y="36576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3</a:t>
            </a:r>
          </a:p>
        </p:txBody>
      </p:sp>
      <p:sp>
        <p:nvSpPr>
          <p:cNvPr id="36" name="Rectangle 35"/>
          <p:cNvSpPr/>
          <p:nvPr/>
        </p:nvSpPr>
        <p:spPr>
          <a:xfrm>
            <a:off x="2286000" y="3657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743200" y="36576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8" name="Oval 37"/>
          <p:cNvSpPr/>
          <p:nvPr/>
        </p:nvSpPr>
        <p:spPr bwMode="auto">
          <a:xfrm>
            <a:off x="3276600" y="36576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39" name="Straight Arrow Connector 38"/>
          <p:cNvCxnSpPr>
            <a:cxnSpLocks/>
          </p:cNvCxnSpPr>
          <p:nvPr/>
        </p:nvCxnSpPr>
        <p:spPr>
          <a:xfrm>
            <a:off x="4191000" y="38100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524000" y="41910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1066800" y="4191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4</a:t>
            </a:r>
          </a:p>
        </p:txBody>
      </p:sp>
      <p:sp>
        <p:nvSpPr>
          <p:cNvPr id="44" name="Rectangle 43"/>
          <p:cNvSpPr/>
          <p:nvPr/>
        </p:nvSpPr>
        <p:spPr>
          <a:xfrm>
            <a:off x="2286000" y="41910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743200" y="41910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6" name="Oval 45"/>
          <p:cNvSpPr/>
          <p:nvPr/>
        </p:nvSpPr>
        <p:spPr bwMode="auto">
          <a:xfrm>
            <a:off x="3276600" y="41910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8" name="Rectangle 47"/>
          <p:cNvSpPr/>
          <p:nvPr/>
        </p:nvSpPr>
        <p:spPr>
          <a:xfrm>
            <a:off x="1524000" y="47244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1066800" y="47244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5</a:t>
            </a:r>
          </a:p>
        </p:txBody>
      </p:sp>
      <p:sp>
        <p:nvSpPr>
          <p:cNvPr id="50" name="Rectangle 49"/>
          <p:cNvSpPr/>
          <p:nvPr/>
        </p:nvSpPr>
        <p:spPr>
          <a:xfrm>
            <a:off x="2286000" y="47244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743200" y="4724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2" name="Oval 51"/>
          <p:cNvSpPr/>
          <p:nvPr/>
        </p:nvSpPr>
        <p:spPr bwMode="auto">
          <a:xfrm>
            <a:off x="3276600" y="47244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4" name="TextBox 53"/>
          <p:cNvSpPr txBox="1"/>
          <p:nvPr/>
        </p:nvSpPr>
        <p:spPr>
          <a:xfrm>
            <a:off x="6019800" y="25908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1</a:t>
            </a:r>
          </a:p>
        </p:txBody>
      </p:sp>
      <p:sp>
        <p:nvSpPr>
          <p:cNvPr id="55" name="Rectangle 54"/>
          <p:cNvSpPr/>
          <p:nvPr/>
        </p:nvSpPr>
        <p:spPr>
          <a:xfrm>
            <a:off x="6477000" y="25908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7" name="Oval 56"/>
          <p:cNvSpPr/>
          <p:nvPr/>
        </p:nvSpPr>
        <p:spPr bwMode="auto">
          <a:xfrm>
            <a:off x="6934200" y="25908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9" name="TextBox 58"/>
          <p:cNvSpPr txBox="1"/>
          <p:nvPr/>
        </p:nvSpPr>
        <p:spPr>
          <a:xfrm>
            <a:off x="6019800" y="31242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2</a:t>
            </a:r>
          </a:p>
        </p:txBody>
      </p:sp>
      <p:sp>
        <p:nvSpPr>
          <p:cNvPr id="60" name="Rectangle 59"/>
          <p:cNvSpPr/>
          <p:nvPr/>
        </p:nvSpPr>
        <p:spPr>
          <a:xfrm>
            <a:off x="6477000" y="3124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2" name="Oval 61"/>
          <p:cNvSpPr/>
          <p:nvPr/>
        </p:nvSpPr>
        <p:spPr bwMode="auto">
          <a:xfrm>
            <a:off x="6934200" y="31242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4" name="TextBox 63"/>
          <p:cNvSpPr txBox="1"/>
          <p:nvPr/>
        </p:nvSpPr>
        <p:spPr>
          <a:xfrm>
            <a:off x="6019800" y="36576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3</a:t>
            </a:r>
          </a:p>
        </p:txBody>
      </p:sp>
      <p:sp>
        <p:nvSpPr>
          <p:cNvPr id="65" name="Rectangle 64"/>
          <p:cNvSpPr/>
          <p:nvPr/>
        </p:nvSpPr>
        <p:spPr>
          <a:xfrm>
            <a:off x="6477000" y="3657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7" name="Oval 66"/>
          <p:cNvSpPr/>
          <p:nvPr/>
        </p:nvSpPr>
        <p:spPr bwMode="auto">
          <a:xfrm>
            <a:off x="6934200" y="36576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9" name="TextBox 68"/>
          <p:cNvSpPr txBox="1"/>
          <p:nvPr/>
        </p:nvSpPr>
        <p:spPr>
          <a:xfrm>
            <a:off x="6019800" y="4191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4</a:t>
            </a:r>
          </a:p>
        </p:txBody>
      </p:sp>
      <p:sp>
        <p:nvSpPr>
          <p:cNvPr id="70" name="Rectangle 69"/>
          <p:cNvSpPr/>
          <p:nvPr/>
        </p:nvSpPr>
        <p:spPr>
          <a:xfrm>
            <a:off x="6477000" y="41910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2" name="Oval 71"/>
          <p:cNvSpPr/>
          <p:nvPr/>
        </p:nvSpPr>
        <p:spPr bwMode="auto">
          <a:xfrm>
            <a:off x="6934200" y="41910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4" name="TextBox 73"/>
          <p:cNvSpPr txBox="1"/>
          <p:nvPr/>
        </p:nvSpPr>
        <p:spPr>
          <a:xfrm>
            <a:off x="6019800" y="47244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5</a:t>
            </a:r>
          </a:p>
        </p:txBody>
      </p:sp>
      <p:sp>
        <p:nvSpPr>
          <p:cNvPr id="75" name="Rectangle 74"/>
          <p:cNvSpPr/>
          <p:nvPr/>
        </p:nvSpPr>
        <p:spPr>
          <a:xfrm>
            <a:off x="6477000" y="47244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7" name="Oval 76"/>
          <p:cNvSpPr/>
          <p:nvPr/>
        </p:nvSpPr>
        <p:spPr bwMode="auto">
          <a:xfrm>
            <a:off x="6934200" y="47244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 name="Slide Number Placeholder 2"/>
          <p:cNvSpPr>
            <a:spLocks noGrp="1"/>
          </p:cNvSpPr>
          <p:nvPr>
            <p:ph type="sldNum" sz="quarter" idx="10"/>
          </p:nvPr>
        </p:nvSpPr>
        <p:spPr/>
        <p:txBody>
          <a:bodyPr/>
          <a:lstStyle/>
          <a:p>
            <a:fld id="{95C605C4-1F5B-4B2B-8458-3FC432AF1FAC}" type="slidenum">
              <a:rPr lang="en-US" smtClean="0"/>
              <a:t>18</a:t>
            </a:fld>
            <a:endParaRPr lang="en-US"/>
          </a:p>
        </p:txBody>
      </p:sp>
      <p:sp>
        <p:nvSpPr>
          <p:cNvPr id="4" name="TextBox 3">
            <a:extLst>
              <a:ext uri="{FF2B5EF4-FFF2-40B4-BE49-F238E27FC236}">
                <a16:creationId xmlns:a16="http://schemas.microsoft.com/office/drawing/2014/main" id="{2FCFBD50-035F-CA42-A6F8-594ED21B2F3D}"/>
              </a:ext>
            </a:extLst>
          </p:cNvPr>
          <p:cNvSpPr txBox="1"/>
          <p:nvPr/>
        </p:nvSpPr>
        <p:spPr>
          <a:xfrm>
            <a:off x="3277085" y="1354836"/>
            <a:ext cx="3054041" cy="338554"/>
          </a:xfrm>
          <a:prstGeom prst="rect">
            <a:avLst/>
          </a:prstGeom>
          <a:noFill/>
        </p:spPr>
        <p:txBody>
          <a:bodyPr wrap="none" rtlCol="0">
            <a:spAutoFit/>
          </a:bodyPr>
          <a:lstStyle/>
          <a:p>
            <a:r>
              <a:rPr lang="en-US" dirty="0">
                <a:solidFill>
                  <a:srgbClr val="FF0000"/>
                </a:solidFill>
              </a:rPr>
              <a:t>SELECT</a:t>
            </a:r>
            <a:r>
              <a:rPr lang="en-US" b="0" dirty="0">
                <a:solidFill>
                  <a:schemeClr val="bg1"/>
                </a:solidFill>
              </a:rPr>
              <a:t>             , FROM </a:t>
            </a:r>
            <a:r>
              <a:rPr lang="en-US" dirty="0">
                <a:solidFill>
                  <a:schemeClr val="bg1"/>
                </a:solidFill>
              </a:rPr>
              <a:t>Sales</a:t>
            </a:r>
          </a:p>
        </p:txBody>
      </p:sp>
      <p:sp>
        <p:nvSpPr>
          <p:cNvPr id="53" name="Rectangle 52">
            <a:extLst>
              <a:ext uri="{FF2B5EF4-FFF2-40B4-BE49-F238E27FC236}">
                <a16:creationId xmlns:a16="http://schemas.microsoft.com/office/drawing/2014/main" id="{1BB6B46A-73B1-E84F-B202-943E006228A5}"/>
              </a:ext>
            </a:extLst>
          </p:cNvPr>
          <p:cNvSpPr/>
          <p:nvPr/>
        </p:nvSpPr>
        <p:spPr>
          <a:xfrm>
            <a:off x="4326952" y="1399286"/>
            <a:ext cx="228600" cy="228600"/>
          </a:xfrm>
          <a:prstGeom prst="rect">
            <a:avLst/>
          </a:prstGeom>
          <a:no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6" name="Oval 55">
            <a:extLst>
              <a:ext uri="{FF2B5EF4-FFF2-40B4-BE49-F238E27FC236}">
                <a16:creationId xmlns:a16="http://schemas.microsoft.com/office/drawing/2014/main" id="{3C0BD758-2DDC-494E-BD13-4364681E0270}"/>
              </a:ext>
            </a:extLst>
          </p:cNvPr>
          <p:cNvSpPr/>
          <p:nvPr/>
        </p:nvSpPr>
        <p:spPr bwMode="auto">
          <a:xfrm>
            <a:off x="4631752" y="1399286"/>
            <a:ext cx="228600" cy="228600"/>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98FE5DBC-6D8F-1449-B7A3-60C614981BEA}"/>
              </a:ext>
            </a:extLst>
          </p:cNvPr>
          <p:cNvSpPr txBox="1"/>
          <p:nvPr/>
        </p:nvSpPr>
        <p:spPr>
          <a:xfrm>
            <a:off x="2123017" y="2061746"/>
            <a:ext cx="720069" cy="338554"/>
          </a:xfrm>
          <a:prstGeom prst="rect">
            <a:avLst/>
          </a:prstGeom>
          <a:noFill/>
        </p:spPr>
        <p:txBody>
          <a:bodyPr wrap="none" rtlCol="0">
            <a:spAutoFit/>
          </a:bodyPr>
          <a:lstStyle/>
          <a:p>
            <a:r>
              <a:rPr lang="en-US" u="sng" dirty="0">
                <a:solidFill>
                  <a:schemeClr val="bg1"/>
                </a:solidFill>
              </a:rPr>
              <a:t>Sales</a:t>
            </a:r>
          </a:p>
        </p:txBody>
      </p:sp>
      <p:sp>
        <p:nvSpPr>
          <p:cNvPr id="58" name="TextBox 57">
            <a:extLst>
              <a:ext uri="{FF2B5EF4-FFF2-40B4-BE49-F238E27FC236}">
                <a16:creationId xmlns:a16="http://schemas.microsoft.com/office/drawing/2014/main" id="{7BACFC7D-96E3-AD40-9C37-C7A23C4105C7}"/>
              </a:ext>
            </a:extLst>
          </p:cNvPr>
          <p:cNvSpPr txBox="1"/>
          <p:nvPr/>
        </p:nvSpPr>
        <p:spPr>
          <a:xfrm>
            <a:off x="6457950" y="2023702"/>
            <a:ext cx="857927" cy="338554"/>
          </a:xfrm>
          <a:prstGeom prst="rect">
            <a:avLst/>
          </a:prstGeom>
          <a:noFill/>
        </p:spPr>
        <p:txBody>
          <a:bodyPr wrap="none" rtlCol="0">
            <a:spAutoFit/>
          </a:bodyPr>
          <a:lstStyle/>
          <a:p>
            <a:r>
              <a:rPr lang="en-US" u="sng" dirty="0">
                <a:solidFill>
                  <a:schemeClr val="bg1"/>
                </a:solidFill>
              </a:rPr>
              <a:t>Output</a:t>
            </a:r>
          </a:p>
        </p:txBody>
      </p:sp>
    </p:spTree>
    <p:extLst>
      <p:ext uri="{BB962C8B-B14F-4D97-AF65-F5344CB8AC3E}">
        <p14:creationId xmlns:p14="http://schemas.microsoft.com/office/powerpoint/2010/main" val="302603542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Projection in MapReduce</a:t>
            </a:r>
          </a:p>
        </p:txBody>
      </p:sp>
      <p:sp>
        <p:nvSpPr>
          <p:cNvPr id="3" name="Content Placeholder 2"/>
          <p:cNvSpPr>
            <a:spLocks noGrp="1"/>
          </p:cNvSpPr>
          <p:nvPr>
            <p:ph idx="1"/>
          </p:nvPr>
        </p:nvSpPr>
        <p:spPr/>
        <p:txBody>
          <a:bodyPr/>
          <a:lstStyle/>
          <a:p>
            <a:pPr marL="0" indent="0">
              <a:buNone/>
            </a:pPr>
            <a:endParaRPr lang="en-US" dirty="0"/>
          </a:p>
          <a:p>
            <a:r>
              <a:rPr lang="en-US" b="1" dirty="0"/>
              <a:t>Map</a:t>
            </a:r>
            <a:r>
              <a:rPr lang="en-US" dirty="0"/>
              <a:t>: take in a tuple (with tuple ID as key), and emit new tuples with appropriate attributes</a:t>
            </a:r>
          </a:p>
          <a:p>
            <a:r>
              <a:rPr lang="en-US" dirty="0"/>
              <a:t>No reducer needed (</a:t>
            </a:r>
            <a:r>
              <a:rPr lang="en-SG" dirty="0"/>
              <a:t>⇒</a:t>
            </a:r>
            <a:r>
              <a:rPr lang="en-US" dirty="0"/>
              <a:t> no need shuffle step)</a:t>
            </a:r>
          </a:p>
        </p:txBody>
      </p:sp>
      <p:sp>
        <p:nvSpPr>
          <p:cNvPr id="4" name="Slide Number Placeholder 3"/>
          <p:cNvSpPr>
            <a:spLocks noGrp="1"/>
          </p:cNvSpPr>
          <p:nvPr>
            <p:ph type="sldNum" sz="quarter" idx="10"/>
          </p:nvPr>
        </p:nvSpPr>
        <p:spPr/>
        <p:txBody>
          <a:bodyPr/>
          <a:lstStyle/>
          <a:p>
            <a:fld id="{95C605C4-1F5B-4B2B-8458-3FC432AF1FAC}" type="slidenum">
              <a:rPr lang="en-US" smtClean="0"/>
              <a:t>19</a:t>
            </a:fld>
            <a:endParaRPr lang="en-US"/>
          </a:p>
        </p:txBody>
      </p:sp>
      <p:pic>
        <p:nvPicPr>
          <p:cNvPr id="5" name="Picture 4">
            <a:extLst>
              <a:ext uri="{FF2B5EF4-FFF2-40B4-BE49-F238E27FC236}">
                <a16:creationId xmlns:a16="http://schemas.microsoft.com/office/drawing/2014/main" id="{A131D724-6226-B840-BE3F-1AF698C428F2}"/>
              </a:ext>
            </a:extLst>
          </p:cNvPr>
          <p:cNvPicPr>
            <a:picLocks noChangeAspect="1"/>
          </p:cNvPicPr>
          <p:nvPr/>
        </p:nvPicPr>
        <p:blipFill>
          <a:blip r:embed="rId3"/>
          <a:stretch>
            <a:fillRect/>
          </a:stretch>
        </p:blipFill>
        <p:spPr>
          <a:xfrm>
            <a:off x="1524000" y="3300412"/>
            <a:ext cx="5080000" cy="3238500"/>
          </a:xfrm>
          <a:prstGeom prst="rect">
            <a:avLst/>
          </a:prstGeom>
        </p:spPr>
      </p:pic>
    </p:spTree>
    <p:extLst>
      <p:ext uri="{BB962C8B-B14F-4D97-AF65-F5344CB8AC3E}">
        <p14:creationId xmlns:p14="http://schemas.microsoft.com/office/powerpoint/2010/main" val="177249156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1FD757-A22F-5C40-B1FA-FF7FF047DBD6}"/>
              </a:ext>
            </a:extLst>
          </p:cNvPr>
          <p:cNvSpPr>
            <a:spLocks noGrp="1"/>
          </p:cNvSpPr>
          <p:nvPr>
            <p:ph idx="1"/>
          </p:nvPr>
        </p:nvSpPr>
        <p:spPr>
          <a:xfrm>
            <a:off x="152400" y="1066800"/>
            <a:ext cx="8534400" cy="3230161"/>
          </a:xfrm>
        </p:spPr>
        <p:txBody>
          <a:bodyPr>
            <a:normAutofit/>
          </a:bodyPr>
          <a:lstStyle/>
          <a:p>
            <a:r>
              <a:rPr lang="en-US" dirty="0"/>
              <a:t>Tutorial 1 will be held today after lecture.</a:t>
            </a:r>
          </a:p>
          <a:p>
            <a:r>
              <a:rPr lang="en-US" dirty="0"/>
              <a:t>Assignment 1 will be released this weekend.</a:t>
            </a:r>
          </a:p>
          <a:p>
            <a:endParaRPr lang="en-US" dirty="0"/>
          </a:p>
        </p:txBody>
      </p:sp>
      <p:sp>
        <p:nvSpPr>
          <p:cNvPr id="3" name="Title 2">
            <a:extLst>
              <a:ext uri="{FF2B5EF4-FFF2-40B4-BE49-F238E27FC236}">
                <a16:creationId xmlns:a16="http://schemas.microsoft.com/office/drawing/2014/main" id="{665B4597-EA3C-364C-8369-F2412426EC2B}"/>
              </a:ext>
            </a:extLst>
          </p:cNvPr>
          <p:cNvSpPr>
            <a:spLocks noGrp="1"/>
          </p:cNvSpPr>
          <p:nvPr>
            <p:ph type="title"/>
          </p:nvPr>
        </p:nvSpPr>
        <p:spPr/>
        <p:txBody>
          <a:bodyPr/>
          <a:lstStyle/>
          <a:p>
            <a:r>
              <a:rPr lang="en-US" dirty="0"/>
              <a:t>Announcements</a:t>
            </a:r>
          </a:p>
        </p:txBody>
      </p:sp>
      <p:sp>
        <p:nvSpPr>
          <p:cNvPr id="4" name="Slide Number Placeholder 3">
            <a:extLst>
              <a:ext uri="{FF2B5EF4-FFF2-40B4-BE49-F238E27FC236}">
                <a16:creationId xmlns:a16="http://schemas.microsoft.com/office/drawing/2014/main" id="{4D0A4237-0E67-B54C-B4E0-33F608630D02}"/>
              </a:ext>
            </a:extLst>
          </p:cNvPr>
          <p:cNvSpPr>
            <a:spLocks noGrp="1"/>
          </p:cNvSpPr>
          <p:nvPr>
            <p:ph type="sldNum" sz="quarter" idx="10"/>
          </p:nvPr>
        </p:nvSpPr>
        <p:spPr/>
        <p:txBody>
          <a:bodyPr/>
          <a:lstStyle/>
          <a:p>
            <a:fld id="{95C605C4-1F5B-4B2B-8458-3FC432AF1FAC}" type="slidenum">
              <a:rPr lang="en-US" smtClean="0"/>
              <a:t>2</a:t>
            </a:fld>
            <a:endParaRPr lang="en-US"/>
          </a:p>
        </p:txBody>
      </p:sp>
      <p:pic>
        <p:nvPicPr>
          <p:cNvPr id="7" name="Picture 6">
            <a:extLst>
              <a:ext uri="{FF2B5EF4-FFF2-40B4-BE49-F238E27FC236}">
                <a16:creationId xmlns:a16="http://schemas.microsoft.com/office/drawing/2014/main" id="{EFDF0D88-E204-7C49-B3B5-22AB5BC405EB}"/>
              </a:ext>
            </a:extLst>
          </p:cNvPr>
          <p:cNvPicPr>
            <a:picLocks noChangeAspect="1"/>
          </p:cNvPicPr>
          <p:nvPr/>
        </p:nvPicPr>
        <p:blipFill>
          <a:blip r:embed="rId2"/>
          <a:stretch>
            <a:fillRect/>
          </a:stretch>
        </p:blipFill>
        <p:spPr>
          <a:xfrm>
            <a:off x="909067" y="2181184"/>
            <a:ext cx="6577583" cy="4373393"/>
          </a:xfrm>
          <a:prstGeom prst="rect">
            <a:avLst/>
          </a:prstGeom>
        </p:spPr>
      </p:pic>
    </p:spTree>
    <p:extLst>
      <p:ext uri="{BB962C8B-B14F-4D97-AF65-F5344CB8AC3E}">
        <p14:creationId xmlns:p14="http://schemas.microsoft.com/office/powerpoint/2010/main" val="37784000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a:t>
            </a:r>
          </a:p>
        </p:txBody>
      </p:sp>
      <p:sp>
        <p:nvSpPr>
          <p:cNvPr id="5" name="Rectangle 4"/>
          <p:cNvSpPr/>
          <p:nvPr/>
        </p:nvSpPr>
        <p:spPr>
          <a:xfrm>
            <a:off x="12954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838200" y="20574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1</a:t>
            </a:r>
          </a:p>
        </p:txBody>
      </p:sp>
      <p:sp>
        <p:nvSpPr>
          <p:cNvPr id="7" name="Rectangle 6"/>
          <p:cNvSpPr/>
          <p:nvPr/>
        </p:nvSpPr>
        <p:spPr>
          <a:xfrm>
            <a:off x="20574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5146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1" name="Oval 20"/>
          <p:cNvSpPr/>
          <p:nvPr/>
        </p:nvSpPr>
        <p:spPr bwMode="auto">
          <a:xfrm>
            <a:off x="30480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nvGrpSpPr>
          <p:cNvPr id="3" name="Group 39"/>
          <p:cNvGrpSpPr/>
          <p:nvPr/>
        </p:nvGrpSpPr>
        <p:grpSpPr>
          <a:xfrm>
            <a:off x="4097338" y="3352800"/>
            <a:ext cx="703262" cy="533400"/>
            <a:chOff x="3862388" y="1524000"/>
            <a:chExt cx="703262" cy="533400"/>
          </a:xfrm>
        </p:grpSpPr>
        <p:sp>
          <p:nvSpPr>
            <p:cNvPr id="24" name="Rectangle 23"/>
            <p:cNvSpPr/>
            <p:nvPr/>
          </p:nvSpPr>
          <p:spPr>
            <a:xfrm>
              <a:off x="4337050" y="1828800"/>
              <a:ext cx="228600" cy="228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aphicFrame>
          <p:nvGraphicFramePr>
            <p:cNvPr id="26" name="Object 25"/>
            <p:cNvGraphicFramePr>
              <a:graphicFrameLocks noChangeAspect="1"/>
            </p:cNvGraphicFramePr>
            <p:nvPr/>
          </p:nvGraphicFramePr>
          <p:xfrm>
            <a:off x="3862388" y="1524000"/>
            <a:ext cx="574675" cy="527050"/>
          </p:xfrm>
          <a:graphic>
            <a:graphicData uri="http://schemas.openxmlformats.org/presentationml/2006/ole">
              <mc:AlternateContent xmlns:mc="http://schemas.openxmlformats.org/markup-compatibility/2006">
                <mc:Choice xmlns:v="urn:schemas-microsoft-com:vml" Requires="v">
                  <p:oleObj spid="_x0000_s2215" name="Equation" r:id="rId4" imgW="152280" imgH="139680" progId="Equation.3">
                    <p:embed/>
                  </p:oleObj>
                </mc:Choice>
                <mc:Fallback>
                  <p:oleObj name="Equation" r:id="rId4" imgW="152280" imgH="139680" progId="Equation.3">
                    <p:embed/>
                    <p:pic>
                      <p:nvPicPr>
                        <p:cNvPr id="26"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388" y="1524000"/>
                          <a:ext cx="574675" cy="5270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2954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838200" y="25908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2</a:t>
            </a:r>
          </a:p>
        </p:txBody>
      </p:sp>
      <p:sp>
        <p:nvSpPr>
          <p:cNvPr id="30" name="Rectangle 29"/>
          <p:cNvSpPr/>
          <p:nvPr/>
        </p:nvSpPr>
        <p:spPr>
          <a:xfrm>
            <a:off x="20574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5146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2" name="Oval 31"/>
          <p:cNvSpPr/>
          <p:nvPr/>
        </p:nvSpPr>
        <p:spPr bwMode="auto">
          <a:xfrm>
            <a:off x="30480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4" name="Rectangle 33"/>
          <p:cNvSpPr/>
          <p:nvPr/>
        </p:nvSpPr>
        <p:spPr>
          <a:xfrm>
            <a:off x="12954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838200" y="31242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3</a:t>
            </a:r>
          </a:p>
        </p:txBody>
      </p:sp>
      <p:sp>
        <p:nvSpPr>
          <p:cNvPr id="36" name="Rectangle 35"/>
          <p:cNvSpPr/>
          <p:nvPr/>
        </p:nvSpPr>
        <p:spPr>
          <a:xfrm>
            <a:off x="20574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5146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8" name="Oval 37"/>
          <p:cNvSpPr/>
          <p:nvPr/>
        </p:nvSpPr>
        <p:spPr bwMode="auto">
          <a:xfrm>
            <a:off x="30480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39" name="Straight Arrow Connector 38"/>
          <p:cNvCxnSpPr/>
          <p:nvPr/>
        </p:nvCxnSpPr>
        <p:spPr>
          <a:xfrm>
            <a:off x="37338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2954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838200" y="36576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4</a:t>
            </a:r>
          </a:p>
        </p:txBody>
      </p:sp>
      <p:sp>
        <p:nvSpPr>
          <p:cNvPr id="44" name="Rectangle 43"/>
          <p:cNvSpPr/>
          <p:nvPr/>
        </p:nvSpPr>
        <p:spPr>
          <a:xfrm>
            <a:off x="20574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5146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6" name="Oval 45"/>
          <p:cNvSpPr/>
          <p:nvPr/>
        </p:nvSpPr>
        <p:spPr bwMode="auto">
          <a:xfrm>
            <a:off x="30480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8" name="Rectangle 47"/>
          <p:cNvSpPr/>
          <p:nvPr/>
        </p:nvSpPr>
        <p:spPr>
          <a:xfrm>
            <a:off x="12954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838200" y="4191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5</a:t>
            </a:r>
          </a:p>
        </p:txBody>
      </p:sp>
      <p:sp>
        <p:nvSpPr>
          <p:cNvPr id="50" name="Rectangle 49"/>
          <p:cNvSpPr/>
          <p:nvPr/>
        </p:nvSpPr>
        <p:spPr>
          <a:xfrm>
            <a:off x="20574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5146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2" name="Oval 51"/>
          <p:cNvSpPr/>
          <p:nvPr/>
        </p:nvSpPr>
        <p:spPr bwMode="auto">
          <a:xfrm>
            <a:off x="30480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6" name="Rectangle 55"/>
          <p:cNvSpPr/>
          <p:nvPr/>
        </p:nvSpPr>
        <p:spPr>
          <a:xfrm>
            <a:off x="5867400" y="2819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8" name="TextBox 57"/>
          <p:cNvSpPr txBox="1"/>
          <p:nvPr/>
        </p:nvSpPr>
        <p:spPr>
          <a:xfrm>
            <a:off x="5410200" y="28194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1</a:t>
            </a:r>
          </a:p>
        </p:txBody>
      </p:sp>
      <p:sp>
        <p:nvSpPr>
          <p:cNvPr id="61" name="Rectangle 60"/>
          <p:cNvSpPr/>
          <p:nvPr/>
        </p:nvSpPr>
        <p:spPr>
          <a:xfrm>
            <a:off x="6629400" y="2819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3" name="Rounded Rectangle 62"/>
          <p:cNvSpPr/>
          <p:nvPr/>
        </p:nvSpPr>
        <p:spPr bwMode="auto">
          <a:xfrm>
            <a:off x="7086600" y="2819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6" name="Oval 65"/>
          <p:cNvSpPr/>
          <p:nvPr/>
        </p:nvSpPr>
        <p:spPr bwMode="auto">
          <a:xfrm>
            <a:off x="7620000" y="2819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9" name="Rectangle 78"/>
          <p:cNvSpPr/>
          <p:nvPr/>
        </p:nvSpPr>
        <p:spPr>
          <a:xfrm>
            <a:off x="5867400" y="33528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0" name="TextBox 79"/>
          <p:cNvSpPr txBox="1"/>
          <p:nvPr/>
        </p:nvSpPr>
        <p:spPr>
          <a:xfrm>
            <a:off x="5410200" y="33528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3</a:t>
            </a:r>
          </a:p>
        </p:txBody>
      </p:sp>
      <p:sp>
        <p:nvSpPr>
          <p:cNvPr id="81" name="Rectangle 80"/>
          <p:cNvSpPr/>
          <p:nvPr/>
        </p:nvSpPr>
        <p:spPr>
          <a:xfrm>
            <a:off x="6629400" y="33528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2" name="Rounded Rectangle 81"/>
          <p:cNvSpPr/>
          <p:nvPr/>
        </p:nvSpPr>
        <p:spPr bwMode="auto">
          <a:xfrm>
            <a:off x="7086600" y="33528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83" name="Oval 82"/>
          <p:cNvSpPr/>
          <p:nvPr/>
        </p:nvSpPr>
        <p:spPr bwMode="auto">
          <a:xfrm>
            <a:off x="7620000" y="33528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Slide Number Placeholder 3"/>
          <p:cNvSpPr>
            <a:spLocks noGrp="1"/>
          </p:cNvSpPr>
          <p:nvPr>
            <p:ph type="sldNum" sz="quarter" idx="10"/>
          </p:nvPr>
        </p:nvSpPr>
        <p:spPr/>
        <p:txBody>
          <a:bodyPr/>
          <a:lstStyle/>
          <a:p>
            <a:fld id="{95C605C4-1F5B-4B2B-8458-3FC432AF1FAC}" type="slidenum">
              <a:rPr lang="en-US" smtClean="0"/>
              <a:t>20</a:t>
            </a:fld>
            <a:endParaRPr lang="en-US"/>
          </a:p>
        </p:txBody>
      </p:sp>
      <p:sp>
        <p:nvSpPr>
          <p:cNvPr id="47" name="TextBox 46">
            <a:extLst>
              <a:ext uri="{FF2B5EF4-FFF2-40B4-BE49-F238E27FC236}">
                <a16:creationId xmlns:a16="http://schemas.microsoft.com/office/drawing/2014/main" id="{DC4B8102-9670-9B4F-82BC-F81AB86BF1BD}"/>
              </a:ext>
            </a:extLst>
          </p:cNvPr>
          <p:cNvSpPr txBox="1"/>
          <p:nvPr/>
        </p:nvSpPr>
        <p:spPr>
          <a:xfrm>
            <a:off x="2844733" y="1322027"/>
            <a:ext cx="4305987" cy="338554"/>
          </a:xfrm>
          <a:prstGeom prst="rect">
            <a:avLst/>
          </a:prstGeom>
          <a:noFill/>
        </p:spPr>
        <p:txBody>
          <a:bodyPr wrap="none" rtlCol="0">
            <a:spAutoFit/>
          </a:bodyPr>
          <a:lstStyle/>
          <a:p>
            <a:r>
              <a:rPr lang="en-US" dirty="0">
                <a:solidFill>
                  <a:srgbClr val="FF0000"/>
                </a:solidFill>
              </a:rPr>
              <a:t>SELECT</a:t>
            </a:r>
            <a:r>
              <a:rPr lang="en-US" b="0" dirty="0">
                <a:solidFill>
                  <a:schemeClr val="bg1"/>
                </a:solidFill>
              </a:rPr>
              <a:t> * FROM </a:t>
            </a:r>
            <a:r>
              <a:rPr lang="en-US" dirty="0">
                <a:solidFill>
                  <a:schemeClr val="bg1"/>
                </a:solidFill>
              </a:rPr>
              <a:t>Sales</a:t>
            </a:r>
            <a:r>
              <a:rPr lang="en-US" b="0" dirty="0">
                <a:solidFill>
                  <a:schemeClr val="bg1"/>
                </a:solidFill>
              </a:rPr>
              <a:t> WHERE (price &gt; 10)</a:t>
            </a:r>
            <a:endParaRPr lang="en-US" dirty="0">
              <a:solidFill>
                <a:schemeClr val="bg1"/>
              </a:solidFill>
            </a:endParaRPr>
          </a:p>
        </p:txBody>
      </p:sp>
      <p:sp>
        <p:nvSpPr>
          <p:cNvPr id="8" name="TextBox 7">
            <a:extLst>
              <a:ext uri="{FF2B5EF4-FFF2-40B4-BE49-F238E27FC236}">
                <a16:creationId xmlns:a16="http://schemas.microsoft.com/office/drawing/2014/main" id="{9BA27A2C-2778-0344-9463-F27DD6D6EED9}"/>
              </a:ext>
            </a:extLst>
          </p:cNvPr>
          <p:cNvSpPr txBox="1"/>
          <p:nvPr/>
        </p:nvSpPr>
        <p:spPr>
          <a:xfrm>
            <a:off x="6481233" y="459373"/>
            <a:ext cx="1096775" cy="338554"/>
          </a:xfrm>
          <a:prstGeom prst="rect">
            <a:avLst/>
          </a:prstGeom>
          <a:noFill/>
        </p:spPr>
        <p:txBody>
          <a:bodyPr wrap="none" rtlCol="0">
            <a:spAutoFit/>
          </a:bodyPr>
          <a:lstStyle/>
          <a:p>
            <a:r>
              <a:rPr lang="en-US" dirty="0">
                <a:solidFill>
                  <a:srgbClr val="00B050"/>
                </a:solidFill>
              </a:rPr>
              <a:t>predicate</a:t>
            </a:r>
          </a:p>
        </p:txBody>
      </p:sp>
      <p:cxnSp>
        <p:nvCxnSpPr>
          <p:cNvPr id="53" name="Straight Arrow Connector 52">
            <a:extLst>
              <a:ext uri="{FF2B5EF4-FFF2-40B4-BE49-F238E27FC236}">
                <a16:creationId xmlns:a16="http://schemas.microsoft.com/office/drawing/2014/main" id="{C49C2265-1E38-4746-A229-0EC61796050F}"/>
              </a:ext>
            </a:extLst>
          </p:cNvPr>
          <p:cNvCxnSpPr>
            <a:cxnSpLocks/>
          </p:cNvCxnSpPr>
          <p:nvPr/>
        </p:nvCxnSpPr>
        <p:spPr>
          <a:xfrm flipH="1">
            <a:off x="6629400" y="804693"/>
            <a:ext cx="266700" cy="535922"/>
          </a:xfrm>
          <a:prstGeom prst="straightConnector1">
            <a:avLst/>
          </a:prstGeom>
          <a:noFill/>
          <a:ln w="28575" cap="flat" cmpd="sng" algn="ctr">
            <a:solidFill>
              <a:srgbClr val="00B050"/>
            </a:solidFill>
            <a:prstDash val="solid"/>
            <a:tailEnd type="arrow"/>
          </a:ln>
          <a:effectLst/>
        </p:spPr>
      </p:cxnSp>
      <p:pic>
        <p:nvPicPr>
          <p:cNvPr id="10" name="Picture 9">
            <a:extLst>
              <a:ext uri="{FF2B5EF4-FFF2-40B4-BE49-F238E27FC236}">
                <a16:creationId xmlns:a16="http://schemas.microsoft.com/office/drawing/2014/main" id="{05659A4C-65F7-494B-99E5-DC2396BD61B6}"/>
              </a:ext>
            </a:extLst>
          </p:cNvPr>
          <p:cNvPicPr>
            <a:picLocks noChangeAspect="1"/>
          </p:cNvPicPr>
          <p:nvPr/>
        </p:nvPicPr>
        <p:blipFill>
          <a:blip r:embed="rId6"/>
          <a:stretch>
            <a:fillRect/>
          </a:stretch>
        </p:blipFill>
        <p:spPr>
          <a:xfrm>
            <a:off x="0" y="0"/>
            <a:ext cx="9144000" cy="6858000"/>
          </a:xfrm>
          <a:prstGeom prst="rect">
            <a:avLst/>
          </a:prstGeom>
        </p:spPr>
      </p:pic>
    </p:spTree>
    <p:extLst>
      <p:ext uri="{BB962C8B-B14F-4D97-AF65-F5344CB8AC3E}">
        <p14:creationId xmlns:p14="http://schemas.microsoft.com/office/powerpoint/2010/main" val="57805498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in MapReduce</a:t>
            </a:r>
          </a:p>
        </p:txBody>
      </p:sp>
      <p:sp>
        <p:nvSpPr>
          <p:cNvPr id="3" name="Content Placeholder 2"/>
          <p:cNvSpPr>
            <a:spLocks noGrp="1"/>
          </p:cNvSpPr>
          <p:nvPr>
            <p:ph idx="1"/>
          </p:nvPr>
        </p:nvSpPr>
        <p:spPr/>
        <p:txBody>
          <a:bodyPr/>
          <a:lstStyle/>
          <a:p>
            <a:r>
              <a:rPr lang="en-US" b="1" dirty="0"/>
              <a:t>Map</a:t>
            </a:r>
            <a:r>
              <a:rPr lang="en-US" dirty="0"/>
              <a:t>: take in a tuple (with tuple ID as key), and emit only tuples that meet the predicate</a:t>
            </a:r>
          </a:p>
          <a:p>
            <a:r>
              <a:rPr lang="en-US" dirty="0"/>
              <a:t>No reducer needed</a:t>
            </a:r>
          </a:p>
        </p:txBody>
      </p:sp>
      <p:sp>
        <p:nvSpPr>
          <p:cNvPr id="4" name="Slide Number Placeholder 3"/>
          <p:cNvSpPr>
            <a:spLocks noGrp="1"/>
          </p:cNvSpPr>
          <p:nvPr>
            <p:ph type="sldNum" sz="quarter" idx="10"/>
          </p:nvPr>
        </p:nvSpPr>
        <p:spPr/>
        <p:txBody>
          <a:bodyPr/>
          <a:lstStyle/>
          <a:p>
            <a:fld id="{95C605C4-1F5B-4B2B-8458-3FC432AF1FAC}" type="slidenum">
              <a:rPr lang="en-US" smtClean="0"/>
              <a:t>21</a:t>
            </a:fld>
            <a:endParaRPr lang="en-US"/>
          </a:p>
        </p:txBody>
      </p:sp>
      <p:sp>
        <p:nvSpPr>
          <p:cNvPr id="6" name="Rectangle 5">
            <a:extLst>
              <a:ext uri="{FF2B5EF4-FFF2-40B4-BE49-F238E27FC236}">
                <a16:creationId xmlns:a16="http://schemas.microsoft.com/office/drawing/2014/main" id="{8FBBF754-1841-A043-B5EE-E06D49A70A1E}"/>
              </a:ext>
            </a:extLst>
          </p:cNvPr>
          <p:cNvSpPr/>
          <p:nvPr/>
        </p:nvSpPr>
        <p:spPr>
          <a:xfrm>
            <a:off x="1123950" y="40386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 name="TextBox 6">
            <a:extLst>
              <a:ext uri="{FF2B5EF4-FFF2-40B4-BE49-F238E27FC236}">
                <a16:creationId xmlns:a16="http://schemas.microsoft.com/office/drawing/2014/main" id="{DF6BA3D0-03B6-5E4F-9ABC-62116E9F4304}"/>
              </a:ext>
            </a:extLst>
          </p:cNvPr>
          <p:cNvSpPr txBox="1"/>
          <p:nvPr/>
        </p:nvSpPr>
        <p:spPr>
          <a:xfrm>
            <a:off x="666750" y="40386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1</a:t>
            </a:r>
          </a:p>
        </p:txBody>
      </p:sp>
      <p:sp>
        <p:nvSpPr>
          <p:cNvPr id="8" name="Rectangle 7">
            <a:extLst>
              <a:ext uri="{FF2B5EF4-FFF2-40B4-BE49-F238E27FC236}">
                <a16:creationId xmlns:a16="http://schemas.microsoft.com/office/drawing/2014/main" id="{83FF6D86-8833-1F46-801A-7C5D45B4DECA}"/>
              </a:ext>
            </a:extLst>
          </p:cNvPr>
          <p:cNvSpPr/>
          <p:nvPr/>
        </p:nvSpPr>
        <p:spPr>
          <a:xfrm>
            <a:off x="1885950" y="4038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C058B5B6-73CE-8A4B-8D8E-7DD537B3E650}"/>
              </a:ext>
            </a:extLst>
          </p:cNvPr>
          <p:cNvSpPr/>
          <p:nvPr/>
        </p:nvSpPr>
        <p:spPr bwMode="auto">
          <a:xfrm>
            <a:off x="2343150" y="40386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0" name="Oval 9">
            <a:extLst>
              <a:ext uri="{FF2B5EF4-FFF2-40B4-BE49-F238E27FC236}">
                <a16:creationId xmlns:a16="http://schemas.microsoft.com/office/drawing/2014/main" id="{FAF022A4-59D6-F449-BFC3-35A73C5B59D6}"/>
              </a:ext>
            </a:extLst>
          </p:cNvPr>
          <p:cNvSpPr/>
          <p:nvPr/>
        </p:nvSpPr>
        <p:spPr bwMode="auto">
          <a:xfrm>
            <a:off x="2876550" y="40386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nvGrpSpPr>
          <p:cNvPr id="11" name="Group 39">
            <a:extLst>
              <a:ext uri="{FF2B5EF4-FFF2-40B4-BE49-F238E27FC236}">
                <a16:creationId xmlns:a16="http://schemas.microsoft.com/office/drawing/2014/main" id="{A060263D-44CA-A447-8A36-7247EC280131}"/>
              </a:ext>
            </a:extLst>
          </p:cNvPr>
          <p:cNvGrpSpPr/>
          <p:nvPr/>
        </p:nvGrpSpPr>
        <p:grpSpPr>
          <a:xfrm>
            <a:off x="3925888" y="5334000"/>
            <a:ext cx="703262" cy="533400"/>
            <a:chOff x="3862388" y="1524000"/>
            <a:chExt cx="703262" cy="533400"/>
          </a:xfrm>
        </p:grpSpPr>
        <p:sp>
          <p:nvSpPr>
            <p:cNvPr id="12" name="Rectangle 11">
              <a:extLst>
                <a:ext uri="{FF2B5EF4-FFF2-40B4-BE49-F238E27FC236}">
                  <a16:creationId xmlns:a16="http://schemas.microsoft.com/office/drawing/2014/main" id="{F2D843FA-C238-814B-8D96-A8EB45DC1720}"/>
                </a:ext>
              </a:extLst>
            </p:cNvPr>
            <p:cNvSpPr/>
            <p:nvPr/>
          </p:nvSpPr>
          <p:spPr>
            <a:xfrm>
              <a:off x="4337050" y="1828800"/>
              <a:ext cx="228600" cy="228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aphicFrame>
          <p:nvGraphicFramePr>
            <p:cNvPr id="13" name="Object 12">
              <a:extLst>
                <a:ext uri="{FF2B5EF4-FFF2-40B4-BE49-F238E27FC236}">
                  <a16:creationId xmlns:a16="http://schemas.microsoft.com/office/drawing/2014/main" id="{A547FF1E-E427-8748-9F32-4DD8DF99DFBF}"/>
                </a:ext>
              </a:extLst>
            </p:cNvPr>
            <p:cNvGraphicFramePr>
              <a:graphicFrameLocks noChangeAspect="1"/>
            </p:cNvGraphicFramePr>
            <p:nvPr/>
          </p:nvGraphicFramePr>
          <p:xfrm>
            <a:off x="3862388" y="1524000"/>
            <a:ext cx="574675" cy="527050"/>
          </p:xfrm>
          <a:graphic>
            <a:graphicData uri="http://schemas.openxmlformats.org/presentationml/2006/ole">
              <mc:AlternateContent xmlns:mc="http://schemas.openxmlformats.org/markup-compatibility/2006">
                <mc:Choice xmlns:v="urn:schemas-microsoft-com:vml" Requires="v">
                  <p:oleObj spid="_x0000_s4255" name="Equation" r:id="rId4" imgW="152280" imgH="139680" progId="Equation.3">
                    <p:embed/>
                  </p:oleObj>
                </mc:Choice>
                <mc:Fallback>
                  <p:oleObj name="Equation" r:id="rId4" imgW="152280" imgH="139680" progId="Equation.3">
                    <p:embed/>
                    <p:pic>
                      <p:nvPicPr>
                        <p:cNvPr id="26"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388" y="1524000"/>
                          <a:ext cx="574675" cy="5270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sp>
        <p:nvSpPr>
          <p:cNvPr id="14" name="Rectangle 13">
            <a:extLst>
              <a:ext uri="{FF2B5EF4-FFF2-40B4-BE49-F238E27FC236}">
                <a16:creationId xmlns:a16="http://schemas.microsoft.com/office/drawing/2014/main" id="{2AFA6228-5643-7240-81FB-62145ECFBCBE}"/>
              </a:ext>
            </a:extLst>
          </p:cNvPr>
          <p:cNvSpPr/>
          <p:nvPr/>
        </p:nvSpPr>
        <p:spPr>
          <a:xfrm>
            <a:off x="1123950" y="45720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46962437-93B1-5E4A-85F0-ED4615ED6516}"/>
              </a:ext>
            </a:extLst>
          </p:cNvPr>
          <p:cNvSpPr txBox="1"/>
          <p:nvPr/>
        </p:nvSpPr>
        <p:spPr>
          <a:xfrm>
            <a:off x="666750" y="4572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2</a:t>
            </a:r>
          </a:p>
        </p:txBody>
      </p:sp>
      <p:sp>
        <p:nvSpPr>
          <p:cNvPr id="16" name="Rectangle 15">
            <a:extLst>
              <a:ext uri="{FF2B5EF4-FFF2-40B4-BE49-F238E27FC236}">
                <a16:creationId xmlns:a16="http://schemas.microsoft.com/office/drawing/2014/main" id="{A644B31E-219D-D943-B59D-358151AE8A9C}"/>
              </a:ext>
            </a:extLst>
          </p:cNvPr>
          <p:cNvSpPr/>
          <p:nvPr/>
        </p:nvSpPr>
        <p:spPr>
          <a:xfrm>
            <a:off x="1885950" y="4572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17" name="Rounded Rectangle 16">
            <a:extLst>
              <a:ext uri="{FF2B5EF4-FFF2-40B4-BE49-F238E27FC236}">
                <a16:creationId xmlns:a16="http://schemas.microsoft.com/office/drawing/2014/main" id="{E22D67BC-A7DA-4540-B014-C1B70F78EBC7}"/>
              </a:ext>
            </a:extLst>
          </p:cNvPr>
          <p:cNvSpPr/>
          <p:nvPr/>
        </p:nvSpPr>
        <p:spPr bwMode="auto">
          <a:xfrm>
            <a:off x="2343150" y="45720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38803BA9-9A88-2C45-8F35-ECEA3A0B711A}"/>
              </a:ext>
            </a:extLst>
          </p:cNvPr>
          <p:cNvSpPr/>
          <p:nvPr/>
        </p:nvSpPr>
        <p:spPr bwMode="auto">
          <a:xfrm>
            <a:off x="2876550" y="45720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9" name="Rectangle 18">
            <a:extLst>
              <a:ext uri="{FF2B5EF4-FFF2-40B4-BE49-F238E27FC236}">
                <a16:creationId xmlns:a16="http://schemas.microsoft.com/office/drawing/2014/main" id="{77E8FB9E-4163-B94A-A120-70A2E2109601}"/>
              </a:ext>
            </a:extLst>
          </p:cNvPr>
          <p:cNvSpPr/>
          <p:nvPr/>
        </p:nvSpPr>
        <p:spPr>
          <a:xfrm>
            <a:off x="1123950" y="51054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1231FDEC-245B-D346-8524-0A813E739363}"/>
              </a:ext>
            </a:extLst>
          </p:cNvPr>
          <p:cNvSpPr txBox="1"/>
          <p:nvPr/>
        </p:nvSpPr>
        <p:spPr>
          <a:xfrm>
            <a:off x="666750" y="51054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3</a:t>
            </a:r>
          </a:p>
        </p:txBody>
      </p:sp>
      <p:sp>
        <p:nvSpPr>
          <p:cNvPr id="21" name="Rectangle 20">
            <a:extLst>
              <a:ext uri="{FF2B5EF4-FFF2-40B4-BE49-F238E27FC236}">
                <a16:creationId xmlns:a16="http://schemas.microsoft.com/office/drawing/2014/main" id="{0A2DCA51-ED80-8D41-B050-331E2064338C}"/>
              </a:ext>
            </a:extLst>
          </p:cNvPr>
          <p:cNvSpPr/>
          <p:nvPr/>
        </p:nvSpPr>
        <p:spPr>
          <a:xfrm>
            <a:off x="1885950" y="5105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 name="Rounded Rectangle 21">
            <a:extLst>
              <a:ext uri="{FF2B5EF4-FFF2-40B4-BE49-F238E27FC236}">
                <a16:creationId xmlns:a16="http://schemas.microsoft.com/office/drawing/2014/main" id="{3004A11C-5636-9A46-8718-5F3F03C0F265}"/>
              </a:ext>
            </a:extLst>
          </p:cNvPr>
          <p:cNvSpPr/>
          <p:nvPr/>
        </p:nvSpPr>
        <p:spPr bwMode="auto">
          <a:xfrm>
            <a:off x="2343150" y="5105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3" name="Oval 22">
            <a:extLst>
              <a:ext uri="{FF2B5EF4-FFF2-40B4-BE49-F238E27FC236}">
                <a16:creationId xmlns:a16="http://schemas.microsoft.com/office/drawing/2014/main" id="{8189920A-99A1-9A46-89EB-AEF6F8484D0D}"/>
              </a:ext>
            </a:extLst>
          </p:cNvPr>
          <p:cNvSpPr/>
          <p:nvPr/>
        </p:nvSpPr>
        <p:spPr bwMode="auto">
          <a:xfrm>
            <a:off x="2876550" y="51054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4033D519-A4F6-DA46-980E-D5D4C4E9B8E1}"/>
              </a:ext>
            </a:extLst>
          </p:cNvPr>
          <p:cNvCxnSpPr/>
          <p:nvPr/>
        </p:nvCxnSpPr>
        <p:spPr>
          <a:xfrm>
            <a:off x="3562350" y="5257800"/>
            <a:ext cx="1447800" cy="1588"/>
          </a:xfrm>
          <a:prstGeom prst="straightConnector1">
            <a:avLst/>
          </a:prstGeom>
          <a:noFill/>
          <a:ln w="28575" cap="flat" cmpd="sng" algn="ctr">
            <a:solidFill>
              <a:sysClr val="windowText" lastClr="000000"/>
            </a:solidFill>
            <a:prstDash val="solid"/>
            <a:tailEnd type="arrow"/>
          </a:ln>
          <a:effectLst/>
        </p:spPr>
      </p:cxnSp>
      <p:sp>
        <p:nvSpPr>
          <p:cNvPr id="25" name="Rectangle 24">
            <a:extLst>
              <a:ext uri="{FF2B5EF4-FFF2-40B4-BE49-F238E27FC236}">
                <a16:creationId xmlns:a16="http://schemas.microsoft.com/office/drawing/2014/main" id="{C6638960-7744-DE49-8F33-8643A758E498}"/>
              </a:ext>
            </a:extLst>
          </p:cNvPr>
          <p:cNvSpPr/>
          <p:nvPr/>
        </p:nvSpPr>
        <p:spPr>
          <a:xfrm>
            <a:off x="1123950" y="56388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8B23198F-F150-B74E-8B95-AF7B7A4B51BA}"/>
              </a:ext>
            </a:extLst>
          </p:cNvPr>
          <p:cNvSpPr txBox="1"/>
          <p:nvPr/>
        </p:nvSpPr>
        <p:spPr>
          <a:xfrm>
            <a:off x="666750" y="56388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4</a:t>
            </a:r>
          </a:p>
        </p:txBody>
      </p:sp>
      <p:sp>
        <p:nvSpPr>
          <p:cNvPr id="27" name="Rectangle 26">
            <a:extLst>
              <a:ext uri="{FF2B5EF4-FFF2-40B4-BE49-F238E27FC236}">
                <a16:creationId xmlns:a16="http://schemas.microsoft.com/office/drawing/2014/main" id="{85534EE0-FC7F-8447-B8B8-87401227E16B}"/>
              </a:ext>
            </a:extLst>
          </p:cNvPr>
          <p:cNvSpPr/>
          <p:nvPr/>
        </p:nvSpPr>
        <p:spPr>
          <a:xfrm>
            <a:off x="1885950" y="56388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8" name="Rounded Rectangle 27">
            <a:extLst>
              <a:ext uri="{FF2B5EF4-FFF2-40B4-BE49-F238E27FC236}">
                <a16:creationId xmlns:a16="http://schemas.microsoft.com/office/drawing/2014/main" id="{109F42AB-60F1-C541-A39B-26BFA10F675D}"/>
              </a:ext>
            </a:extLst>
          </p:cNvPr>
          <p:cNvSpPr/>
          <p:nvPr/>
        </p:nvSpPr>
        <p:spPr bwMode="auto">
          <a:xfrm>
            <a:off x="2343150" y="56388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9" name="Oval 28">
            <a:extLst>
              <a:ext uri="{FF2B5EF4-FFF2-40B4-BE49-F238E27FC236}">
                <a16:creationId xmlns:a16="http://schemas.microsoft.com/office/drawing/2014/main" id="{F2F980F4-13F6-4742-8F20-3E4C63CF26A7}"/>
              </a:ext>
            </a:extLst>
          </p:cNvPr>
          <p:cNvSpPr/>
          <p:nvPr/>
        </p:nvSpPr>
        <p:spPr bwMode="auto">
          <a:xfrm>
            <a:off x="2876550" y="56388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0" name="Rectangle 29">
            <a:extLst>
              <a:ext uri="{FF2B5EF4-FFF2-40B4-BE49-F238E27FC236}">
                <a16:creationId xmlns:a16="http://schemas.microsoft.com/office/drawing/2014/main" id="{9E80E991-737F-EA44-BD74-B8F6F191C583}"/>
              </a:ext>
            </a:extLst>
          </p:cNvPr>
          <p:cNvSpPr/>
          <p:nvPr/>
        </p:nvSpPr>
        <p:spPr>
          <a:xfrm>
            <a:off x="1123950" y="6172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2774E793-16B1-8D42-9D89-A9769B6ECDDB}"/>
              </a:ext>
            </a:extLst>
          </p:cNvPr>
          <p:cNvSpPr txBox="1"/>
          <p:nvPr/>
        </p:nvSpPr>
        <p:spPr>
          <a:xfrm>
            <a:off x="666750" y="61722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5</a:t>
            </a:r>
          </a:p>
        </p:txBody>
      </p:sp>
      <p:sp>
        <p:nvSpPr>
          <p:cNvPr id="32" name="Rectangle 31">
            <a:extLst>
              <a:ext uri="{FF2B5EF4-FFF2-40B4-BE49-F238E27FC236}">
                <a16:creationId xmlns:a16="http://schemas.microsoft.com/office/drawing/2014/main" id="{3B1F9E8A-83B3-AA4E-B422-2834185E10E5}"/>
              </a:ext>
            </a:extLst>
          </p:cNvPr>
          <p:cNvSpPr/>
          <p:nvPr/>
        </p:nvSpPr>
        <p:spPr>
          <a:xfrm>
            <a:off x="1885950" y="61722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3" name="Rounded Rectangle 32">
            <a:extLst>
              <a:ext uri="{FF2B5EF4-FFF2-40B4-BE49-F238E27FC236}">
                <a16:creationId xmlns:a16="http://schemas.microsoft.com/office/drawing/2014/main" id="{97731643-024E-1547-8FB7-5AAE653C0067}"/>
              </a:ext>
            </a:extLst>
          </p:cNvPr>
          <p:cNvSpPr/>
          <p:nvPr/>
        </p:nvSpPr>
        <p:spPr bwMode="auto">
          <a:xfrm>
            <a:off x="2343150" y="6172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116D0531-E998-434D-9FCC-BA5E77BBBA23}"/>
              </a:ext>
            </a:extLst>
          </p:cNvPr>
          <p:cNvSpPr/>
          <p:nvPr/>
        </p:nvSpPr>
        <p:spPr bwMode="auto">
          <a:xfrm>
            <a:off x="2876550" y="61722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5" name="Rectangle 34">
            <a:extLst>
              <a:ext uri="{FF2B5EF4-FFF2-40B4-BE49-F238E27FC236}">
                <a16:creationId xmlns:a16="http://schemas.microsoft.com/office/drawing/2014/main" id="{DB1E33B6-34F7-E342-95FB-DB88F2AA2C7E}"/>
              </a:ext>
            </a:extLst>
          </p:cNvPr>
          <p:cNvSpPr/>
          <p:nvPr/>
        </p:nvSpPr>
        <p:spPr>
          <a:xfrm>
            <a:off x="5695950" y="48006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36B9F929-F6A4-1C48-95D8-881F1D5FA0B0}"/>
              </a:ext>
            </a:extLst>
          </p:cNvPr>
          <p:cNvSpPr txBox="1"/>
          <p:nvPr/>
        </p:nvSpPr>
        <p:spPr>
          <a:xfrm>
            <a:off x="5238750" y="48006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1</a:t>
            </a:r>
          </a:p>
        </p:txBody>
      </p:sp>
      <p:sp>
        <p:nvSpPr>
          <p:cNvPr id="37" name="Rectangle 36">
            <a:extLst>
              <a:ext uri="{FF2B5EF4-FFF2-40B4-BE49-F238E27FC236}">
                <a16:creationId xmlns:a16="http://schemas.microsoft.com/office/drawing/2014/main" id="{CD7C6922-CA7C-734C-8003-BEFB773075A1}"/>
              </a:ext>
            </a:extLst>
          </p:cNvPr>
          <p:cNvSpPr/>
          <p:nvPr/>
        </p:nvSpPr>
        <p:spPr>
          <a:xfrm>
            <a:off x="6457950" y="4800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8" name="Rounded Rectangle 37">
            <a:extLst>
              <a:ext uri="{FF2B5EF4-FFF2-40B4-BE49-F238E27FC236}">
                <a16:creationId xmlns:a16="http://schemas.microsoft.com/office/drawing/2014/main" id="{2CAECB93-D8FA-504B-AB03-4149C7B1E27C}"/>
              </a:ext>
            </a:extLst>
          </p:cNvPr>
          <p:cNvSpPr/>
          <p:nvPr/>
        </p:nvSpPr>
        <p:spPr bwMode="auto">
          <a:xfrm>
            <a:off x="6915150" y="48006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9" name="Oval 38">
            <a:extLst>
              <a:ext uri="{FF2B5EF4-FFF2-40B4-BE49-F238E27FC236}">
                <a16:creationId xmlns:a16="http://schemas.microsoft.com/office/drawing/2014/main" id="{4EE94797-92EA-DF43-9419-F5208E8C4FF0}"/>
              </a:ext>
            </a:extLst>
          </p:cNvPr>
          <p:cNvSpPr/>
          <p:nvPr/>
        </p:nvSpPr>
        <p:spPr bwMode="auto">
          <a:xfrm>
            <a:off x="7448550" y="48006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A412FD82-0D78-F047-B572-1A87A600B0ED}"/>
              </a:ext>
            </a:extLst>
          </p:cNvPr>
          <p:cNvSpPr/>
          <p:nvPr/>
        </p:nvSpPr>
        <p:spPr>
          <a:xfrm>
            <a:off x="5695950" y="5334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3A0FCBEC-4F65-9F46-A0CC-4265FEA7146D}"/>
              </a:ext>
            </a:extLst>
          </p:cNvPr>
          <p:cNvSpPr txBox="1"/>
          <p:nvPr/>
        </p:nvSpPr>
        <p:spPr>
          <a:xfrm>
            <a:off x="5238750" y="5334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3</a:t>
            </a:r>
          </a:p>
        </p:txBody>
      </p:sp>
      <p:sp>
        <p:nvSpPr>
          <p:cNvPr id="42" name="Rectangle 41">
            <a:extLst>
              <a:ext uri="{FF2B5EF4-FFF2-40B4-BE49-F238E27FC236}">
                <a16:creationId xmlns:a16="http://schemas.microsoft.com/office/drawing/2014/main" id="{71038946-56D8-D240-923B-DC5A14DE15A7}"/>
              </a:ext>
            </a:extLst>
          </p:cNvPr>
          <p:cNvSpPr/>
          <p:nvPr/>
        </p:nvSpPr>
        <p:spPr>
          <a:xfrm>
            <a:off x="6457950" y="5334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Rounded Rectangle 42">
            <a:extLst>
              <a:ext uri="{FF2B5EF4-FFF2-40B4-BE49-F238E27FC236}">
                <a16:creationId xmlns:a16="http://schemas.microsoft.com/office/drawing/2014/main" id="{CC3256F6-7BC5-2B44-B3AB-1598BB364069}"/>
              </a:ext>
            </a:extLst>
          </p:cNvPr>
          <p:cNvSpPr/>
          <p:nvPr/>
        </p:nvSpPr>
        <p:spPr bwMode="auto">
          <a:xfrm>
            <a:off x="6915150" y="5334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4" name="Oval 43">
            <a:extLst>
              <a:ext uri="{FF2B5EF4-FFF2-40B4-BE49-F238E27FC236}">
                <a16:creationId xmlns:a16="http://schemas.microsoft.com/office/drawing/2014/main" id="{86BAAD9B-1D1E-F648-9574-F06040005AA9}"/>
              </a:ext>
            </a:extLst>
          </p:cNvPr>
          <p:cNvSpPr/>
          <p:nvPr/>
        </p:nvSpPr>
        <p:spPr bwMode="auto">
          <a:xfrm>
            <a:off x="7448550" y="53340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5" name="TextBox 44">
            <a:extLst>
              <a:ext uri="{FF2B5EF4-FFF2-40B4-BE49-F238E27FC236}">
                <a16:creationId xmlns:a16="http://schemas.microsoft.com/office/drawing/2014/main" id="{D6665B9E-8B4D-F843-98D0-C08C97D8D239}"/>
              </a:ext>
            </a:extLst>
          </p:cNvPr>
          <p:cNvSpPr txBox="1"/>
          <p:nvPr/>
        </p:nvSpPr>
        <p:spPr>
          <a:xfrm>
            <a:off x="2673283" y="3303227"/>
            <a:ext cx="4305987" cy="338554"/>
          </a:xfrm>
          <a:prstGeom prst="rect">
            <a:avLst/>
          </a:prstGeom>
          <a:noFill/>
        </p:spPr>
        <p:txBody>
          <a:bodyPr wrap="none" rtlCol="0">
            <a:spAutoFit/>
          </a:bodyPr>
          <a:lstStyle/>
          <a:p>
            <a:r>
              <a:rPr lang="en-US" dirty="0">
                <a:solidFill>
                  <a:srgbClr val="FF0000"/>
                </a:solidFill>
              </a:rPr>
              <a:t>SELECT</a:t>
            </a:r>
            <a:r>
              <a:rPr lang="en-US" b="0" dirty="0">
                <a:solidFill>
                  <a:schemeClr val="bg1"/>
                </a:solidFill>
              </a:rPr>
              <a:t> * FROM </a:t>
            </a:r>
            <a:r>
              <a:rPr lang="en-US" dirty="0">
                <a:solidFill>
                  <a:schemeClr val="bg1"/>
                </a:solidFill>
              </a:rPr>
              <a:t>Sales</a:t>
            </a:r>
            <a:r>
              <a:rPr lang="en-US" b="0" dirty="0">
                <a:solidFill>
                  <a:schemeClr val="bg1"/>
                </a:solidFill>
              </a:rPr>
              <a:t> WHERE (price &gt; 10)</a:t>
            </a:r>
            <a:endParaRPr lang="en-US" dirty="0">
              <a:solidFill>
                <a:schemeClr val="bg1"/>
              </a:solidFill>
            </a:endParaRPr>
          </a:p>
        </p:txBody>
      </p:sp>
      <p:sp>
        <p:nvSpPr>
          <p:cNvPr id="46" name="TextBox 45">
            <a:extLst>
              <a:ext uri="{FF2B5EF4-FFF2-40B4-BE49-F238E27FC236}">
                <a16:creationId xmlns:a16="http://schemas.microsoft.com/office/drawing/2014/main" id="{E7635213-E7F7-6546-98B4-68086F82F60A}"/>
              </a:ext>
            </a:extLst>
          </p:cNvPr>
          <p:cNvSpPr txBox="1"/>
          <p:nvPr/>
        </p:nvSpPr>
        <p:spPr>
          <a:xfrm>
            <a:off x="6309783" y="2440573"/>
            <a:ext cx="1096775" cy="338554"/>
          </a:xfrm>
          <a:prstGeom prst="rect">
            <a:avLst/>
          </a:prstGeom>
          <a:noFill/>
        </p:spPr>
        <p:txBody>
          <a:bodyPr wrap="none" rtlCol="0">
            <a:spAutoFit/>
          </a:bodyPr>
          <a:lstStyle/>
          <a:p>
            <a:r>
              <a:rPr lang="en-US" dirty="0">
                <a:solidFill>
                  <a:srgbClr val="00B050"/>
                </a:solidFill>
              </a:rPr>
              <a:t>predicate</a:t>
            </a:r>
          </a:p>
        </p:txBody>
      </p:sp>
      <p:cxnSp>
        <p:nvCxnSpPr>
          <p:cNvPr id="47" name="Straight Arrow Connector 46">
            <a:extLst>
              <a:ext uri="{FF2B5EF4-FFF2-40B4-BE49-F238E27FC236}">
                <a16:creationId xmlns:a16="http://schemas.microsoft.com/office/drawing/2014/main" id="{BFF86ADC-8476-7F49-94AB-1348B35A3157}"/>
              </a:ext>
            </a:extLst>
          </p:cNvPr>
          <p:cNvCxnSpPr>
            <a:cxnSpLocks/>
          </p:cNvCxnSpPr>
          <p:nvPr/>
        </p:nvCxnSpPr>
        <p:spPr>
          <a:xfrm flipH="1">
            <a:off x="6457950" y="2785893"/>
            <a:ext cx="266700" cy="535922"/>
          </a:xfrm>
          <a:prstGeom prst="straightConnector1">
            <a:avLst/>
          </a:prstGeom>
          <a:noFill/>
          <a:ln w="28575" cap="flat" cmpd="sng" algn="ctr">
            <a:solidFill>
              <a:srgbClr val="00B050"/>
            </a:solidFill>
            <a:prstDash val="solid"/>
            <a:tailEnd type="arrow"/>
          </a:ln>
          <a:effectLst/>
        </p:spPr>
      </p:cxnSp>
    </p:spTree>
    <p:extLst>
      <p:ext uri="{BB962C8B-B14F-4D97-AF65-F5344CB8AC3E}">
        <p14:creationId xmlns:p14="http://schemas.microsoft.com/office/powerpoint/2010/main" val="411290723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by… Aggregation</a:t>
            </a:r>
          </a:p>
        </p:txBody>
      </p:sp>
      <p:sp>
        <p:nvSpPr>
          <p:cNvPr id="3" name="Content Placeholder 2"/>
          <p:cNvSpPr>
            <a:spLocks noGrp="1"/>
          </p:cNvSpPr>
          <p:nvPr>
            <p:ph idx="1"/>
          </p:nvPr>
        </p:nvSpPr>
        <p:spPr/>
        <p:txBody>
          <a:bodyPr/>
          <a:lstStyle/>
          <a:p>
            <a:r>
              <a:rPr lang="en-US" dirty="0"/>
              <a:t>Example: What is the average sale price per product?</a:t>
            </a:r>
          </a:p>
          <a:p>
            <a:r>
              <a:rPr lang="en-US" dirty="0"/>
              <a:t>In SQL:</a:t>
            </a:r>
          </a:p>
          <a:p>
            <a:pPr lvl="1"/>
            <a:r>
              <a:rPr lang="en-US" dirty="0"/>
              <a:t>SELECT </a:t>
            </a:r>
            <a:r>
              <a:rPr lang="en-US" dirty="0" err="1"/>
              <a:t>product_id</a:t>
            </a:r>
            <a:r>
              <a:rPr lang="en-US" dirty="0"/>
              <a:t>, AVG(price) FROM sales GROUP BY </a:t>
            </a:r>
            <a:r>
              <a:rPr lang="en-US" dirty="0" err="1">
                <a:solidFill>
                  <a:srgbClr val="FF0000"/>
                </a:solidFill>
              </a:rPr>
              <a:t>product_id</a:t>
            </a:r>
            <a:endParaRPr lang="en-US" dirty="0">
              <a:solidFill>
                <a:srgbClr val="FF0000"/>
              </a:solidFill>
            </a:endParaRPr>
          </a:p>
          <a:p>
            <a:r>
              <a:rPr lang="en-US" dirty="0"/>
              <a:t>In MapReduce:</a:t>
            </a:r>
          </a:p>
          <a:p>
            <a:pPr lvl="1"/>
            <a:r>
              <a:rPr lang="en-US" dirty="0"/>
              <a:t>Map over tuples, emit &lt;</a:t>
            </a:r>
            <a:r>
              <a:rPr lang="en-US" dirty="0" err="1">
                <a:solidFill>
                  <a:srgbClr val="FF0000"/>
                </a:solidFill>
              </a:rPr>
              <a:t>product_id</a:t>
            </a:r>
            <a:r>
              <a:rPr lang="en-US" dirty="0"/>
              <a:t>, price&gt;</a:t>
            </a:r>
          </a:p>
          <a:p>
            <a:pPr lvl="1"/>
            <a:r>
              <a:rPr lang="en-US" dirty="0"/>
              <a:t>Framework automatically groups these tuples by key</a:t>
            </a:r>
          </a:p>
          <a:p>
            <a:pPr lvl="1"/>
            <a:r>
              <a:rPr lang="en-US" dirty="0"/>
              <a:t>Compute average in reducer</a:t>
            </a:r>
          </a:p>
          <a:p>
            <a:pPr lvl="1"/>
            <a:r>
              <a:rPr lang="en-US" dirty="0"/>
              <a:t>Optimize with combiners</a:t>
            </a:r>
          </a:p>
        </p:txBody>
      </p:sp>
      <p:sp>
        <p:nvSpPr>
          <p:cNvPr id="4" name="Slide Number Placeholder 3"/>
          <p:cNvSpPr>
            <a:spLocks noGrp="1"/>
          </p:cNvSpPr>
          <p:nvPr>
            <p:ph type="sldNum" sz="quarter" idx="10"/>
          </p:nvPr>
        </p:nvSpPr>
        <p:spPr/>
        <p:txBody>
          <a:bodyPr/>
          <a:lstStyle/>
          <a:p>
            <a:fld id="{95C605C4-1F5B-4B2B-8458-3FC432AF1FAC}" type="slidenum">
              <a:rPr lang="en-US" smtClean="0"/>
              <a:t>22</a:t>
            </a:fld>
            <a:endParaRPr lang="en-US"/>
          </a:p>
        </p:txBody>
      </p:sp>
    </p:spTree>
    <p:extLst>
      <p:ext uri="{BB962C8B-B14F-4D97-AF65-F5344CB8AC3E}">
        <p14:creationId xmlns:p14="http://schemas.microsoft.com/office/powerpoint/2010/main" val="357398357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0595"/>
            <a:ext cx="8686800" cy="1028700"/>
          </a:xfrm>
        </p:spPr>
        <p:txBody>
          <a:bodyPr/>
          <a:lstStyle/>
          <a:p>
            <a:r>
              <a:rPr lang="en-US" dirty="0"/>
              <a:t>Relational Joins (‘Inner Join’)</a:t>
            </a:r>
          </a:p>
        </p:txBody>
      </p:sp>
      <p:sp>
        <p:nvSpPr>
          <p:cNvPr id="192" name="Flowchart: Collate 191"/>
          <p:cNvSpPr/>
          <p:nvPr/>
        </p:nvSpPr>
        <p:spPr>
          <a:xfrm rot="5400000">
            <a:off x="4381500" y="3390900"/>
            <a:ext cx="381000" cy="762000"/>
          </a:xfrm>
          <a:prstGeom prst="flowChartCollate">
            <a:avLst/>
          </a:prstGeom>
          <a:noFill/>
          <a:ln w="19050"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208" name="Straight Arrow Connector 207"/>
          <p:cNvCxnSpPr/>
          <p:nvPr/>
        </p:nvCxnSpPr>
        <p:spPr>
          <a:xfrm>
            <a:off x="2514600" y="3733800"/>
            <a:ext cx="1447800" cy="1588"/>
          </a:xfrm>
          <a:prstGeom prst="straightConnector1">
            <a:avLst/>
          </a:prstGeom>
          <a:noFill/>
          <a:ln w="28575" cap="flat" cmpd="sng" algn="ctr">
            <a:solidFill>
              <a:sysClr val="windowText" lastClr="000000"/>
            </a:solidFill>
            <a:prstDash val="solid"/>
            <a:tailEnd type="arrow"/>
          </a:ln>
          <a:effectLst/>
        </p:spPr>
      </p:cxnSp>
      <p:cxnSp>
        <p:nvCxnSpPr>
          <p:cNvPr id="209" name="Straight Arrow Connector 208"/>
          <p:cNvCxnSpPr/>
          <p:nvPr/>
        </p:nvCxnSpPr>
        <p:spPr>
          <a:xfrm rot="5400000" flipH="1" flipV="1">
            <a:off x="2361803" y="3581003"/>
            <a:ext cx="304800" cy="794"/>
          </a:xfrm>
          <a:prstGeom prst="straightConnector1">
            <a:avLst/>
          </a:prstGeom>
          <a:noFill/>
          <a:ln w="28575" cap="flat" cmpd="sng" algn="ctr">
            <a:solidFill>
              <a:sysClr val="windowText" lastClr="000000"/>
            </a:solidFill>
            <a:prstDash val="solid"/>
            <a:tailEnd type="none"/>
          </a:ln>
          <a:effectLst/>
        </p:spPr>
      </p:cxnSp>
      <p:grpSp>
        <p:nvGrpSpPr>
          <p:cNvPr id="210" name="Group 209"/>
          <p:cNvGrpSpPr/>
          <p:nvPr/>
        </p:nvGrpSpPr>
        <p:grpSpPr>
          <a:xfrm flipH="1">
            <a:off x="5105400" y="3429000"/>
            <a:ext cx="1448594" cy="306388"/>
            <a:chOff x="5638006" y="3810000"/>
            <a:chExt cx="1448594" cy="306388"/>
          </a:xfrm>
        </p:grpSpPr>
        <p:cxnSp>
          <p:nvCxnSpPr>
            <p:cNvPr id="211" name="Straight Arrow Connector 210"/>
            <p:cNvCxnSpPr/>
            <p:nvPr/>
          </p:nvCxnSpPr>
          <p:spPr>
            <a:xfrm>
              <a:off x="5638800" y="4114800"/>
              <a:ext cx="1447800" cy="1588"/>
            </a:xfrm>
            <a:prstGeom prst="straightConnector1">
              <a:avLst/>
            </a:prstGeom>
            <a:noFill/>
            <a:ln w="28575" cap="flat" cmpd="sng" algn="ctr">
              <a:solidFill>
                <a:sysClr val="windowText" lastClr="000000"/>
              </a:solidFill>
              <a:prstDash val="solid"/>
              <a:tailEnd type="arrow"/>
            </a:ln>
            <a:effectLst/>
          </p:spPr>
        </p:cxnSp>
        <p:cxnSp>
          <p:nvCxnSpPr>
            <p:cNvPr id="212" name="Straight Arrow Connector 211"/>
            <p:cNvCxnSpPr/>
            <p:nvPr/>
          </p:nvCxnSpPr>
          <p:spPr>
            <a:xfrm rot="5400000" flipH="1" flipV="1">
              <a:off x="5486003" y="3962003"/>
              <a:ext cx="304800" cy="794"/>
            </a:xfrm>
            <a:prstGeom prst="straightConnector1">
              <a:avLst/>
            </a:prstGeom>
            <a:noFill/>
            <a:ln w="28575" cap="flat" cmpd="sng" algn="ctr">
              <a:solidFill>
                <a:sysClr val="windowText" lastClr="000000"/>
              </a:solidFill>
              <a:prstDash val="solid"/>
              <a:tailEnd type="none"/>
            </a:ln>
            <a:effectLst/>
          </p:spPr>
        </p:cxnSp>
      </p:grpSp>
      <p:cxnSp>
        <p:nvCxnSpPr>
          <p:cNvPr id="213" name="Straight Arrow Connector 212"/>
          <p:cNvCxnSpPr/>
          <p:nvPr/>
        </p:nvCxnSpPr>
        <p:spPr>
          <a:xfrm rot="5400000">
            <a:off x="4418806" y="4037806"/>
            <a:ext cx="304800" cy="1588"/>
          </a:xfrm>
          <a:prstGeom prst="straightConnector1">
            <a:avLst/>
          </a:prstGeom>
          <a:noFill/>
          <a:ln w="28575" cap="flat" cmpd="sng" algn="ctr">
            <a:solidFill>
              <a:sysClr val="windowText" lastClr="000000"/>
            </a:solidFill>
            <a:prstDash val="solid"/>
            <a:tailEnd type="arrow"/>
          </a:ln>
          <a:effectLst/>
        </p:spPr>
      </p:cxnSp>
      <p:grpSp>
        <p:nvGrpSpPr>
          <p:cNvPr id="216" name="Group 215"/>
          <p:cNvGrpSpPr/>
          <p:nvPr/>
        </p:nvGrpSpPr>
        <p:grpSpPr>
          <a:xfrm>
            <a:off x="1143000" y="1295400"/>
            <a:ext cx="2286000" cy="381000"/>
            <a:chOff x="1219200" y="1143000"/>
            <a:chExt cx="2286000" cy="381000"/>
          </a:xfrm>
        </p:grpSpPr>
        <p:sp>
          <p:nvSpPr>
            <p:cNvPr id="172" name="Rectangle 17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4" name="TextBox 213"/>
            <p:cNvSpPr txBox="1"/>
            <p:nvPr/>
          </p:nvSpPr>
          <p:spPr>
            <a:xfrm>
              <a:off x="1219200" y="1143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1</a:t>
              </a:r>
            </a:p>
          </p:txBody>
        </p:sp>
        <p:sp>
          <p:nvSpPr>
            <p:cNvPr id="215" name="Rectangle 214"/>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17" name="Group 216"/>
          <p:cNvGrpSpPr/>
          <p:nvPr/>
        </p:nvGrpSpPr>
        <p:grpSpPr>
          <a:xfrm>
            <a:off x="1143000" y="1828800"/>
            <a:ext cx="2286000" cy="381000"/>
            <a:chOff x="1219200" y="1143000"/>
            <a:chExt cx="2286000" cy="381000"/>
          </a:xfrm>
        </p:grpSpPr>
        <p:sp>
          <p:nvSpPr>
            <p:cNvPr id="218" name="Rectangle 21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9" name="TextBox 218"/>
            <p:cNvSpPr txBox="1"/>
            <p:nvPr/>
          </p:nvSpPr>
          <p:spPr>
            <a:xfrm>
              <a:off x="1219200" y="1143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2</a:t>
              </a:r>
            </a:p>
          </p:txBody>
        </p:sp>
        <p:sp>
          <p:nvSpPr>
            <p:cNvPr id="220" name="Rectangle 219"/>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1" name="Group 220"/>
          <p:cNvGrpSpPr/>
          <p:nvPr/>
        </p:nvGrpSpPr>
        <p:grpSpPr>
          <a:xfrm>
            <a:off x="1143000" y="2362200"/>
            <a:ext cx="2286000" cy="381000"/>
            <a:chOff x="1219200" y="1143000"/>
            <a:chExt cx="2286000" cy="381000"/>
          </a:xfrm>
        </p:grpSpPr>
        <p:sp>
          <p:nvSpPr>
            <p:cNvPr id="222" name="Rectangle 22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3" name="TextBox 222"/>
            <p:cNvSpPr txBox="1"/>
            <p:nvPr/>
          </p:nvSpPr>
          <p:spPr>
            <a:xfrm>
              <a:off x="1219200" y="1143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3</a:t>
              </a:r>
            </a:p>
          </p:txBody>
        </p:sp>
        <p:sp>
          <p:nvSpPr>
            <p:cNvPr id="224" name="Rectangle 223"/>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5" name="Group 224"/>
          <p:cNvGrpSpPr/>
          <p:nvPr/>
        </p:nvGrpSpPr>
        <p:grpSpPr>
          <a:xfrm>
            <a:off x="1143000" y="2895600"/>
            <a:ext cx="1828800" cy="381000"/>
            <a:chOff x="1219200" y="1143000"/>
            <a:chExt cx="1828800" cy="381000"/>
          </a:xfrm>
        </p:grpSpPr>
        <p:sp>
          <p:nvSpPr>
            <p:cNvPr id="226" name="Rectangle 22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7" name="TextBox 226"/>
            <p:cNvSpPr txBox="1"/>
            <p:nvPr/>
          </p:nvSpPr>
          <p:spPr>
            <a:xfrm>
              <a:off x="1219200" y="1143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4</a:t>
              </a:r>
            </a:p>
          </p:txBody>
        </p:sp>
      </p:grpSp>
      <p:grpSp>
        <p:nvGrpSpPr>
          <p:cNvPr id="229" name="Group 228"/>
          <p:cNvGrpSpPr/>
          <p:nvPr/>
        </p:nvGrpSpPr>
        <p:grpSpPr>
          <a:xfrm>
            <a:off x="5486400" y="1295400"/>
            <a:ext cx="2286000" cy="381000"/>
            <a:chOff x="3124200" y="1143000"/>
            <a:chExt cx="2286000" cy="381000"/>
          </a:xfrm>
        </p:grpSpPr>
        <p:sp>
          <p:nvSpPr>
            <p:cNvPr id="230" name="Rectangle 229"/>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1" name="TextBox 230"/>
            <p:cNvSpPr txBox="1"/>
            <p:nvPr/>
          </p:nvSpPr>
          <p:spPr>
            <a:xfrm>
              <a:off x="5013938" y="1143000"/>
              <a:ext cx="396262" cy="338554"/>
            </a:xfrm>
            <a:prstGeom prst="rect">
              <a:avLst/>
            </a:prstGeom>
            <a:noFill/>
          </p:spPr>
          <p:txBody>
            <a:bodyPr wrap="none" rtlCol="0">
              <a:spAutoFit/>
            </a:bodyPr>
            <a:lstStyle/>
            <a:p>
              <a:pPr lvl="0"/>
              <a:r>
                <a:rPr lang="en-US" b="0" kern="0" dirty="0">
                  <a:solidFill>
                    <a:schemeClr val="bg1"/>
                  </a:solidFill>
                  <a:latin typeface="+mn-lt"/>
                </a:rPr>
                <a:t>S</a:t>
              </a:r>
              <a:r>
                <a:rPr lang="en-US" b="0" kern="0" baseline="-25000" dirty="0">
                  <a:solidFill>
                    <a:schemeClr val="bg1"/>
                  </a:solidFill>
                  <a:latin typeface="+mn-lt"/>
                </a:rPr>
                <a:t>1</a:t>
              </a:r>
            </a:p>
          </p:txBody>
        </p:sp>
        <p:sp>
          <p:nvSpPr>
            <p:cNvPr id="232" name="Rectangle 23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3" name="Group 232"/>
          <p:cNvGrpSpPr/>
          <p:nvPr/>
        </p:nvGrpSpPr>
        <p:grpSpPr>
          <a:xfrm>
            <a:off x="5486400" y="1828800"/>
            <a:ext cx="2286000" cy="381000"/>
            <a:chOff x="3124200" y="1143000"/>
            <a:chExt cx="2286000" cy="381000"/>
          </a:xfrm>
        </p:grpSpPr>
        <p:sp>
          <p:nvSpPr>
            <p:cNvPr id="234" name="Rectangle 23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5" name="TextBox 234"/>
            <p:cNvSpPr txBox="1"/>
            <p:nvPr/>
          </p:nvSpPr>
          <p:spPr>
            <a:xfrm>
              <a:off x="5013938" y="1143000"/>
              <a:ext cx="396262" cy="338554"/>
            </a:xfrm>
            <a:prstGeom prst="rect">
              <a:avLst/>
            </a:prstGeom>
            <a:noFill/>
          </p:spPr>
          <p:txBody>
            <a:bodyPr wrap="none" rtlCol="0">
              <a:spAutoFit/>
            </a:bodyPr>
            <a:lstStyle/>
            <a:p>
              <a:pPr lvl="0"/>
              <a:r>
                <a:rPr lang="en-US" b="0" kern="0" dirty="0">
                  <a:solidFill>
                    <a:schemeClr val="bg1"/>
                  </a:solidFill>
                  <a:latin typeface="+mn-lt"/>
                </a:rPr>
                <a:t>S</a:t>
              </a:r>
              <a:r>
                <a:rPr lang="en-US" b="0" kern="0" baseline="-25000" dirty="0">
                  <a:solidFill>
                    <a:schemeClr val="bg1"/>
                  </a:solidFill>
                  <a:latin typeface="+mn-lt"/>
                </a:rPr>
                <a:t>2</a:t>
              </a:r>
            </a:p>
          </p:txBody>
        </p:sp>
        <p:sp>
          <p:nvSpPr>
            <p:cNvPr id="236" name="Rectangle 23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7" name="Group 236"/>
          <p:cNvGrpSpPr/>
          <p:nvPr/>
        </p:nvGrpSpPr>
        <p:grpSpPr>
          <a:xfrm>
            <a:off x="5486400" y="2362200"/>
            <a:ext cx="2286000" cy="381000"/>
            <a:chOff x="3124200" y="1143000"/>
            <a:chExt cx="2286000" cy="381000"/>
          </a:xfrm>
        </p:grpSpPr>
        <p:sp>
          <p:nvSpPr>
            <p:cNvPr id="238" name="Rectangle 23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9" name="TextBox 238"/>
            <p:cNvSpPr txBox="1"/>
            <p:nvPr/>
          </p:nvSpPr>
          <p:spPr>
            <a:xfrm>
              <a:off x="5013938" y="1143000"/>
              <a:ext cx="396262" cy="338554"/>
            </a:xfrm>
            <a:prstGeom prst="rect">
              <a:avLst/>
            </a:prstGeom>
            <a:noFill/>
          </p:spPr>
          <p:txBody>
            <a:bodyPr wrap="none" rtlCol="0">
              <a:spAutoFit/>
            </a:bodyPr>
            <a:lstStyle/>
            <a:p>
              <a:pPr lvl="0"/>
              <a:r>
                <a:rPr lang="en-US" b="0" kern="0" dirty="0">
                  <a:solidFill>
                    <a:schemeClr val="bg1"/>
                  </a:solidFill>
                  <a:latin typeface="+mn-lt"/>
                </a:rPr>
                <a:t>S</a:t>
              </a:r>
              <a:r>
                <a:rPr lang="en-US" b="0" kern="0" baseline="-25000" dirty="0">
                  <a:solidFill>
                    <a:schemeClr val="bg1"/>
                  </a:solidFill>
                  <a:latin typeface="+mn-lt"/>
                </a:rPr>
                <a:t>3</a:t>
              </a:r>
            </a:p>
          </p:txBody>
        </p:sp>
        <p:sp>
          <p:nvSpPr>
            <p:cNvPr id="240" name="Rectangle 23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41" name="Group 240"/>
          <p:cNvGrpSpPr/>
          <p:nvPr/>
        </p:nvGrpSpPr>
        <p:grpSpPr>
          <a:xfrm>
            <a:off x="5486400" y="2895600"/>
            <a:ext cx="2286000" cy="381000"/>
            <a:chOff x="3124200" y="1143000"/>
            <a:chExt cx="2286000" cy="381000"/>
          </a:xfrm>
        </p:grpSpPr>
        <p:sp>
          <p:nvSpPr>
            <p:cNvPr id="242" name="Rectangle 24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43" name="TextBox 242"/>
            <p:cNvSpPr txBox="1"/>
            <p:nvPr/>
          </p:nvSpPr>
          <p:spPr>
            <a:xfrm>
              <a:off x="5013938" y="1143000"/>
              <a:ext cx="396262" cy="338554"/>
            </a:xfrm>
            <a:prstGeom prst="rect">
              <a:avLst/>
            </a:prstGeom>
            <a:noFill/>
          </p:spPr>
          <p:txBody>
            <a:bodyPr wrap="none" rtlCol="0">
              <a:spAutoFit/>
            </a:bodyPr>
            <a:lstStyle/>
            <a:p>
              <a:pPr lvl="0"/>
              <a:r>
                <a:rPr lang="en-US" b="0" kern="0" dirty="0">
                  <a:solidFill>
                    <a:schemeClr val="bg1"/>
                  </a:solidFill>
                  <a:latin typeface="+mn-lt"/>
                </a:rPr>
                <a:t>S</a:t>
              </a:r>
              <a:r>
                <a:rPr lang="en-US" b="0" kern="0" baseline="-25000" dirty="0">
                  <a:solidFill>
                    <a:schemeClr val="bg1"/>
                  </a:solidFill>
                  <a:latin typeface="+mn-lt"/>
                </a:rPr>
                <a:t>4</a:t>
              </a:r>
            </a:p>
          </p:txBody>
        </p:sp>
        <p:sp>
          <p:nvSpPr>
            <p:cNvPr id="244" name="Rectangle 24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3" name="Group 252"/>
          <p:cNvGrpSpPr/>
          <p:nvPr/>
        </p:nvGrpSpPr>
        <p:grpSpPr>
          <a:xfrm>
            <a:off x="2514600" y="4419600"/>
            <a:ext cx="2286000" cy="381000"/>
            <a:chOff x="1219200" y="1143000"/>
            <a:chExt cx="2286000" cy="381000"/>
          </a:xfrm>
        </p:grpSpPr>
        <p:sp>
          <p:nvSpPr>
            <p:cNvPr id="254" name="Rectangle 253"/>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5" name="TextBox 254"/>
            <p:cNvSpPr txBox="1"/>
            <p:nvPr/>
          </p:nvSpPr>
          <p:spPr>
            <a:xfrm>
              <a:off x="1219200" y="1143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1</a:t>
              </a:r>
            </a:p>
          </p:txBody>
        </p:sp>
        <p:sp>
          <p:nvSpPr>
            <p:cNvPr id="256" name="Rectangle 25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7" name="Group 256"/>
          <p:cNvGrpSpPr/>
          <p:nvPr/>
        </p:nvGrpSpPr>
        <p:grpSpPr>
          <a:xfrm>
            <a:off x="4419600" y="4419600"/>
            <a:ext cx="2286000" cy="381000"/>
            <a:chOff x="3124200" y="1143000"/>
            <a:chExt cx="2286000" cy="381000"/>
          </a:xfrm>
        </p:grpSpPr>
        <p:sp>
          <p:nvSpPr>
            <p:cNvPr id="258" name="Rectangle 25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9" name="TextBox 258"/>
            <p:cNvSpPr txBox="1"/>
            <p:nvPr/>
          </p:nvSpPr>
          <p:spPr>
            <a:xfrm>
              <a:off x="5013938" y="1143000"/>
              <a:ext cx="396262" cy="338554"/>
            </a:xfrm>
            <a:prstGeom prst="rect">
              <a:avLst/>
            </a:prstGeom>
            <a:noFill/>
          </p:spPr>
          <p:txBody>
            <a:bodyPr wrap="none" rtlCol="0">
              <a:spAutoFit/>
            </a:bodyPr>
            <a:lstStyle/>
            <a:p>
              <a:pPr lvl="0"/>
              <a:r>
                <a:rPr lang="en-US" b="0" kern="0" dirty="0">
                  <a:solidFill>
                    <a:schemeClr val="bg1"/>
                  </a:solidFill>
                  <a:latin typeface="+mn-lt"/>
                </a:rPr>
                <a:t>S</a:t>
              </a:r>
              <a:r>
                <a:rPr lang="en-US" b="0" kern="0" baseline="-25000" dirty="0">
                  <a:solidFill>
                    <a:schemeClr val="bg1"/>
                  </a:solidFill>
                  <a:latin typeface="+mn-lt"/>
                </a:rPr>
                <a:t>2</a:t>
              </a:r>
            </a:p>
          </p:txBody>
        </p:sp>
        <p:sp>
          <p:nvSpPr>
            <p:cNvPr id="260" name="Rectangle 25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1" name="Group 260"/>
          <p:cNvGrpSpPr/>
          <p:nvPr/>
        </p:nvGrpSpPr>
        <p:grpSpPr>
          <a:xfrm>
            <a:off x="2514600" y="4953000"/>
            <a:ext cx="2286000" cy="381000"/>
            <a:chOff x="1219200" y="1143000"/>
            <a:chExt cx="2286000" cy="381000"/>
          </a:xfrm>
        </p:grpSpPr>
        <p:sp>
          <p:nvSpPr>
            <p:cNvPr id="262" name="Rectangle 26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3" name="TextBox 262"/>
            <p:cNvSpPr txBox="1"/>
            <p:nvPr/>
          </p:nvSpPr>
          <p:spPr>
            <a:xfrm>
              <a:off x="1219200" y="1143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2</a:t>
              </a:r>
            </a:p>
          </p:txBody>
        </p:sp>
        <p:sp>
          <p:nvSpPr>
            <p:cNvPr id="264" name="Rectangle 26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5" name="Group 264"/>
          <p:cNvGrpSpPr/>
          <p:nvPr/>
        </p:nvGrpSpPr>
        <p:grpSpPr>
          <a:xfrm>
            <a:off x="4419600" y="4953000"/>
            <a:ext cx="2286000" cy="381000"/>
            <a:chOff x="3124200" y="1143000"/>
            <a:chExt cx="2286000" cy="381000"/>
          </a:xfrm>
        </p:grpSpPr>
        <p:sp>
          <p:nvSpPr>
            <p:cNvPr id="266" name="Rectangle 265"/>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7" name="TextBox 266"/>
            <p:cNvSpPr txBox="1"/>
            <p:nvPr/>
          </p:nvSpPr>
          <p:spPr>
            <a:xfrm>
              <a:off x="5013938" y="1143000"/>
              <a:ext cx="396262" cy="338554"/>
            </a:xfrm>
            <a:prstGeom prst="rect">
              <a:avLst/>
            </a:prstGeom>
            <a:noFill/>
          </p:spPr>
          <p:txBody>
            <a:bodyPr wrap="none" rtlCol="0">
              <a:spAutoFit/>
            </a:bodyPr>
            <a:lstStyle/>
            <a:p>
              <a:pPr lvl="0"/>
              <a:r>
                <a:rPr lang="en-US" b="0" kern="0" dirty="0">
                  <a:solidFill>
                    <a:schemeClr val="bg1"/>
                  </a:solidFill>
                  <a:latin typeface="+mn-lt"/>
                </a:rPr>
                <a:t>S</a:t>
              </a:r>
              <a:r>
                <a:rPr lang="en-US" b="0" kern="0" baseline="-25000" dirty="0">
                  <a:solidFill>
                    <a:schemeClr val="bg1"/>
                  </a:solidFill>
                  <a:latin typeface="+mn-lt"/>
                </a:rPr>
                <a:t>4</a:t>
              </a:r>
            </a:p>
          </p:txBody>
        </p:sp>
        <p:sp>
          <p:nvSpPr>
            <p:cNvPr id="268" name="Rectangle 267"/>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9" name="Group 268"/>
          <p:cNvGrpSpPr/>
          <p:nvPr/>
        </p:nvGrpSpPr>
        <p:grpSpPr>
          <a:xfrm>
            <a:off x="2514600" y="5486400"/>
            <a:ext cx="2286000" cy="381000"/>
            <a:chOff x="1219200" y="1143000"/>
            <a:chExt cx="2286000" cy="381000"/>
          </a:xfrm>
        </p:grpSpPr>
        <p:sp>
          <p:nvSpPr>
            <p:cNvPr id="270" name="Rectangle 26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1" name="TextBox 270"/>
            <p:cNvSpPr txBox="1"/>
            <p:nvPr/>
          </p:nvSpPr>
          <p:spPr>
            <a:xfrm>
              <a:off x="1219200" y="1143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3</a:t>
              </a:r>
            </a:p>
          </p:txBody>
        </p:sp>
        <p:sp>
          <p:nvSpPr>
            <p:cNvPr id="272" name="Rectangle 27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3" name="Group 272"/>
          <p:cNvGrpSpPr/>
          <p:nvPr/>
        </p:nvGrpSpPr>
        <p:grpSpPr>
          <a:xfrm>
            <a:off x="4419600" y="5486400"/>
            <a:ext cx="2286000" cy="381000"/>
            <a:chOff x="3124200" y="1143000"/>
            <a:chExt cx="2286000" cy="381000"/>
          </a:xfrm>
        </p:grpSpPr>
        <p:sp>
          <p:nvSpPr>
            <p:cNvPr id="274" name="Rectangle 27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5" name="TextBox 274"/>
            <p:cNvSpPr txBox="1"/>
            <p:nvPr/>
          </p:nvSpPr>
          <p:spPr>
            <a:xfrm>
              <a:off x="5013938" y="1143000"/>
              <a:ext cx="396262" cy="338554"/>
            </a:xfrm>
            <a:prstGeom prst="rect">
              <a:avLst/>
            </a:prstGeom>
            <a:noFill/>
          </p:spPr>
          <p:txBody>
            <a:bodyPr wrap="none" rtlCol="0">
              <a:spAutoFit/>
            </a:bodyPr>
            <a:lstStyle/>
            <a:p>
              <a:pPr lvl="0"/>
              <a:r>
                <a:rPr lang="en-US" b="0" kern="0" dirty="0">
                  <a:solidFill>
                    <a:schemeClr val="bg1"/>
                  </a:solidFill>
                  <a:latin typeface="+mn-lt"/>
                </a:rPr>
                <a:t>S</a:t>
              </a:r>
              <a:r>
                <a:rPr lang="en-US" b="0" kern="0" baseline="-25000" dirty="0">
                  <a:solidFill>
                    <a:schemeClr val="bg1"/>
                  </a:solidFill>
                  <a:latin typeface="+mn-lt"/>
                </a:rPr>
                <a:t>1</a:t>
              </a:r>
            </a:p>
          </p:txBody>
        </p:sp>
        <p:sp>
          <p:nvSpPr>
            <p:cNvPr id="276" name="Rectangle 275"/>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7" name="Group 276"/>
          <p:cNvGrpSpPr/>
          <p:nvPr/>
        </p:nvGrpSpPr>
        <p:grpSpPr>
          <a:xfrm>
            <a:off x="2514600" y="6019800"/>
            <a:ext cx="1828800" cy="381000"/>
            <a:chOff x="1219200" y="1143000"/>
            <a:chExt cx="1828800" cy="381000"/>
          </a:xfrm>
        </p:grpSpPr>
        <p:sp>
          <p:nvSpPr>
            <p:cNvPr id="278" name="Rectangle 27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9" name="TextBox 278"/>
            <p:cNvSpPr txBox="1"/>
            <p:nvPr/>
          </p:nvSpPr>
          <p:spPr>
            <a:xfrm>
              <a:off x="1219200" y="1143000"/>
              <a:ext cx="407484" cy="338554"/>
            </a:xfrm>
            <a:prstGeom prst="rect">
              <a:avLst/>
            </a:prstGeom>
            <a:noFill/>
          </p:spPr>
          <p:txBody>
            <a:bodyPr wrap="none" rtlCol="0">
              <a:spAutoFit/>
            </a:bodyPr>
            <a:lstStyle/>
            <a:p>
              <a:pPr lvl="0"/>
              <a:r>
                <a:rPr lang="en-US" b="0" kern="0" dirty="0">
                  <a:solidFill>
                    <a:schemeClr val="bg1"/>
                  </a:solidFill>
                  <a:latin typeface="+mn-lt"/>
                </a:rPr>
                <a:t>R</a:t>
              </a:r>
              <a:r>
                <a:rPr lang="en-US" b="0" kern="0" baseline="-25000" dirty="0">
                  <a:solidFill>
                    <a:schemeClr val="bg1"/>
                  </a:solidFill>
                  <a:latin typeface="+mn-lt"/>
                </a:rPr>
                <a:t>4</a:t>
              </a:r>
            </a:p>
          </p:txBody>
        </p:sp>
      </p:grpSp>
      <p:grpSp>
        <p:nvGrpSpPr>
          <p:cNvPr id="281" name="Group 280"/>
          <p:cNvGrpSpPr/>
          <p:nvPr/>
        </p:nvGrpSpPr>
        <p:grpSpPr>
          <a:xfrm>
            <a:off x="4876800" y="6019800"/>
            <a:ext cx="1828800" cy="381000"/>
            <a:chOff x="3581400" y="1143000"/>
            <a:chExt cx="1828800" cy="381000"/>
          </a:xfrm>
        </p:grpSpPr>
        <p:sp>
          <p:nvSpPr>
            <p:cNvPr id="282" name="Rectangle 28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83" name="TextBox 282"/>
            <p:cNvSpPr txBox="1"/>
            <p:nvPr/>
          </p:nvSpPr>
          <p:spPr>
            <a:xfrm>
              <a:off x="5013938" y="1143000"/>
              <a:ext cx="396262" cy="338554"/>
            </a:xfrm>
            <a:prstGeom prst="rect">
              <a:avLst/>
            </a:prstGeom>
            <a:noFill/>
          </p:spPr>
          <p:txBody>
            <a:bodyPr wrap="none" rtlCol="0">
              <a:spAutoFit/>
            </a:bodyPr>
            <a:lstStyle/>
            <a:p>
              <a:pPr lvl="0"/>
              <a:r>
                <a:rPr lang="en-US" b="0" kern="0" dirty="0">
                  <a:solidFill>
                    <a:schemeClr val="bg1"/>
                  </a:solidFill>
                  <a:latin typeface="+mn-lt"/>
                </a:rPr>
                <a:t>S</a:t>
              </a:r>
              <a:r>
                <a:rPr lang="en-US" b="0" kern="0" baseline="-25000" dirty="0">
                  <a:solidFill>
                    <a:schemeClr val="bg1"/>
                  </a:solidFill>
                  <a:latin typeface="+mn-lt"/>
                </a:rPr>
                <a:t>1</a:t>
              </a:r>
            </a:p>
          </p:txBody>
        </p:sp>
      </p:grpSp>
      <p:sp>
        <p:nvSpPr>
          <p:cNvPr id="3" name="Slide Number Placeholder 2"/>
          <p:cNvSpPr>
            <a:spLocks noGrp="1"/>
          </p:cNvSpPr>
          <p:nvPr>
            <p:ph type="sldNum" sz="quarter" idx="10"/>
          </p:nvPr>
        </p:nvSpPr>
        <p:spPr/>
        <p:txBody>
          <a:bodyPr/>
          <a:lstStyle/>
          <a:p>
            <a:fld id="{95C605C4-1F5B-4B2B-8458-3FC432AF1FAC}" type="slidenum">
              <a:rPr lang="en-US" smtClean="0"/>
              <a:t>23</a:t>
            </a:fld>
            <a:endParaRPr lang="en-US"/>
          </a:p>
        </p:txBody>
      </p:sp>
      <p:sp>
        <p:nvSpPr>
          <p:cNvPr id="4" name="TextBox 3">
            <a:extLst>
              <a:ext uri="{FF2B5EF4-FFF2-40B4-BE49-F238E27FC236}">
                <a16:creationId xmlns:a16="http://schemas.microsoft.com/office/drawing/2014/main" id="{5CEF719A-5498-164B-880C-E944BBB98AEC}"/>
              </a:ext>
            </a:extLst>
          </p:cNvPr>
          <p:cNvSpPr txBox="1"/>
          <p:nvPr/>
        </p:nvSpPr>
        <p:spPr>
          <a:xfrm>
            <a:off x="2861733" y="844091"/>
            <a:ext cx="889987" cy="338554"/>
          </a:xfrm>
          <a:prstGeom prst="rect">
            <a:avLst/>
          </a:prstGeom>
          <a:noFill/>
        </p:spPr>
        <p:txBody>
          <a:bodyPr wrap="none" rtlCol="0">
            <a:spAutoFit/>
          </a:bodyPr>
          <a:lstStyle/>
          <a:p>
            <a:r>
              <a:rPr lang="en-US" b="0" dirty="0" err="1">
                <a:solidFill>
                  <a:schemeClr val="bg1"/>
                </a:solidFill>
              </a:rPr>
              <a:t>User_id</a:t>
            </a:r>
            <a:endParaRPr lang="en-US" b="0" dirty="0">
              <a:solidFill>
                <a:schemeClr val="bg1"/>
              </a:solidFill>
            </a:endParaRPr>
          </a:p>
        </p:txBody>
      </p:sp>
      <p:sp>
        <p:nvSpPr>
          <p:cNvPr id="77" name="TextBox 76">
            <a:extLst>
              <a:ext uri="{FF2B5EF4-FFF2-40B4-BE49-F238E27FC236}">
                <a16:creationId xmlns:a16="http://schemas.microsoft.com/office/drawing/2014/main" id="{2F2C52FC-EAE2-594F-8CCF-9F124311A964}"/>
              </a:ext>
            </a:extLst>
          </p:cNvPr>
          <p:cNvSpPr txBox="1"/>
          <p:nvPr/>
        </p:nvSpPr>
        <p:spPr>
          <a:xfrm>
            <a:off x="1903711" y="825669"/>
            <a:ext cx="902811" cy="338554"/>
          </a:xfrm>
          <a:prstGeom prst="rect">
            <a:avLst/>
          </a:prstGeom>
          <a:noFill/>
        </p:spPr>
        <p:txBody>
          <a:bodyPr wrap="none" rtlCol="0">
            <a:spAutoFit/>
          </a:bodyPr>
          <a:lstStyle/>
          <a:p>
            <a:r>
              <a:rPr lang="en-US" b="0" dirty="0">
                <a:solidFill>
                  <a:schemeClr val="bg1"/>
                </a:solidFill>
              </a:rPr>
              <a:t>Country</a:t>
            </a:r>
          </a:p>
        </p:txBody>
      </p:sp>
      <p:sp>
        <p:nvSpPr>
          <p:cNvPr id="78" name="TextBox 77">
            <a:extLst>
              <a:ext uri="{FF2B5EF4-FFF2-40B4-BE49-F238E27FC236}">
                <a16:creationId xmlns:a16="http://schemas.microsoft.com/office/drawing/2014/main" id="{2A33907A-A1BB-6B46-9906-534FEDF5A6B4}"/>
              </a:ext>
            </a:extLst>
          </p:cNvPr>
          <p:cNvSpPr txBox="1"/>
          <p:nvPr/>
        </p:nvSpPr>
        <p:spPr>
          <a:xfrm>
            <a:off x="6302543" y="825669"/>
            <a:ext cx="856325" cy="338554"/>
          </a:xfrm>
          <a:prstGeom prst="rect">
            <a:avLst/>
          </a:prstGeom>
          <a:noFill/>
        </p:spPr>
        <p:txBody>
          <a:bodyPr wrap="none" rtlCol="0">
            <a:spAutoFit/>
          </a:bodyPr>
          <a:lstStyle/>
          <a:p>
            <a:r>
              <a:rPr lang="en-US" b="0" dirty="0">
                <a:solidFill>
                  <a:schemeClr val="bg1"/>
                </a:solidFill>
              </a:rPr>
              <a:t>Module</a:t>
            </a:r>
          </a:p>
        </p:txBody>
      </p:sp>
      <p:sp>
        <p:nvSpPr>
          <p:cNvPr id="79" name="TextBox 78">
            <a:extLst>
              <a:ext uri="{FF2B5EF4-FFF2-40B4-BE49-F238E27FC236}">
                <a16:creationId xmlns:a16="http://schemas.microsoft.com/office/drawing/2014/main" id="{0EF2336B-7EDA-6B40-AF98-D35F9130E37B}"/>
              </a:ext>
            </a:extLst>
          </p:cNvPr>
          <p:cNvSpPr txBox="1"/>
          <p:nvPr/>
        </p:nvSpPr>
        <p:spPr>
          <a:xfrm>
            <a:off x="5209163" y="825669"/>
            <a:ext cx="889987" cy="338554"/>
          </a:xfrm>
          <a:prstGeom prst="rect">
            <a:avLst/>
          </a:prstGeom>
          <a:noFill/>
        </p:spPr>
        <p:txBody>
          <a:bodyPr wrap="none" rtlCol="0">
            <a:spAutoFit/>
          </a:bodyPr>
          <a:lstStyle/>
          <a:p>
            <a:r>
              <a:rPr lang="en-US" b="0" dirty="0" err="1">
                <a:solidFill>
                  <a:schemeClr val="bg1"/>
                </a:solidFill>
              </a:rPr>
              <a:t>User_id</a:t>
            </a:r>
            <a:endParaRPr lang="en-US" b="0" dirty="0">
              <a:solidFill>
                <a:schemeClr val="bg1"/>
              </a:solidFill>
            </a:endParaRPr>
          </a:p>
        </p:txBody>
      </p:sp>
      <p:sp>
        <p:nvSpPr>
          <p:cNvPr id="80" name="TextBox 79">
            <a:extLst>
              <a:ext uri="{FF2B5EF4-FFF2-40B4-BE49-F238E27FC236}">
                <a16:creationId xmlns:a16="http://schemas.microsoft.com/office/drawing/2014/main" id="{CB3715E6-4B3D-974E-8F0B-44C4A4B725F6}"/>
              </a:ext>
            </a:extLst>
          </p:cNvPr>
          <p:cNvSpPr txBox="1"/>
          <p:nvPr/>
        </p:nvSpPr>
        <p:spPr>
          <a:xfrm>
            <a:off x="5196339" y="4042946"/>
            <a:ext cx="856325" cy="338554"/>
          </a:xfrm>
          <a:prstGeom prst="rect">
            <a:avLst/>
          </a:prstGeom>
          <a:noFill/>
        </p:spPr>
        <p:txBody>
          <a:bodyPr wrap="none" rtlCol="0">
            <a:spAutoFit/>
          </a:bodyPr>
          <a:lstStyle/>
          <a:p>
            <a:r>
              <a:rPr lang="en-US" b="0" dirty="0">
                <a:solidFill>
                  <a:schemeClr val="bg1"/>
                </a:solidFill>
              </a:rPr>
              <a:t>Module</a:t>
            </a:r>
          </a:p>
        </p:txBody>
      </p:sp>
      <p:sp>
        <p:nvSpPr>
          <p:cNvPr id="81" name="TextBox 80">
            <a:extLst>
              <a:ext uri="{FF2B5EF4-FFF2-40B4-BE49-F238E27FC236}">
                <a16:creationId xmlns:a16="http://schemas.microsoft.com/office/drawing/2014/main" id="{EE19C4C1-D090-7C42-8EFE-BF6EB371D0BC}"/>
              </a:ext>
            </a:extLst>
          </p:cNvPr>
          <p:cNvSpPr txBox="1"/>
          <p:nvPr/>
        </p:nvSpPr>
        <p:spPr>
          <a:xfrm>
            <a:off x="4215413" y="4081046"/>
            <a:ext cx="889987" cy="338554"/>
          </a:xfrm>
          <a:prstGeom prst="rect">
            <a:avLst/>
          </a:prstGeom>
          <a:noFill/>
        </p:spPr>
        <p:txBody>
          <a:bodyPr wrap="none" rtlCol="0">
            <a:spAutoFit/>
          </a:bodyPr>
          <a:lstStyle/>
          <a:p>
            <a:r>
              <a:rPr lang="en-US" b="0" dirty="0" err="1">
                <a:solidFill>
                  <a:schemeClr val="bg1"/>
                </a:solidFill>
              </a:rPr>
              <a:t>User_id</a:t>
            </a:r>
            <a:endParaRPr lang="en-US" b="0" dirty="0">
              <a:solidFill>
                <a:schemeClr val="bg1"/>
              </a:solidFill>
            </a:endParaRPr>
          </a:p>
        </p:txBody>
      </p:sp>
      <p:sp>
        <p:nvSpPr>
          <p:cNvPr id="82" name="TextBox 81">
            <a:extLst>
              <a:ext uri="{FF2B5EF4-FFF2-40B4-BE49-F238E27FC236}">
                <a16:creationId xmlns:a16="http://schemas.microsoft.com/office/drawing/2014/main" id="{B7452EAE-9676-9743-BD88-7B8E0FE9FAAD}"/>
              </a:ext>
            </a:extLst>
          </p:cNvPr>
          <p:cNvSpPr txBox="1"/>
          <p:nvPr/>
        </p:nvSpPr>
        <p:spPr>
          <a:xfrm>
            <a:off x="3238500" y="4042946"/>
            <a:ext cx="902811" cy="338554"/>
          </a:xfrm>
          <a:prstGeom prst="rect">
            <a:avLst/>
          </a:prstGeom>
          <a:noFill/>
        </p:spPr>
        <p:txBody>
          <a:bodyPr wrap="none" rtlCol="0">
            <a:spAutoFit/>
          </a:bodyPr>
          <a:lstStyle/>
          <a:p>
            <a:r>
              <a:rPr lang="en-US" b="0" dirty="0">
                <a:solidFill>
                  <a:schemeClr val="bg1"/>
                </a:solidFill>
              </a:rPr>
              <a:t>Country</a:t>
            </a:r>
          </a:p>
        </p:txBody>
      </p:sp>
      <p:sp>
        <p:nvSpPr>
          <p:cNvPr id="83" name="Rectangle 82">
            <a:extLst>
              <a:ext uri="{FF2B5EF4-FFF2-40B4-BE49-F238E27FC236}">
                <a16:creationId xmlns:a16="http://schemas.microsoft.com/office/drawing/2014/main" id="{45041EE6-08E1-D149-824A-070549382734}"/>
              </a:ext>
            </a:extLst>
          </p:cNvPr>
          <p:cNvSpPr/>
          <p:nvPr/>
        </p:nvSpPr>
        <p:spPr>
          <a:xfrm>
            <a:off x="3048000" y="2891254"/>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4" name="Rectangle 83">
            <a:extLst>
              <a:ext uri="{FF2B5EF4-FFF2-40B4-BE49-F238E27FC236}">
                <a16:creationId xmlns:a16="http://schemas.microsoft.com/office/drawing/2014/main" id="{0EC1026C-C992-A049-ADDA-965C33D99C86}"/>
              </a:ext>
            </a:extLst>
          </p:cNvPr>
          <p:cNvSpPr/>
          <p:nvPr/>
        </p:nvSpPr>
        <p:spPr>
          <a:xfrm>
            <a:off x="4419600" y="60198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Tree>
    <p:extLst>
      <p:ext uri="{BB962C8B-B14F-4D97-AF65-F5344CB8AC3E}">
        <p14:creationId xmlns:p14="http://schemas.microsoft.com/office/powerpoint/2010/main" val="9190542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Relationships</a:t>
            </a:r>
          </a:p>
        </p:txBody>
      </p:sp>
      <p:sp>
        <p:nvSpPr>
          <p:cNvPr id="4" name="Rectangle 7"/>
          <p:cNvSpPr>
            <a:spLocks noChangeArrowheads="1"/>
          </p:cNvSpPr>
          <p:nvPr/>
        </p:nvSpPr>
        <p:spPr bwMode="auto">
          <a:xfrm>
            <a:off x="6103938" y="4419600"/>
            <a:ext cx="1592262" cy="396875"/>
          </a:xfrm>
          <a:prstGeom prst="rect">
            <a:avLst/>
          </a:prstGeom>
          <a:noFill/>
          <a:ln w="9525">
            <a:noFill/>
            <a:miter lim="800000"/>
            <a:headEnd/>
            <a:tailEnd/>
          </a:ln>
        </p:spPr>
        <p:txBody>
          <a:bodyPr wrap="none" lIns="90488" tIns="44450" rIns="90488" bIns="44450">
            <a:spAutoFit/>
          </a:bodyPr>
          <a:lstStyle/>
          <a:p>
            <a:r>
              <a:rPr lang="en-US" sz="2000" dirty="0">
                <a:solidFill>
                  <a:schemeClr val="bg1"/>
                </a:solidFill>
              </a:rPr>
              <a:t>One-to-One</a:t>
            </a:r>
          </a:p>
        </p:txBody>
      </p:sp>
      <p:sp>
        <p:nvSpPr>
          <p:cNvPr id="5" name="Rectangle 22"/>
          <p:cNvSpPr>
            <a:spLocks noChangeArrowheads="1"/>
          </p:cNvSpPr>
          <p:nvPr/>
        </p:nvSpPr>
        <p:spPr bwMode="auto">
          <a:xfrm>
            <a:off x="3810000" y="4419600"/>
            <a:ext cx="1749425" cy="396875"/>
          </a:xfrm>
          <a:prstGeom prst="rect">
            <a:avLst/>
          </a:prstGeom>
          <a:noFill/>
          <a:ln w="9525">
            <a:noFill/>
            <a:miter lim="800000"/>
            <a:headEnd/>
            <a:tailEnd/>
          </a:ln>
        </p:spPr>
        <p:txBody>
          <a:bodyPr wrap="none" lIns="90488" tIns="44450" rIns="90488" bIns="44450">
            <a:spAutoFit/>
          </a:bodyPr>
          <a:lstStyle/>
          <a:p>
            <a:r>
              <a:rPr lang="en-US" sz="2000" dirty="0">
                <a:solidFill>
                  <a:schemeClr val="bg1"/>
                </a:solidFill>
              </a:rPr>
              <a:t>One-to-Many</a:t>
            </a:r>
          </a:p>
        </p:txBody>
      </p:sp>
      <p:sp>
        <p:nvSpPr>
          <p:cNvPr id="6" name="Rectangle 42"/>
          <p:cNvSpPr>
            <a:spLocks noChangeArrowheads="1"/>
          </p:cNvSpPr>
          <p:nvPr/>
        </p:nvSpPr>
        <p:spPr bwMode="auto">
          <a:xfrm>
            <a:off x="1524000" y="4432300"/>
            <a:ext cx="1905000" cy="393700"/>
          </a:xfrm>
          <a:prstGeom prst="rect">
            <a:avLst/>
          </a:prstGeom>
          <a:noFill/>
          <a:ln w="9525">
            <a:noFill/>
            <a:miter lim="800000"/>
            <a:headEnd/>
            <a:tailEnd/>
          </a:ln>
        </p:spPr>
        <p:txBody>
          <a:bodyPr lIns="90488" tIns="44450" rIns="90488" bIns="44450">
            <a:spAutoFit/>
          </a:bodyPr>
          <a:lstStyle/>
          <a:p>
            <a:pPr algn="ctr"/>
            <a:r>
              <a:rPr lang="en-US" sz="2000">
                <a:solidFill>
                  <a:schemeClr val="bg1"/>
                </a:solidFill>
              </a:rPr>
              <a:t>Many-to-Many</a:t>
            </a:r>
          </a:p>
        </p:txBody>
      </p:sp>
      <p:sp>
        <p:nvSpPr>
          <p:cNvPr id="7" name="Oval 9"/>
          <p:cNvSpPr>
            <a:spLocks noChangeArrowheads="1"/>
          </p:cNvSpPr>
          <p:nvPr/>
        </p:nvSpPr>
        <p:spPr bwMode="auto">
          <a:xfrm>
            <a:off x="1981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8" name="Oval 10"/>
          <p:cNvSpPr>
            <a:spLocks noChangeArrowheads="1"/>
          </p:cNvSpPr>
          <p:nvPr/>
        </p:nvSpPr>
        <p:spPr bwMode="auto">
          <a:xfrm>
            <a:off x="2743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9" name="Oval 11"/>
          <p:cNvSpPr>
            <a:spLocks noChangeArrowheads="1"/>
          </p:cNvSpPr>
          <p:nvPr/>
        </p:nvSpPr>
        <p:spPr bwMode="auto">
          <a:xfrm>
            <a:off x="1981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0" name="Oval 12"/>
          <p:cNvSpPr>
            <a:spLocks noChangeArrowheads="1"/>
          </p:cNvSpPr>
          <p:nvPr/>
        </p:nvSpPr>
        <p:spPr bwMode="auto">
          <a:xfrm>
            <a:off x="2743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1" name="Oval 13"/>
          <p:cNvSpPr>
            <a:spLocks noChangeArrowheads="1"/>
          </p:cNvSpPr>
          <p:nvPr/>
        </p:nvSpPr>
        <p:spPr bwMode="auto">
          <a:xfrm>
            <a:off x="1981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2" name="Oval 14"/>
          <p:cNvSpPr>
            <a:spLocks noChangeArrowheads="1"/>
          </p:cNvSpPr>
          <p:nvPr/>
        </p:nvSpPr>
        <p:spPr bwMode="auto">
          <a:xfrm>
            <a:off x="2743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3" name="Oval 15"/>
          <p:cNvSpPr>
            <a:spLocks noChangeArrowheads="1"/>
          </p:cNvSpPr>
          <p:nvPr/>
        </p:nvSpPr>
        <p:spPr bwMode="auto">
          <a:xfrm>
            <a:off x="1981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4" name="Oval 16"/>
          <p:cNvSpPr>
            <a:spLocks noChangeArrowheads="1"/>
          </p:cNvSpPr>
          <p:nvPr/>
        </p:nvSpPr>
        <p:spPr bwMode="auto">
          <a:xfrm>
            <a:off x="2743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5" name="Oval 17"/>
          <p:cNvSpPr>
            <a:spLocks noChangeArrowheads="1"/>
          </p:cNvSpPr>
          <p:nvPr/>
        </p:nvSpPr>
        <p:spPr bwMode="auto">
          <a:xfrm>
            <a:off x="1981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6" name="Oval 18"/>
          <p:cNvSpPr>
            <a:spLocks noChangeArrowheads="1"/>
          </p:cNvSpPr>
          <p:nvPr/>
        </p:nvSpPr>
        <p:spPr bwMode="auto">
          <a:xfrm>
            <a:off x="2743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7" name="Oval 19"/>
          <p:cNvSpPr>
            <a:spLocks noChangeArrowheads="1"/>
          </p:cNvSpPr>
          <p:nvPr/>
        </p:nvSpPr>
        <p:spPr bwMode="auto">
          <a:xfrm>
            <a:off x="1981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8" name="Oval 20"/>
          <p:cNvSpPr>
            <a:spLocks noChangeArrowheads="1"/>
          </p:cNvSpPr>
          <p:nvPr/>
        </p:nvSpPr>
        <p:spPr bwMode="auto">
          <a:xfrm>
            <a:off x="2743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9" name="Oval 21"/>
          <p:cNvSpPr>
            <a:spLocks noChangeArrowheads="1"/>
          </p:cNvSpPr>
          <p:nvPr/>
        </p:nvSpPr>
        <p:spPr bwMode="auto">
          <a:xfrm>
            <a:off x="4191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0" name="Oval 22"/>
          <p:cNvSpPr>
            <a:spLocks noChangeArrowheads="1"/>
          </p:cNvSpPr>
          <p:nvPr/>
        </p:nvSpPr>
        <p:spPr bwMode="auto">
          <a:xfrm>
            <a:off x="4953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1" name="Oval 24"/>
          <p:cNvSpPr>
            <a:spLocks noChangeArrowheads="1"/>
          </p:cNvSpPr>
          <p:nvPr/>
        </p:nvSpPr>
        <p:spPr bwMode="auto">
          <a:xfrm>
            <a:off x="49530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2" name="Oval 25"/>
          <p:cNvSpPr>
            <a:spLocks noChangeArrowheads="1"/>
          </p:cNvSpPr>
          <p:nvPr/>
        </p:nvSpPr>
        <p:spPr bwMode="auto">
          <a:xfrm>
            <a:off x="4191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3" name="Oval 26"/>
          <p:cNvSpPr>
            <a:spLocks noChangeArrowheads="1"/>
          </p:cNvSpPr>
          <p:nvPr/>
        </p:nvSpPr>
        <p:spPr bwMode="auto">
          <a:xfrm>
            <a:off x="4953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4" name="Oval 28"/>
          <p:cNvSpPr>
            <a:spLocks noChangeArrowheads="1"/>
          </p:cNvSpPr>
          <p:nvPr/>
        </p:nvSpPr>
        <p:spPr bwMode="auto">
          <a:xfrm>
            <a:off x="49530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5" name="Oval 29"/>
          <p:cNvSpPr>
            <a:spLocks noChangeArrowheads="1"/>
          </p:cNvSpPr>
          <p:nvPr/>
        </p:nvSpPr>
        <p:spPr bwMode="auto">
          <a:xfrm>
            <a:off x="4191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6" name="Oval 30"/>
          <p:cNvSpPr>
            <a:spLocks noChangeArrowheads="1"/>
          </p:cNvSpPr>
          <p:nvPr/>
        </p:nvSpPr>
        <p:spPr bwMode="auto">
          <a:xfrm>
            <a:off x="4953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7" name="Oval 32"/>
          <p:cNvSpPr>
            <a:spLocks noChangeArrowheads="1"/>
          </p:cNvSpPr>
          <p:nvPr/>
        </p:nvSpPr>
        <p:spPr bwMode="auto">
          <a:xfrm>
            <a:off x="49530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8" name="Oval 33"/>
          <p:cNvSpPr>
            <a:spLocks noChangeArrowheads="1"/>
          </p:cNvSpPr>
          <p:nvPr/>
        </p:nvSpPr>
        <p:spPr bwMode="auto">
          <a:xfrm>
            <a:off x="6408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9" name="Oval 34"/>
          <p:cNvSpPr>
            <a:spLocks noChangeArrowheads="1"/>
          </p:cNvSpPr>
          <p:nvPr/>
        </p:nvSpPr>
        <p:spPr bwMode="auto">
          <a:xfrm>
            <a:off x="7170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0" name="Oval 35"/>
          <p:cNvSpPr>
            <a:spLocks noChangeArrowheads="1"/>
          </p:cNvSpPr>
          <p:nvPr/>
        </p:nvSpPr>
        <p:spPr bwMode="auto">
          <a:xfrm>
            <a:off x="6408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1" name="Oval 36"/>
          <p:cNvSpPr>
            <a:spLocks noChangeArrowheads="1"/>
          </p:cNvSpPr>
          <p:nvPr/>
        </p:nvSpPr>
        <p:spPr bwMode="auto">
          <a:xfrm>
            <a:off x="7170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2" name="Oval 37"/>
          <p:cNvSpPr>
            <a:spLocks noChangeArrowheads="1"/>
          </p:cNvSpPr>
          <p:nvPr/>
        </p:nvSpPr>
        <p:spPr bwMode="auto">
          <a:xfrm>
            <a:off x="6408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3" name="Oval 38"/>
          <p:cNvSpPr>
            <a:spLocks noChangeArrowheads="1"/>
          </p:cNvSpPr>
          <p:nvPr/>
        </p:nvSpPr>
        <p:spPr bwMode="auto">
          <a:xfrm>
            <a:off x="7170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4" name="Oval 39"/>
          <p:cNvSpPr>
            <a:spLocks noChangeArrowheads="1"/>
          </p:cNvSpPr>
          <p:nvPr/>
        </p:nvSpPr>
        <p:spPr bwMode="auto">
          <a:xfrm>
            <a:off x="6408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5" name="Oval 40"/>
          <p:cNvSpPr>
            <a:spLocks noChangeArrowheads="1"/>
          </p:cNvSpPr>
          <p:nvPr/>
        </p:nvSpPr>
        <p:spPr bwMode="auto">
          <a:xfrm>
            <a:off x="7170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6" name="Oval 41"/>
          <p:cNvSpPr>
            <a:spLocks noChangeArrowheads="1"/>
          </p:cNvSpPr>
          <p:nvPr/>
        </p:nvSpPr>
        <p:spPr bwMode="auto">
          <a:xfrm>
            <a:off x="6408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7" name="Oval 42"/>
          <p:cNvSpPr>
            <a:spLocks noChangeArrowheads="1"/>
          </p:cNvSpPr>
          <p:nvPr/>
        </p:nvSpPr>
        <p:spPr bwMode="auto">
          <a:xfrm>
            <a:off x="7170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8" name="Oval 43"/>
          <p:cNvSpPr>
            <a:spLocks noChangeArrowheads="1"/>
          </p:cNvSpPr>
          <p:nvPr/>
        </p:nvSpPr>
        <p:spPr bwMode="auto">
          <a:xfrm>
            <a:off x="6408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9" name="Oval 44"/>
          <p:cNvSpPr>
            <a:spLocks noChangeArrowheads="1"/>
          </p:cNvSpPr>
          <p:nvPr/>
        </p:nvSpPr>
        <p:spPr bwMode="auto">
          <a:xfrm>
            <a:off x="7170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cxnSp>
        <p:nvCxnSpPr>
          <p:cNvPr id="40" name="Straight Connector 49"/>
          <p:cNvCxnSpPr>
            <a:cxnSpLocks noChangeShapeType="1"/>
            <a:stCxn id="7" idx="5"/>
            <a:endCxn id="12" idx="1"/>
          </p:cNvCxnSpPr>
          <p:nvPr/>
        </p:nvCxnSpPr>
        <p:spPr bwMode="auto">
          <a:xfrm rot="16200000" flipH="1">
            <a:off x="2111375" y="2263775"/>
            <a:ext cx="654050" cy="654050"/>
          </a:xfrm>
          <a:prstGeom prst="line">
            <a:avLst/>
          </a:prstGeom>
          <a:noFill/>
          <a:ln w="25400" algn="ctr">
            <a:solidFill>
              <a:schemeClr val="bg1"/>
            </a:solidFill>
            <a:round/>
            <a:headEnd/>
            <a:tailEnd/>
          </a:ln>
        </p:spPr>
      </p:cxnSp>
      <p:cxnSp>
        <p:nvCxnSpPr>
          <p:cNvPr id="41" name="Straight Connector 51"/>
          <p:cNvCxnSpPr>
            <a:cxnSpLocks noChangeShapeType="1"/>
            <a:stCxn id="7" idx="5"/>
            <a:endCxn id="10" idx="2"/>
          </p:cNvCxnSpPr>
          <p:nvPr/>
        </p:nvCxnSpPr>
        <p:spPr bwMode="auto">
          <a:xfrm rot="16200000" flipH="1">
            <a:off x="2263775" y="2111375"/>
            <a:ext cx="327025" cy="631825"/>
          </a:xfrm>
          <a:prstGeom prst="line">
            <a:avLst/>
          </a:prstGeom>
          <a:noFill/>
          <a:ln w="25400" algn="ctr">
            <a:solidFill>
              <a:schemeClr val="bg1"/>
            </a:solidFill>
            <a:round/>
            <a:headEnd/>
            <a:tailEnd/>
          </a:ln>
        </p:spPr>
      </p:cxnSp>
      <p:cxnSp>
        <p:nvCxnSpPr>
          <p:cNvPr id="42" name="Straight Connector 54"/>
          <p:cNvCxnSpPr>
            <a:cxnSpLocks noChangeShapeType="1"/>
            <a:stCxn id="7" idx="5"/>
            <a:endCxn id="14" idx="1"/>
          </p:cNvCxnSpPr>
          <p:nvPr/>
        </p:nvCxnSpPr>
        <p:spPr bwMode="auto">
          <a:xfrm rot="16200000" flipH="1">
            <a:off x="1920875" y="2454275"/>
            <a:ext cx="1035050" cy="654050"/>
          </a:xfrm>
          <a:prstGeom prst="line">
            <a:avLst/>
          </a:prstGeom>
          <a:noFill/>
          <a:ln w="25400" algn="ctr">
            <a:solidFill>
              <a:schemeClr val="bg1"/>
            </a:solidFill>
            <a:round/>
            <a:headEnd/>
            <a:tailEnd/>
          </a:ln>
        </p:spPr>
      </p:cxnSp>
      <p:cxnSp>
        <p:nvCxnSpPr>
          <p:cNvPr id="43" name="Straight Connector 57"/>
          <p:cNvCxnSpPr>
            <a:cxnSpLocks noChangeShapeType="1"/>
            <a:stCxn id="13" idx="6"/>
            <a:endCxn id="12" idx="2"/>
          </p:cNvCxnSpPr>
          <p:nvPr/>
        </p:nvCxnSpPr>
        <p:spPr bwMode="auto">
          <a:xfrm flipV="1">
            <a:off x="2133600" y="2971800"/>
            <a:ext cx="609600" cy="381000"/>
          </a:xfrm>
          <a:prstGeom prst="line">
            <a:avLst/>
          </a:prstGeom>
          <a:noFill/>
          <a:ln w="25400" algn="ctr">
            <a:solidFill>
              <a:schemeClr val="bg1"/>
            </a:solidFill>
            <a:round/>
            <a:headEnd/>
            <a:tailEnd/>
          </a:ln>
        </p:spPr>
      </p:cxnSp>
      <p:cxnSp>
        <p:nvCxnSpPr>
          <p:cNvPr id="44" name="Straight Connector 60"/>
          <p:cNvCxnSpPr>
            <a:cxnSpLocks noChangeShapeType="1"/>
            <a:stCxn id="17" idx="7"/>
            <a:endCxn id="12" idx="3"/>
          </p:cNvCxnSpPr>
          <p:nvPr/>
        </p:nvCxnSpPr>
        <p:spPr bwMode="auto">
          <a:xfrm rot="5400000" flipH="1" flipV="1">
            <a:off x="1920875" y="3216275"/>
            <a:ext cx="1035050" cy="654050"/>
          </a:xfrm>
          <a:prstGeom prst="line">
            <a:avLst/>
          </a:prstGeom>
          <a:noFill/>
          <a:ln w="25400" algn="ctr">
            <a:solidFill>
              <a:schemeClr val="bg1"/>
            </a:solidFill>
            <a:round/>
            <a:headEnd/>
            <a:tailEnd/>
          </a:ln>
        </p:spPr>
      </p:cxnSp>
      <p:cxnSp>
        <p:nvCxnSpPr>
          <p:cNvPr id="45" name="Straight Connector 64"/>
          <p:cNvCxnSpPr>
            <a:cxnSpLocks noChangeShapeType="1"/>
            <a:stCxn id="8" idx="3"/>
            <a:endCxn id="11" idx="6"/>
          </p:cNvCxnSpPr>
          <p:nvPr/>
        </p:nvCxnSpPr>
        <p:spPr bwMode="auto">
          <a:xfrm rot="5400000">
            <a:off x="2095500" y="2301875"/>
            <a:ext cx="708025" cy="631825"/>
          </a:xfrm>
          <a:prstGeom prst="line">
            <a:avLst/>
          </a:prstGeom>
          <a:noFill/>
          <a:ln w="25400" algn="ctr">
            <a:solidFill>
              <a:schemeClr val="bg1"/>
            </a:solidFill>
            <a:round/>
            <a:headEnd/>
            <a:tailEnd/>
          </a:ln>
        </p:spPr>
      </p:cxnSp>
      <p:cxnSp>
        <p:nvCxnSpPr>
          <p:cNvPr id="46" name="Straight Connector 67"/>
          <p:cNvCxnSpPr>
            <a:cxnSpLocks noChangeShapeType="1"/>
            <a:stCxn id="16" idx="1"/>
            <a:endCxn id="11" idx="6"/>
          </p:cNvCxnSpPr>
          <p:nvPr/>
        </p:nvCxnSpPr>
        <p:spPr bwMode="auto">
          <a:xfrm rot="16200000" flipV="1">
            <a:off x="2095500" y="3009900"/>
            <a:ext cx="708025" cy="631825"/>
          </a:xfrm>
          <a:prstGeom prst="line">
            <a:avLst/>
          </a:prstGeom>
          <a:noFill/>
          <a:ln w="25400" algn="ctr">
            <a:solidFill>
              <a:schemeClr val="bg1"/>
            </a:solidFill>
            <a:round/>
            <a:headEnd/>
            <a:tailEnd/>
          </a:ln>
        </p:spPr>
      </p:cxnSp>
      <p:cxnSp>
        <p:nvCxnSpPr>
          <p:cNvPr id="47" name="Straight Connector 70"/>
          <p:cNvCxnSpPr>
            <a:cxnSpLocks noChangeShapeType="1"/>
            <a:stCxn id="18" idx="1"/>
            <a:endCxn id="15" idx="6"/>
          </p:cNvCxnSpPr>
          <p:nvPr/>
        </p:nvCxnSpPr>
        <p:spPr bwMode="auto">
          <a:xfrm rot="16200000" flipV="1">
            <a:off x="2286000" y="3581400"/>
            <a:ext cx="327025" cy="631825"/>
          </a:xfrm>
          <a:prstGeom prst="line">
            <a:avLst/>
          </a:prstGeom>
          <a:noFill/>
          <a:ln w="25400" algn="ctr">
            <a:solidFill>
              <a:schemeClr val="bg1"/>
            </a:solidFill>
            <a:round/>
            <a:headEnd/>
            <a:tailEnd/>
          </a:ln>
        </p:spPr>
      </p:cxnSp>
      <p:cxnSp>
        <p:nvCxnSpPr>
          <p:cNvPr id="48" name="Straight Connector 74"/>
          <p:cNvCxnSpPr>
            <a:cxnSpLocks noChangeShapeType="1"/>
            <a:stCxn id="18" idx="1"/>
            <a:endCxn id="13" idx="6"/>
          </p:cNvCxnSpPr>
          <p:nvPr/>
        </p:nvCxnSpPr>
        <p:spPr bwMode="auto">
          <a:xfrm rot="16200000" flipV="1">
            <a:off x="2095500" y="3390900"/>
            <a:ext cx="708025" cy="631825"/>
          </a:xfrm>
          <a:prstGeom prst="line">
            <a:avLst/>
          </a:prstGeom>
          <a:noFill/>
          <a:ln w="25400" algn="ctr">
            <a:solidFill>
              <a:schemeClr val="bg1"/>
            </a:solidFill>
            <a:round/>
            <a:headEnd/>
            <a:tailEnd/>
          </a:ln>
        </p:spPr>
      </p:cxnSp>
      <p:cxnSp>
        <p:nvCxnSpPr>
          <p:cNvPr id="49" name="Straight Connector 77"/>
          <p:cNvCxnSpPr>
            <a:cxnSpLocks noChangeShapeType="1"/>
            <a:stCxn id="20" idx="2"/>
            <a:endCxn id="19" idx="6"/>
          </p:cNvCxnSpPr>
          <p:nvPr/>
        </p:nvCxnSpPr>
        <p:spPr bwMode="auto">
          <a:xfrm rot="10800000">
            <a:off x="4343400" y="2209800"/>
            <a:ext cx="609600" cy="1588"/>
          </a:xfrm>
          <a:prstGeom prst="line">
            <a:avLst/>
          </a:prstGeom>
          <a:noFill/>
          <a:ln w="25400" algn="ctr">
            <a:solidFill>
              <a:schemeClr val="bg1"/>
            </a:solidFill>
            <a:round/>
            <a:headEnd/>
            <a:tailEnd/>
          </a:ln>
        </p:spPr>
      </p:cxnSp>
      <p:cxnSp>
        <p:nvCxnSpPr>
          <p:cNvPr id="50" name="Straight Connector 80"/>
          <p:cNvCxnSpPr>
            <a:cxnSpLocks noChangeShapeType="1"/>
            <a:stCxn id="21" idx="1"/>
            <a:endCxn id="19" idx="6"/>
          </p:cNvCxnSpPr>
          <p:nvPr/>
        </p:nvCxnSpPr>
        <p:spPr bwMode="auto">
          <a:xfrm rot="16200000" flipV="1">
            <a:off x="4495800" y="2057400"/>
            <a:ext cx="327025" cy="631825"/>
          </a:xfrm>
          <a:prstGeom prst="line">
            <a:avLst/>
          </a:prstGeom>
          <a:noFill/>
          <a:ln w="25400" algn="ctr">
            <a:solidFill>
              <a:schemeClr val="bg1"/>
            </a:solidFill>
            <a:round/>
            <a:headEnd/>
            <a:tailEnd/>
          </a:ln>
        </p:spPr>
      </p:cxnSp>
      <p:cxnSp>
        <p:nvCxnSpPr>
          <p:cNvPr id="51" name="Straight Connector 89"/>
          <p:cNvCxnSpPr>
            <a:cxnSpLocks noChangeShapeType="1"/>
            <a:stCxn id="23" idx="2"/>
            <a:endCxn id="22" idx="6"/>
          </p:cNvCxnSpPr>
          <p:nvPr/>
        </p:nvCxnSpPr>
        <p:spPr bwMode="auto">
          <a:xfrm rot="10800000">
            <a:off x="4343400" y="2971800"/>
            <a:ext cx="609600" cy="1588"/>
          </a:xfrm>
          <a:prstGeom prst="line">
            <a:avLst/>
          </a:prstGeom>
          <a:noFill/>
          <a:ln w="25400" algn="ctr">
            <a:solidFill>
              <a:schemeClr val="bg1"/>
            </a:solidFill>
            <a:round/>
            <a:headEnd/>
            <a:tailEnd/>
          </a:ln>
        </p:spPr>
      </p:cxnSp>
      <p:cxnSp>
        <p:nvCxnSpPr>
          <p:cNvPr id="52" name="Straight Connector 94"/>
          <p:cNvCxnSpPr>
            <a:cxnSpLocks noChangeShapeType="1"/>
            <a:stCxn id="24" idx="1"/>
            <a:endCxn id="22" idx="5"/>
          </p:cNvCxnSpPr>
          <p:nvPr/>
        </p:nvCxnSpPr>
        <p:spPr bwMode="auto">
          <a:xfrm rot="16200000" flipV="1">
            <a:off x="4511675" y="2835275"/>
            <a:ext cx="273050" cy="654050"/>
          </a:xfrm>
          <a:prstGeom prst="line">
            <a:avLst/>
          </a:prstGeom>
          <a:noFill/>
          <a:ln w="25400" algn="ctr">
            <a:solidFill>
              <a:schemeClr val="bg1"/>
            </a:solidFill>
            <a:round/>
            <a:headEnd/>
            <a:tailEnd/>
          </a:ln>
        </p:spPr>
      </p:cxnSp>
      <p:cxnSp>
        <p:nvCxnSpPr>
          <p:cNvPr id="53" name="Straight Connector 97"/>
          <p:cNvCxnSpPr>
            <a:cxnSpLocks noChangeShapeType="1"/>
            <a:stCxn id="26" idx="1"/>
            <a:endCxn id="22" idx="5"/>
          </p:cNvCxnSpPr>
          <p:nvPr/>
        </p:nvCxnSpPr>
        <p:spPr bwMode="auto">
          <a:xfrm rot="16200000" flipV="1">
            <a:off x="4321175" y="3025775"/>
            <a:ext cx="654050" cy="654050"/>
          </a:xfrm>
          <a:prstGeom prst="line">
            <a:avLst/>
          </a:prstGeom>
          <a:noFill/>
          <a:ln w="25400" algn="ctr">
            <a:solidFill>
              <a:schemeClr val="bg1"/>
            </a:solidFill>
            <a:round/>
            <a:headEnd/>
            <a:tailEnd/>
          </a:ln>
        </p:spPr>
      </p:cxnSp>
      <p:cxnSp>
        <p:nvCxnSpPr>
          <p:cNvPr id="54" name="Straight Connector 104"/>
          <p:cNvCxnSpPr>
            <a:cxnSpLocks noChangeShapeType="1"/>
            <a:stCxn id="27" idx="1"/>
            <a:endCxn id="25" idx="5"/>
          </p:cNvCxnSpPr>
          <p:nvPr/>
        </p:nvCxnSpPr>
        <p:spPr bwMode="auto">
          <a:xfrm rot="16200000" flipV="1">
            <a:off x="4511675" y="3597275"/>
            <a:ext cx="273050" cy="654050"/>
          </a:xfrm>
          <a:prstGeom prst="line">
            <a:avLst/>
          </a:prstGeom>
          <a:noFill/>
          <a:ln w="25400" algn="ctr">
            <a:solidFill>
              <a:schemeClr val="bg1"/>
            </a:solidFill>
            <a:round/>
            <a:headEnd/>
            <a:tailEnd/>
          </a:ln>
        </p:spPr>
      </p:cxnSp>
      <p:cxnSp>
        <p:nvCxnSpPr>
          <p:cNvPr id="55" name="Straight Connector 108"/>
          <p:cNvCxnSpPr>
            <a:cxnSpLocks noChangeShapeType="1"/>
            <a:stCxn id="8" idx="3"/>
            <a:endCxn id="9" idx="7"/>
          </p:cNvCxnSpPr>
          <p:nvPr/>
        </p:nvCxnSpPr>
        <p:spPr bwMode="auto">
          <a:xfrm rot="5400000">
            <a:off x="2301875" y="2073275"/>
            <a:ext cx="273050" cy="654050"/>
          </a:xfrm>
          <a:prstGeom prst="line">
            <a:avLst/>
          </a:prstGeom>
          <a:noFill/>
          <a:ln w="25400" algn="ctr">
            <a:solidFill>
              <a:schemeClr val="bg1"/>
            </a:solidFill>
            <a:round/>
            <a:headEnd/>
            <a:tailEnd/>
          </a:ln>
        </p:spPr>
      </p:cxnSp>
      <p:cxnSp>
        <p:nvCxnSpPr>
          <p:cNvPr id="56" name="Straight Connector 113"/>
          <p:cNvCxnSpPr>
            <a:cxnSpLocks noChangeShapeType="1"/>
            <a:stCxn id="31" idx="1"/>
            <a:endCxn id="28" idx="6"/>
          </p:cNvCxnSpPr>
          <p:nvPr/>
        </p:nvCxnSpPr>
        <p:spPr bwMode="auto">
          <a:xfrm rot="16200000" flipV="1">
            <a:off x="6713538" y="2057400"/>
            <a:ext cx="327025" cy="631825"/>
          </a:xfrm>
          <a:prstGeom prst="line">
            <a:avLst/>
          </a:prstGeom>
          <a:noFill/>
          <a:ln w="25400" algn="ctr">
            <a:solidFill>
              <a:schemeClr val="bg1"/>
            </a:solidFill>
            <a:round/>
            <a:headEnd/>
            <a:tailEnd/>
          </a:ln>
        </p:spPr>
      </p:cxnSp>
      <p:cxnSp>
        <p:nvCxnSpPr>
          <p:cNvPr id="57" name="Straight Connector 116"/>
          <p:cNvCxnSpPr>
            <a:cxnSpLocks noChangeShapeType="1"/>
            <a:stCxn id="29" idx="3"/>
            <a:endCxn id="30" idx="7"/>
          </p:cNvCxnSpPr>
          <p:nvPr/>
        </p:nvCxnSpPr>
        <p:spPr bwMode="auto">
          <a:xfrm rot="5400000">
            <a:off x="6729413" y="2073275"/>
            <a:ext cx="273050" cy="654050"/>
          </a:xfrm>
          <a:prstGeom prst="line">
            <a:avLst/>
          </a:prstGeom>
          <a:noFill/>
          <a:ln w="25400" algn="ctr">
            <a:solidFill>
              <a:schemeClr val="bg1"/>
            </a:solidFill>
            <a:round/>
            <a:headEnd/>
            <a:tailEnd/>
          </a:ln>
        </p:spPr>
      </p:cxnSp>
      <p:cxnSp>
        <p:nvCxnSpPr>
          <p:cNvPr id="58" name="Straight Connector 120"/>
          <p:cNvCxnSpPr>
            <a:cxnSpLocks noChangeShapeType="1"/>
            <a:stCxn id="39" idx="1"/>
            <a:endCxn id="36" idx="6"/>
          </p:cNvCxnSpPr>
          <p:nvPr/>
        </p:nvCxnSpPr>
        <p:spPr bwMode="auto">
          <a:xfrm rot="16200000" flipV="1">
            <a:off x="6713538" y="3581400"/>
            <a:ext cx="327025" cy="631825"/>
          </a:xfrm>
          <a:prstGeom prst="line">
            <a:avLst/>
          </a:prstGeom>
          <a:noFill/>
          <a:ln w="25400" algn="ctr">
            <a:solidFill>
              <a:schemeClr val="bg1"/>
            </a:solidFill>
            <a:round/>
            <a:headEnd/>
            <a:tailEnd/>
          </a:ln>
        </p:spPr>
      </p:cxnSp>
      <p:cxnSp>
        <p:nvCxnSpPr>
          <p:cNvPr id="59" name="Straight Connector 123"/>
          <p:cNvCxnSpPr>
            <a:cxnSpLocks noChangeShapeType="1"/>
            <a:stCxn id="35" idx="2"/>
            <a:endCxn id="34" idx="6"/>
          </p:cNvCxnSpPr>
          <p:nvPr/>
        </p:nvCxnSpPr>
        <p:spPr bwMode="auto">
          <a:xfrm rot="10800000">
            <a:off x="6561138" y="3352800"/>
            <a:ext cx="609600" cy="1588"/>
          </a:xfrm>
          <a:prstGeom prst="line">
            <a:avLst/>
          </a:prstGeom>
          <a:noFill/>
          <a:ln w="25400" algn="ctr">
            <a:solidFill>
              <a:schemeClr val="bg1"/>
            </a:solidFill>
            <a:round/>
            <a:headEnd/>
            <a:tailEnd/>
          </a:ln>
        </p:spPr>
      </p:cxnSp>
      <p:cxnSp>
        <p:nvCxnSpPr>
          <p:cNvPr id="60" name="Straight Connector 127"/>
          <p:cNvCxnSpPr>
            <a:cxnSpLocks noChangeShapeType="1"/>
            <a:stCxn id="37" idx="1"/>
            <a:endCxn id="32" idx="5"/>
          </p:cNvCxnSpPr>
          <p:nvPr/>
        </p:nvCxnSpPr>
        <p:spPr bwMode="auto">
          <a:xfrm rot="16200000" flipV="1">
            <a:off x="6538913" y="3025775"/>
            <a:ext cx="654050" cy="654050"/>
          </a:xfrm>
          <a:prstGeom prst="line">
            <a:avLst/>
          </a:prstGeom>
          <a:noFill/>
          <a:ln w="25400" algn="ctr">
            <a:solidFill>
              <a:schemeClr val="bg1"/>
            </a:solidFill>
            <a:round/>
            <a:headEnd/>
            <a:tailEnd/>
          </a:ln>
        </p:spPr>
      </p:cxnSp>
      <p:cxnSp>
        <p:nvCxnSpPr>
          <p:cNvPr id="61" name="Straight Connector 130"/>
          <p:cNvCxnSpPr>
            <a:cxnSpLocks noChangeShapeType="1"/>
            <a:stCxn id="33" idx="3"/>
            <a:endCxn id="38" idx="7"/>
          </p:cNvCxnSpPr>
          <p:nvPr/>
        </p:nvCxnSpPr>
        <p:spPr bwMode="auto">
          <a:xfrm rot="5400000">
            <a:off x="6348413" y="3216275"/>
            <a:ext cx="1035050" cy="654050"/>
          </a:xfrm>
          <a:prstGeom prst="line">
            <a:avLst/>
          </a:prstGeom>
          <a:noFill/>
          <a:ln w="25400" algn="ctr">
            <a:solidFill>
              <a:schemeClr val="bg1"/>
            </a:solidFill>
            <a:round/>
            <a:headEnd/>
            <a:tailEnd/>
          </a:ln>
        </p:spPr>
      </p:cxnSp>
      <p:sp>
        <p:nvSpPr>
          <p:cNvPr id="3" name="Slide Number Placeholder 2"/>
          <p:cNvSpPr>
            <a:spLocks noGrp="1"/>
          </p:cNvSpPr>
          <p:nvPr>
            <p:ph type="sldNum" sz="quarter" idx="10"/>
          </p:nvPr>
        </p:nvSpPr>
        <p:spPr/>
        <p:txBody>
          <a:bodyPr/>
          <a:lstStyle/>
          <a:p>
            <a:fld id="{95C605C4-1F5B-4B2B-8458-3FC432AF1FAC}" type="slidenum">
              <a:rPr lang="en-US" smtClean="0"/>
              <a:t>24</a:t>
            </a:fld>
            <a:endParaRPr lang="en-US"/>
          </a:p>
        </p:txBody>
      </p:sp>
      <p:sp>
        <p:nvSpPr>
          <p:cNvPr id="62" name="Rectangle 61">
            <a:extLst>
              <a:ext uri="{FF2B5EF4-FFF2-40B4-BE49-F238E27FC236}">
                <a16:creationId xmlns:a16="http://schemas.microsoft.com/office/drawing/2014/main" id="{A89702FB-C6CC-7243-83EC-20267950F786}"/>
              </a:ext>
            </a:extLst>
          </p:cNvPr>
          <p:cNvSpPr/>
          <p:nvPr/>
        </p:nvSpPr>
        <p:spPr bwMode="auto">
          <a:xfrm>
            <a:off x="1295400" y="1981200"/>
            <a:ext cx="2133600" cy="30480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3" name="Content Placeholder 1">
            <a:extLst>
              <a:ext uri="{FF2B5EF4-FFF2-40B4-BE49-F238E27FC236}">
                <a16:creationId xmlns:a16="http://schemas.microsoft.com/office/drawing/2014/main" id="{97EE65FB-CE77-8240-A0B3-B14FE040AE25}"/>
              </a:ext>
            </a:extLst>
          </p:cNvPr>
          <p:cNvSpPr>
            <a:spLocks noGrp="1"/>
          </p:cNvSpPr>
          <p:nvPr>
            <p:ph idx="1"/>
          </p:nvPr>
        </p:nvSpPr>
        <p:spPr>
          <a:xfrm>
            <a:off x="381000" y="5194300"/>
            <a:ext cx="8458200" cy="1143000"/>
          </a:xfrm>
        </p:spPr>
        <p:txBody>
          <a:bodyPr>
            <a:normAutofit/>
          </a:bodyPr>
          <a:lstStyle/>
          <a:p>
            <a:r>
              <a:rPr lang="en-US" dirty="0"/>
              <a:t>“Many to many” relationship: e.g. a particular user ID can appear multiple times, in both tables</a:t>
            </a:r>
          </a:p>
        </p:txBody>
      </p:sp>
    </p:spTree>
    <p:extLst>
      <p:ext uri="{BB962C8B-B14F-4D97-AF65-F5344CB8AC3E}">
        <p14:creationId xmlns:p14="http://schemas.microsoft.com/office/powerpoint/2010/main" val="366706562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066800"/>
            <a:ext cx="8763000" cy="5105400"/>
          </a:xfrm>
        </p:spPr>
        <p:txBody>
          <a:bodyPr/>
          <a:lstStyle/>
          <a:p>
            <a:r>
              <a:rPr lang="en-US" dirty="0"/>
              <a:t>Requires one of the tables to fit in memory</a:t>
            </a:r>
          </a:p>
          <a:p>
            <a:pPr lvl="1"/>
            <a:r>
              <a:rPr lang="en-US" dirty="0"/>
              <a:t>All mappers store a copy of the small table (for efficiency: we convert it to a hash table, with keys as the keys we want to join by)</a:t>
            </a:r>
          </a:p>
          <a:p>
            <a:pPr lvl="1"/>
            <a:r>
              <a:rPr lang="en-US" dirty="0"/>
              <a:t>They iterate over the big table, and join the records with the small table</a:t>
            </a:r>
          </a:p>
        </p:txBody>
      </p:sp>
      <p:sp>
        <p:nvSpPr>
          <p:cNvPr id="3" name="Title 2"/>
          <p:cNvSpPr>
            <a:spLocks noGrp="1"/>
          </p:cNvSpPr>
          <p:nvPr>
            <p:ph type="title"/>
          </p:nvPr>
        </p:nvSpPr>
        <p:spPr/>
        <p:txBody>
          <a:bodyPr/>
          <a:lstStyle/>
          <a:p>
            <a:r>
              <a:rPr lang="en-US" dirty="0"/>
              <a:t>Method 1: Broadcast (or ‘Map’) Join</a:t>
            </a:r>
          </a:p>
        </p:txBody>
      </p:sp>
      <p:sp>
        <p:nvSpPr>
          <p:cNvPr id="4" name="Slide Number Placeholder 3"/>
          <p:cNvSpPr>
            <a:spLocks noGrp="1"/>
          </p:cNvSpPr>
          <p:nvPr>
            <p:ph type="sldNum" sz="quarter" idx="10"/>
          </p:nvPr>
        </p:nvSpPr>
        <p:spPr/>
        <p:txBody>
          <a:bodyPr/>
          <a:lstStyle/>
          <a:p>
            <a:fld id="{95C605C4-1F5B-4B2B-8458-3FC432AF1FAC}" type="slidenum">
              <a:rPr lang="en-US" smtClean="0"/>
              <a:t>25</a:t>
            </a:fld>
            <a:endParaRPr lang="en-US"/>
          </a:p>
        </p:txBody>
      </p:sp>
      <p:pic>
        <p:nvPicPr>
          <p:cNvPr id="5" name="Picture 4">
            <a:extLst>
              <a:ext uri="{FF2B5EF4-FFF2-40B4-BE49-F238E27FC236}">
                <a16:creationId xmlns:a16="http://schemas.microsoft.com/office/drawing/2014/main" id="{14928319-F151-FC45-964E-744FEF36618B}"/>
              </a:ext>
            </a:extLst>
          </p:cNvPr>
          <p:cNvPicPr>
            <a:picLocks noChangeAspect="1"/>
          </p:cNvPicPr>
          <p:nvPr/>
        </p:nvPicPr>
        <p:blipFill>
          <a:blip r:embed="rId2"/>
          <a:stretch>
            <a:fillRect/>
          </a:stretch>
        </p:blipFill>
        <p:spPr>
          <a:xfrm>
            <a:off x="72735" y="2647886"/>
            <a:ext cx="7090065" cy="3733864"/>
          </a:xfrm>
          <a:prstGeom prst="rect">
            <a:avLst/>
          </a:prstGeom>
        </p:spPr>
      </p:pic>
      <p:sp>
        <p:nvSpPr>
          <p:cNvPr id="6" name="TextBox 5">
            <a:extLst>
              <a:ext uri="{FF2B5EF4-FFF2-40B4-BE49-F238E27FC236}">
                <a16:creationId xmlns:a16="http://schemas.microsoft.com/office/drawing/2014/main" id="{7559D6AC-8D82-2A48-B303-16EB01FB59CA}"/>
              </a:ext>
            </a:extLst>
          </p:cNvPr>
          <p:cNvSpPr txBox="1"/>
          <p:nvPr/>
        </p:nvSpPr>
        <p:spPr>
          <a:xfrm>
            <a:off x="4343400" y="2844225"/>
            <a:ext cx="1478290" cy="584775"/>
          </a:xfrm>
          <a:prstGeom prst="rect">
            <a:avLst/>
          </a:prstGeom>
          <a:noFill/>
        </p:spPr>
        <p:txBody>
          <a:bodyPr wrap="none" rtlCol="0">
            <a:spAutoFit/>
          </a:bodyPr>
          <a:lstStyle/>
          <a:p>
            <a:r>
              <a:rPr lang="en-US" b="0" dirty="0">
                <a:solidFill>
                  <a:schemeClr val="bg1"/>
                </a:solidFill>
              </a:rPr>
              <a:t>{0: [SG, MY], </a:t>
            </a:r>
          </a:p>
          <a:p>
            <a:r>
              <a:rPr lang="en-US" b="0" dirty="0">
                <a:solidFill>
                  <a:schemeClr val="bg1"/>
                </a:solidFill>
              </a:rPr>
              <a:t> 1: [SG], …}</a:t>
            </a:r>
          </a:p>
        </p:txBody>
      </p:sp>
    </p:spTree>
    <p:extLst>
      <p:ext uri="{BB962C8B-B14F-4D97-AF65-F5344CB8AC3E}">
        <p14:creationId xmlns:p14="http://schemas.microsoft.com/office/powerpoint/2010/main" val="265251820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4300"/>
            <a:ext cx="8991600" cy="1028700"/>
          </a:xfrm>
        </p:spPr>
        <p:txBody>
          <a:bodyPr/>
          <a:lstStyle/>
          <a:p>
            <a:r>
              <a:rPr lang="en-US" dirty="0"/>
              <a:t>Method 2: Reduce-side (or ‘Common’) Join</a:t>
            </a:r>
          </a:p>
        </p:txBody>
      </p:sp>
      <p:sp>
        <p:nvSpPr>
          <p:cNvPr id="7" name="Slide Number Placeholder 6"/>
          <p:cNvSpPr>
            <a:spLocks noGrp="1"/>
          </p:cNvSpPr>
          <p:nvPr>
            <p:ph type="sldNum" sz="quarter" idx="10"/>
          </p:nvPr>
        </p:nvSpPr>
        <p:spPr/>
        <p:txBody>
          <a:bodyPr/>
          <a:lstStyle/>
          <a:p>
            <a:fld id="{95C605C4-1F5B-4B2B-8458-3FC432AF1FAC}" type="slidenum">
              <a:rPr lang="en-US" smtClean="0"/>
              <a:t>26</a:t>
            </a:fld>
            <a:endParaRPr lang="en-US"/>
          </a:p>
        </p:txBody>
      </p:sp>
      <p:pic>
        <p:nvPicPr>
          <p:cNvPr id="12" name="Picture 11">
            <a:extLst>
              <a:ext uri="{FF2B5EF4-FFF2-40B4-BE49-F238E27FC236}">
                <a16:creationId xmlns:a16="http://schemas.microsoft.com/office/drawing/2014/main" id="{8285A95D-AB23-0140-93DD-EF67CEA3EA30}"/>
              </a:ext>
            </a:extLst>
          </p:cNvPr>
          <p:cNvPicPr>
            <a:picLocks noChangeAspect="1"/>
          </p:cNvPicPr>
          <p:nvPr/>
        </p:nvPicPr>
        <p:blipFill>
          <a:blip r:embed="rId3"/>
          <a:stretch>
            <a:fillRect/>
          </a:stretch>
        </p:blipFill>
        <p:spPr>
          <a:xfrm>
            <a:off x="2026974" y="2816226"/>
            <a:ext cx="5013618" cy="3879849"/>
          </a:xfrm>
          <a:prstGeom prst="rect">
            <a:avLst/>
          </a:prstGeom>
        </p:spPr>
      </p:pic>
      <p:sp>
        <p:nvSpPr>
          <p:cNvPr id="31" name="Content Placeholder 1">
            <a:extLst>
              <a:ext uri="{FF2B5EF4-FFF2-40B4-BE49-F238E27FC236}">
                <a16:creationId xmlns:a16="http://schemas.microsoft.com/office/drawing/2014/main" id="{C41D0B94-C993-0F42-AA2D-386AF0D4ABBA}"/>
              </a:ext>
            </a:extLst>
          </p:cNvPr>
          <p:cNvSpPr txBox="1">
            <a:spLocks/>
          </p:cNvSpPr>
          <p:nvPr/>
        </p:nvSpPr>
        <p:spPr>
          <a:xfrm>
            <a:off x="381000" y="1066800"/>
            <a:ext cx="8458200" cy="5105400"/>
          </a:xfrm>
          <a:prstGeom prst="rect">
            <a:avLst/>
          </a:prstGeom>
        </p:spPr>
        <p:txBody>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dirty="0"/>
              <a:t>Doesn’t require a dataset to fit in memory, but slower than broadcast join</a:t>
            </a:r>
          </a:p>
          <a:p>
            <a:pPr lvl="1"/>
            <a:r>
              <a:rPr lang="en-US" b="0" kern="0" dirty="0"/>
              <a:t>Different mappers operate on each table, and emit records, with key as the variable to join by</a:t>
            </a:r>
          </a:p>
        </p:txBody>
      </p:sp>
      <p:sp>
        <p:nvSpPr>
          <p:cNvPr id="3" name="TextBox 2">
            <a:extLst>
              <a:ext uri="{FF2B5EF4-FFF2-40B4-BE49-F238E27FC236}">
                <a16:creationId xmlns:a16="http://schemas.microsoft.com/office/drawing/2014/main" id="{02DDFFB0-0CC0-6A43-AE5C-E555947DF40C}"/>
              </a:ext>
            </a:extLst>
          </p:cNvPr>
          <p:cNvSpPr txBox="1"/>
          <p:nvPr/>
        </p:nvSpPr>
        <p:spPr>
          <a:xfrm>
            <a:off x="517277" y="2973973"/>
            <a:ext cx="1092735" cy="338554"/>
          </a:xfrm>
          <a:prstGeom prst="rect">
            <a:avLst/>
          </a:prstGeom>
          <a:noFill/>
        </p:spPr>
        <p:txBody>
          <a:bodyPr wrap="none" rtlCol="0">
            <a:spAutoFit/>
          </a:bodyPr>
          <a:lstStyle/>
          <a:p>
            <a:r>
              <a:rPr lang="en-US" dirty="0">
                <a:solidFill>
                  <a:schemeClr val="bg1"/>
                </a:solidFill>
              </a:rPr>
              <a:t>Table X</a:t>
            </a:r>
            <a:r>
              <a:rPr lang="en-US" dirty="0"/>
              <a:t> X</a:t>
            </a:r>
          </a:p>
        </p:txBody>
      </p:sp>
      <p:pic>
        <p:nvPicPr>
          <p:cNvPr id="4" name="Picture 3">
            <a:extLst>
              <a:ext uri="{FF2B5EF4-FFF2-40B4-BE49-F238E27FC236}">
                <a16:creationId xmlns:a16="http://schemas.microsoft.com/office/drawing/2014/main" id="{4D96CC0A-16F9-3B48-9315-287B104F1E4B}"/>
              </a:ext>
            </a:extLst>
          </p:cNvPr>
          <p:cNvPicPr>
            <a:picLocks noChangeAspect="1"/>
          </p:cNvPicPr>
          <p:nvPr/>
        </p:nvPicPr>
        <p:blipFill>
          <a:blip r:embed="rId4"/>
          <a:stretch>
            <a:fillRect/>
          </a:stretch>
        </p:blipFill>
        <p:spPr>
          <a:xfrm>
            <a:off x="152400" y="3327400"/>
            <a:ext cx="1849174" cy="1027319"/>
          </a:xfrm>
          <a:prstGeom prst="rect">
            <a:avLst/>
          </a:prstGeom>
        </p:spPr>
      </p:pic>
      <p:sp>
        <p:nvSpPr>
          <p:cNvPr id="18" name="TextBox 17">
            <a:extLst>
              <a:ext uri="{FF2B5EF4-FFF2-40B4-BE49-F238E27FC236}">
                <a16:creationId xmlns:a16="http://schemas.microsoft.com/office/drawing/2014/main" id="{DD155C0C-5B59-B445-AC3A-FC05FDFC00C1}"/>
              </a:ext>
            </a:extLst>
          </p:cNvPr>
          <p:cNvSpPr txBox="1"/>
          <p:nvPr/>
        </p:nvSpPr>
        <p:spPr>
          <a:xfrm>
            <a:off x="7595176" y="2973973"/>
            <a:ext cx="1085297" cy="338554"/>
          </a:xfrm>
          <a:prstGeom prst="rect">
            <a:avLst/>
          </a:prstGeom>
          <a:noFill/>
        </p:spPr>
        <p:txBody>
          <a:bodyPr wrap="none" rtlCol="0">
            <a:spAutoFit/>
          </a:bodyPr>
          <a:lstStyle/>
          <a:p>
            <a:r>
              <a:rPr lang="en-US" dirty="0">
                <a:solidFill>
                  <a:schemeClr val="bg1"/>
                </a:solidFill>
              </a:rPr>
              <a:t>Table Y</a:t>
            </a:r>
            <a:r>
              <a:rPr lang="en-US" dirty="0"/>
              <a:t> X</a:t>
            </a:r>
          </a:p>
        </p:txBody>
      </p:sp>
      <p:pic>
        <p:nvPicPr>
          <p:cNvPr id="5" name="Picture 4">
            <a:extLst>
              <a:ext uri="{FF2B5EF4-FFF2-40B4-BE49-F238E27FC236}">
                <a16:creationId xmlns:a16="http://schemas.microsoft.com/office/drawing/2014/main" id="{0711458F-ABC3-AD40-A02A-5492BDBA96DC}"/>
              </a:ext>
            </a:extLst>
          </p:cNvPr>
          <p:cNvPicPr>
            <a:picLocks noChangeAspect="1"/>
          </p:cNvPicPr>
          <p:nvPr/>
        </p:nvPicPr>
        <p:blipFill>
          <a:blip r:embed="rId5"/>
          <a:stretch>
            <a:fillRect/>
          </a:stretch>
        </p:blipFill>
        <p:spPr>
          <a:xfrm>
            <a:off x="7222693" y="3327400"/>
            <a:ext cx="1654629" cy="914400"/>
          </a:xfrm>
          <a:prstGeom prst="rect">
            <a:avLst/>
          </a:prstGeom>
        </p:spPr>
      </p:pic>
      <p:cxnSp>
        <p:nvCxnSpPr>
          <p:cNvPr id="20" name="Straight Arrow Connector 19">
            <a:extLst>
              <a:ext uri="{FF2B5EF4-FFF2-40B4-BE49-F238E27FC236}">
                <a16:creationId xmlns:a16="http://schemas.microsoft.com/office/drawing/2014/main" id="{EC9507BA-23AE-984B-A174-42434B17ABF0}"/>
              </a:ext>
            </a:extLst>
          </p:cNvPr>
          <p:cNvCxnSpPr>
            <a:cxnSpLocks/>
            <a:endCxn id="19" idx="0"/>
          </p:cNvCxnSpPr>
          <p:nvPr/>
        </p:nvCxnSpPr>
        <p:spPr>
          <a:xfrm>
            <a:off x="969119" y="3875331"/>
            <a:ext cx="4891" cy="1556884"/>
          </a:xfrm>
          <a:prstGeom prst="straightConnector1">
            <a:avLst/>
          </a:prstGeom>
          <a:noFill/>
          <a:ln w="28575" cap="flat" cmpd="sng" algn="ctr">
            <a:solidFill>
              <a:sysClr val="windowText" lastClr="000000"/>
            </a:solidFill>
            <a:prstDash val="solid"/>
            <a:tailEnd type="stealth" w="lg" len="lg"/>
          </a:ln>
          <a:effectLst/>
        </p:spPr>
      </p:cxnSp>
      <p:sp>
        <p:nvSpPr>
          <p:cNvPr id="19" name="TextBox 18">
            <a:extLst>
              <a:ext uri="{FF2B5EF4-FFF2-40B4-BE49-F238E27FC236}">
                <a16:creationId xmlns:a16="http://schemas.microsoft.com/office/drawing/2014/main" id="{73CFDA6A-811B-8C46-8911-998271757078}"/>
              </a:ext>
            </a:extLst>
          </p:cNvPr>
          <p:cNvSpPr txBox="1"/>
          <p:nvPr/>
        </p:nvSpPr>
        <p:spPr>
          <a:xfrm>
            <a:off x="424019" y="5432215"/>
            <a:ext cx="1099981" cy="338554"/>
          </a:xfrm>
          <a:prstGeom prst="rect">
            <a:avLst/>
          </a:prstGeom>
          <a:noFill/>
        </p:spPr>
        <p:txBody>
          <a:bodyPr wrap="none" rtlCol="0">
            <a:spAutoFit/>
          </a:bodyPr>
          <a:lstStyle/>
          <a:p>
            <a:r>
              <a:rPr lang="en-US" b="0" dirty="0">
                <a:solidFill>
                  <a:schemeClr val="bg1"/>
                </a:solidFill>
              </a:rPr>
              <a:t>(0, X, SG)</a:t>
            </a:r>
          </a:p>
        </p:txBody>
      </p:sp>
      <p:sp>
        <p:nvSpPr>
          <p:cNvPr id="23" name="TextBox 22">
            <a:extLst>
              <a:ext uri="{FF2B5EF4-FFF2-40B4-BE49-F238E27FC236}">
                <a16:creationId xmlns:a16="http://schemas.microsoft.com/office/drawing/2014/main" id="{75D24659-5EEF-AB47-8433-F10010008AE6}"/>
              </a:ext>
            </a:extLst>
          </p:cNvPr>
          <p:cNvSpPr txBox="1"/>
          <p:nvPr/>
        </p:nvSpPr>
        <p:spPr>
          <a:xfrm>
            <a:off x="7449192" y="5432215"/>
            <a:ext cx="1515928" cy="338554"/>
          </a:xfrm>
          <a:prstGeom prst="rect">
            <a:avLst/>
          </a:prstGeom>
          <a:noFill/>
        </p:spPr>
        <p:txBody>
          <a:bodyPr wrap="none" rtlCol="0">
            <a:spAutoFit/>
          </a:bodyPr>
          <a:lstStyle/>
          <a:p>
            <a:r>
              <a:rPr lang="en-US" b="0" dirty="0">
                <a:solidFill>
                  <a:schemeClr val="bg1"/>
                </a:solidFill>
              </a:rPr>
              <a:t>(0, Y, CS4225)</a:t>
            </a:r>
          </a:p>
        </p:txBody>
      </p:sp>
      <p:sp>
        <p:nvSpPr>
          <p:cNvPr id="22" name="TextBox 21">
            <a:extLst>
              <a:ext uri="{FF2B5EF4-FFF2-40B4-BE49-F238E27FC236}">
                <a16:creationId xmlns:a16="http://schemas.microsoft.com/office/drawing/2014/main" id="{91EC67A5-D3F8-3A4E-A69F-309272EFAF96}"/>
              </a:ext>
            </a:extLst>
          </p:cNvPr>
          <p:cNvSpPr txBox="1"/>
          <p:nvPr/>
        </p:nvSpPr>
        <p:spPr>
          <a:xfrm>
            <a:off x="7389150" y="3926659"/>
            <a:ext cx="269626" cy="276999"/>
          </a:xfrm>
          <a:prstGeom prst="rect">
            <a:avLst/>
          </a:prstGeom>
          <a:noFill/>
        </p:spPr>
        <p:txBody>
          <a:bodyPr wrap="none" rtlCol="0">
            <a:spAutoFit/>
          </a:bodyPr>
          <a:lstStyle/>
          <a:p>
            <a:r>
              <a:rPr lang="en-US" sz="1200" dirty="0">
                <a:solidFill>
                  <a:schemeClr val="bg1"/>
                </a:solidFill>
              </a:rPr>
              <a:t>0</a:t>
            </a:r>
          </a:p>
        </p:txBody>
      </p:sp>
      <p:sp>
        <p:nvSpPr>
          <p:cNvPr id="25" name="TextBox 24">
            <a:extLst>
              <a:ext uri="{FF2B5EF4-FFF2-40B4-BE49-F238E27FC236}">
                <a16:creationId xmlns:a16="http://schemas.microsoft.com/office/drawing/2014/main" id="{4750579C-28AF-FC41-AB9C-56A140D39C24}"/>
              </a:ext>
            </a:extLst>
          </p:cNvPr>
          <p:cNvSpPr txBox="1"/>
          <p:nvPr/>
        </p:nvSpPr>
        <p:spPr>
          <a:xfrm>
            <a:off x="7733210" y="3926659"/>
            <a:ext cx="737702" cy="276999"/>
          </a:xfrm>
          <a:prstGeom prst="rect">
            <a:avLst/>
          </a:prstGeom>
          <a:noFill/>
        </p:spPr>
        <p:txBody>
          <a:bodyPr wrap="none" rtlCol="0">
            <a:spAutoFit/>
          </a:bodyPr>
          <a:lstStyle/>
          <a:p>
            <a:r>
              <a:rPr lang="en-US" sz="1200" dirty="0">
                <a:solidFill>
                  <a:schemeClr val="bg1"/>
                </a:solidFill>
              </a:rPr>
              <a:t>CS4225</a:t>
            </a:r>
          </a:p>
        </p:txBody>
      </p:sp>
      <p:sp>
        <p:nvSpPr>
          <p:cNvPr id="26" name="TextBox 25">
            <a:extLst>
              <a:ext uri="{FF2B5EF4-FFF2-40B4-BE49-F238E27FC236}">
                <a16:creationId xmlns:a16="http://schemas.microsoft.com/office/drawing/2014/main" id="{634CEBBA-3DEF-C748-80FB-8220031F3DDB}"/>
              </a:ext>
            </a:extLst>
          </p:cNvPr>
          <p:cNvSpPr txBox="1"/>
          <p:nvPr/>
        </p:nvSpPr>
        <p:spPr>
          <a:xfrm>
            <a:off x="727365" y="3617654"/>
            <a:ext cx="407484" cy="276999"/>
          </a:xfrm>
          <a:prstGeom prst="rect">
            <a:avLst/>
          </a:prstGeom>
          <a:noFill/>
        </p:spPr>
        <p:txBody>
          <a:bodyPr wrap="none" rtlCol="0">
            <a:spAutoFit/>
          </a:bodyPr>
          <a:lstStyle/>
          <a:p>
            <a:r>
              <a:rPr lang="en-US" sz="1200" dirty="0">
                <a:solidFill>
                  <a:schemeClr val="bg1"/>
                </a:solidFill>
              </a:rPr>
              <a:t>SG</a:t>
            </a:r>
          </a:p>
        </p:txBody>
      </p:sp>
      <p:sp>
        <p:nvSpPr>
          <p:cNvPr id="27" name="TextBox 26">
            <a:extLst>
              <a:ext uri="{FF2B5EF4-FFF2-40B4-BE49-F238E27FC236}">
                <a16:creationId xmlns:a16="http://schemas.microsoft.com/office/drawing/2014/main" id="{1CC3DF4B-FAEC-D542-8DDD-AB22E9431C7D}"/>
              </a:ext>
            </a:extLst>
          </p:cNvPr>
          <p:cNvSpPr txBox="1"/>
          <p:nvPr/>
        </p:nvSpPr>
        <p:spPr>
          <a:xfrm>
            <a:off x="1429914" y="3623037"/>
            <a:ext cx="269626" cy="276999"/>
          </a:xfrm>
          <a:prstGeom prst="rect">
            <a:avLst/>
          </a:prstGeom>
          <a:noFill/>
        </p:spPr>
        <p:txBody>
          <a:bodyPr wrap="none" rtlCol="0">
            <a:spAutoFit/>
          </a:bodyPr>
          <a:lstStyle/>
          <a:p>
            <a:r>
              <a:rPr lang="en-US" sz="1200" dirty="0">
                <a:solidFill>
                  <a:schemeClr val="bg1"/>
                </a:solidFill>
              </a:rPr>
              <a:t>0</a:t>
            </a:r>
          </a:p>
        </p:txBody>
      </p:sp>
      <p:cxnSp>
        <p:nvCxnSpPr>
          <p:cNvPr id="32" name="Straight Arrow Connector 31">
            <a:extLst>
              <a:ext uri="{FF2B5EF4-FFF2-40B4-BE49-F238E27FC236}">
                <a16:creationId xmlns:a16="http://schemas.microsoft.com/office/drawing/2014/main" id="{50148D73-B868-2A49-AEDF-750F82BAE43B}"/>
              </a:ext>
            </a:extLst>
          </p:cNvPr>
          <p:cNvCxnSpPr>
            <a:cxnSpLocks/>
          </p:cNvCxnSpPr>
          <p:nvPr/>
        </p:nvCxnSpPr>
        <p:spPr>
          <a:xfrm flipH="1">
            <a:off x="8132789" y="4265027"/>
            <a:ext cx="3446" cy="1088023"/>
          </a:xfrm>
          <a:prstGeom prst="straightConnector1">
            <a:avLst/>
          </a:prstGeom>
          <a:noFill/>
          <a:ln w="28575" cap="flat" cmpd="sng" algn="ctr">
            <a:solidFill>
              <a:sysClr val="windowText" lastClr="000000"/>
            </a:solidFill>
            <a:prstDash val="solid"/>
            <a:tailEnd type="stealth" w="lg" len="lg"/>
          </a:ln>
          <a:effectLst/>
        </p:spPr>
      </p:cxnSp>
      <p:sp>
        <p:nvSpPr>
          <p:cNvPr id="28" name="TextBox 27">
            <a:extLst>
              <a:ext uri="{FF2B5EF4-FFF2-40B4-BE49-F238E27FC236}">
                <a16:creationId xmlns:a16="http://schemas.microsoft.com/office/drawing/2014/main" id="{40430CE8-F6F7-B742-A00C-6858675E39C2}"/>
              </a:ext>
            </a:extLst>
          </p:cNvPr>
          <p:cNvSpPr txBox="1"/>
          <p:nvPr/>
        </p:nvSpPr>
        <p:spPr>
          <a:xfrm>
            <a:off x="7457554" y="4586873"/>
            <a:ext cx="595035" cy="338554"/>
          </a:xfrm>
          <a:prstGeom prst="rect">
            <a:avLst/>
          </a:prstGeom>
          <a:noFill/>
        </p:spPr>
        <p:txBody>
          <a:bodyPr wrap="none" rtlCol="0">
            <a:spAutoFit/>
          </a:bodyPr>
          <a:lstStyle/>
          <a:p>
            <a:r>
              <a:rPr lang="en-US" dirty="0">
                <a:solidFill>
                  <a:srgbClr val="FF0000"/>
                </a:solidFill>
              </a:rPr>
              <a:t>Map</a:t>
            </a:r>
          </a:p>
        </p:txBody>
      </p:sp>
      <p:sp>
        <p:nvSpPr>
          <p:cNvPr id="33" name="TextBox 32">
            <a:extLst>
              <a:ext uri="{FF2B5EF4-FFF2-40B4-BE49-F238E27FC236}">
                <a16:creationId xmlns:a16="http://schemas.microsoft.com/office/drawing/2014/main" id="{4DC6EAEF-61C7-414B-839D-F4233D167C65}"/>
              </a:ext>
            </a:extLst>
          </p:cNvPr>
          <p:cNvSpPr txBox="1"/>
          <p:nvPr/>
        </p:nvSpPr>
        <p:spPr>
          <a:xfrm>
            <a:off x="381000" y="4658555"/>
            <a:ext cx="595035" cy="338554"/>
          </a:xfrm>
          <a:prstGeom prst="rect">
            <a:avLst/>
          </a:prstGeom>
          <a:noFill/>
        </p:spPr>
        <p:txBody>
          <a:bodyPr wrap="none" rtlCol="0">
            <a:spAutoFit/>
          </a:bodyPr>
          <a:lstStyle/>
          <a:p>
            <a:r>
              <a:rPr lang="en-US" dirty="0">
                <a:solidFill>
                  <a:srgbClr val="FF0000"/>
                </a:solidFill>
              </a:rPr>
              <a:t>Map</a:t>
            </a:r>
          </a:p>
        </p:txBody>
      </p:sp>
      <p:sp>
        <p:nvSpPr>
          <p:cNvPr id="36" name="TextBox 35">
            <a:extLst>
              <a:ext uri="{FF2B5EF4-FFF2-40B4-BE49-F238E27FC236}">
                <a16:creationId xmlns:a16="http://schemas.microsoft.com/office/drawing/2014/main" id="{B04C86B8-66F6-FD41-9C8A-8E3EE85B62B7}"/>
              </a:ext>
            </a:extLst>
          </p:cNvPr>
          <p:cNvSpPr txBox="1"/>
          <p:nvPr/>
        </p:nvSpPr>
        <p:spPr>
          <a:xfrm>
            <a:off x="240558" y="6034361"/>
            <a:ext cx="526106" cy="338554"/>
          </a:xfrm>
          <a:prstGeom prst="rect">
            <a:avLst/>
          </a:prstGeom>
          <a:noFill/>
        </p:spPr>
        <p:txBody>
          <a:bodyPr wrap="none" rtlCol="0">
            <a:spAutoFit/>
          </a:bodyPr>
          <a:lstStyle/>
          <a:p>
            <a:r>
              <a:rPr lang="en-US" dirty="0">
                <a:solidFill>
                  <a:srgbClr val="00B050"/>
                </a:solidFill>
              </a:rPr>
              <a:t>key</a:t>
            </a:r>
          </a:p>
        </p:txBody>
      </p:sp>
      <p:sp>
        <p:nvSpPr>
          <p:cNvPr id="37" name="TextBox 36">
            <a:extLst>
              <a:ext uri="{FF2B5EF4-FFF2-40B4-BE49-F238E27FC236}">
                <a16:creationId xmlns:a16="http://schemas.microsoft.com/office/drawing/2014/main" id="{DC7F01BC-C36F-2545-866D-76312FD95BD4}"/>
              </a:ext>
            </a:extLst>
          </p:cNvPr>
          <p:cNvSpPr txBox="1"/>
          <p:nvPr/>
        </p:nvSpPr>
        <p:spPr>
          <a:xfrm>
            <a:off x="811765" y="6183648"/>
            <a:ext cx="1312333" cy="584775"/>
          </a:xfrm>
          <a:prstGeom prst="rect">
            <a:avLst/>
          </a:prstGeom>
          <a:noFill/>
        </p:spPr>
        <p:txBody>
          <a:bodyPr wrap="square" rtlCol="0">
            <a:spAutoFit/>
          </a:bodyPr>
          <a:lstStyle/>
          <a:p>
            <a:r>
              <a:rPr lang="en-US" dirty="0">
                <a:solidFill>
                  <a:srgbClr val="00B050"/>
                </a:solidFill>
              </a:rPr>
              <a:t>Secondary key</a:t>
            </a:r>
          </a:p>
        </p:txBody>
      </p:sp>
      <p:cxnSp>
        <p:nvCxnSpPr>
          <p:cNvPr id="38" name="Straight Arrow Connector 37">
            <a:extLst>
              <a:ext uri="{FF2B5EF4-FFF2-40B4-BE49-F238E27FC236}">
                <a16:creationId xmlns:a16="http://schemas.microsoft.com/office/drawing/2014/main" id="{8BE46392-029B-D44F-84F4-BB4371D800A4}"/>
              </a:ext>
            </a:extLst>
          </p:cNvPr>
          <p:cNvCxnSpPr>
            <a:cxnSpLocks/>
          </p:cNvCxnSpPr>
          <p:nvPr/>
        </p:nvCxnSpPr>
        <p:spPr>
          <a:xfrm flipV="1">
            <a:off x="622103" y="5736051"/>
            <a:ext cx="38122" cy="298310"/>
          </a:xfrm>
          <a:prstGeom prst="straightConnector1">
            <a:avLst/>
          </a:prstGeom>
          <a:noFill/>
          <a:ln w="28575" cap="flat" cmpd="sng" algn="ctr">
            <a:solidFill>
              <a:srgbClr val="00B050"/>
            </a:solidFill>
            <a:prstDash val="solid"/>
            <a:tailEnd type="stealth" w="lg" len="lg"/>
          </a:ln>
          <a:effectLst/>
        </p:spPr>
      </p:cxnSp>
      <p:cxnSp>
        <p:nvCxnSpPr>
          <p:cNvPr id="41" name="Straight Arrow Connector 40">
            <a:extLst>
              <a:ext uri="{FF2B5EF4-FFF2-40B4-BE49-F238E27FC236}">
                <a16:creationId xmlns:a16="http://schemas.microsoft.com/office/drawing/2014/main" id="{BA9099BB-45C4-8E41-A719-6398346560AA}"/>
              </a:ext>
            </a:extLst>
          </p:cNvPr>
          <p:cNvCxnSpPr>
            <a:cxnSpLocks/>
          </p:cNvCxnSpPr>
          <p:nvPr/>
        </p:nvCxnSpPr>
        <p:spPr>
          <a:xfrm flipH="1" flipV="1">
            <a:off x="948765" y="5782217"/>
            <a:ext cx="265238" cy="421422"/>
          </a:xfrm>
          <a:prstGeom prst="straightConnector1">
            <a:avLst/>
          </a:prstGeom>
          <a:noFill/>
          <a:ln w="28575" cap="flat" cmpd="sng" algn="ctr">
            <a:solidFill>
              <a:srgbClr val="00B050"/>
            </a:solidFill>
            <a:prstDash val="solid"/>
            <a:tailEnd type="stealth" w="lg" len="lg"/>
          </a:ln>
          <a:effectLst/>
        </p:spPr>
      </p:cxnSp>
      <p:sp>
        <p:nvSpPr>
          <p:cNvPr id="24" name="TextBox 23">
            <a:extLst>
              <a:ext uri="{FF2B5EF4-FFF2-40B4-BE49-F238E27FC236}">
                <a16:creationId xmlns:a16="http://schemas.microsoft.com/office/drawing/2014/main" id="{A2FD6B87-1E5A-7644-9F0D-95BF8C5EB97C}"/>
              </a:ext>
            </a:extLst>
          </p:cNvPr>
          <p:cNvSpPr txBox="1"/>
          <p:nvPr/>
        </p:nvSpPr>
        <p:spPr>
          <a:xfrm>
            <a:off x="7963511" y="3544801"/>
            <a:ext cx="338554" cy="276999"/>
          </a:xfrm>
          <a:prstGeom prst="rect">
            <a:avLst/>
          </a:prstGeom>
          <a:noFill/>
        </p:spPr>
        <p:txBody>
          <a:bodyPr wrap="none" rtlCol="0">
            <a:spAutoFit/>
          </a:bodyPr>
          <a:lstStyle/>
          <a:p>
            <a:r>
              <a:rPr lang="en-US" sz="1200" dirty="0">
                <a:solidFill>
                  <a:schemeClr val="bg1"/>
                </a:solidFill>
              </a:rPr>
              <a:t>…</a:t>
            </a:r>
          </a:p>
        </p:txBody>
      </p:sp>
    </p:spTree>
    <p:extLst>
      <p:ext uri="{BB962C8B-B14F-4D97-AF65-F5344CB8AC3E}">
        <p14:creationId xmlns:p14="http://schemas.microsoft.com/office/powerpoint/2010/main" val="2144208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P spid="23" grpId="0"/>
      <p:bldP spid="22" grpId="0"/>
      <p:bldP spid="25" grpId="0"/>
      <p:bldP spid="26" grpId="0"/>
      <p:bldP spid="27" grpId="0"/>
      <p:bldP spid="28" grpId="0"/>
      <p:bldP spid="33" grpId="0"/>
      <p:bldP spid="36" grpId="0"/>
      <p:bldP spid="37"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2: Reduce-side (‘Common’) Join</a:t>
            </a:r>
          </a:p>
        </p:txBody>
      </p:sp>
      <p:sp>
        <p:nvSpPr>
          <p:cNvPr id="7" name="Slide Number Placeholder 6"/>
          <p:cNvSpPr>
            <a:spLocks noGrp="1"/>
          </p:cNvSpPr>
          <p:nvPr>
            <p:ph type="sldNum" sz="quarter" idx="10"/>
          </p:nvPr>
        </p:nvSpPr>
        <p:spPr/>
        <p:txBody>
          <a:bodyPr/>
          <a:lstStyle/>
          <a:p>
            <a:fld id="{95C605C4-1F5B-4B2B-8458-3FC432AF1FAC}" type="slidenum">
              <a:rPr lang="en-US" smtClean="0"/>
              <a:t>27</a:t>
            </a:fld>
            <a:endParaRPr lang="en-US" dirty="0"/>
          </a:p>
        </p:txBody>
      </p:sp>
      <p:pic>
        <p:nvPicPr>
          <p:cNvPr id="12" name="Picture 11">
            <a:extLst>
              <a:ext uri="{FF2B5EF4-FFF2-40B4-BE49-F238E27FC236}">
                <a16:creationId xmlns:a16="http://schemas.microsoft.com/office/drawing/2014/main" id="{8285A95D-AB23-0140-93DD-EF67CEA3EA30}"/>
              </a:ext>
            </a:extLst>
          </p:cNvPr>
          <p:cNvPicPr>
            <a:picLocks noChangeAspect="1"/>
          </p:cNvPicPr>
          <p:nvPr/>
        </p:nvPicPr>
        <p:blipFill>
          <a:blip r:embed="rId3"/>
          <a:stretch>
            <a:fillRect/>
          </a:stretch>
        </p:blipFill>
        <p:spPr>
          <a:xfrm>
            <a:off x="152400" y="2841626"/>
            <a:ext cx="5013618" cy="3879849"/>
          </a:xfrm>
          <a:prstGeom prst="rect">
            <a:avLst/>
          </a:prstGeom>
        </p:spPr>
      </p:pic>
      <p:sp>
        <p:nvSpPr>
          <p:cNvPr id="31" name="Content Placeholder 1">
            <a:extLst>
              <a:ext uri="{FF2B5EF4-FFF2-40B4-BE49-F238E27FC236}">
                <a16:creationId xmlns:a16="http://schemas.microsoft.com/office/drawing/2014/main" id="{C41D0B94-C993-0F42-AA2D-386AF0D4ABBA}"/>
              </a:ext>
            </a:extLst>
          </p:cNvPr>
          <p:cNvSpPr txBox="1">
            <a:spLocks/>
          </p:cNvSpPr>
          <p:nvPr/>
        </p:nvSpPr>
        <p:spPr>
          <a:xfrm>
            <a:off x="381000" y="1066800"/>
            <a:ext cx="8458200" cy="5105400"/>
          </a:xfrm>
          <a:prstGeom prst="rect">
            <a:avLst/>
          </a:prstGeom>
        </p:spPr>
        <p:txBody>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dirty="0"/>
              <a:t>In reducer: we can use </a:t>
            </a:r>
            <a:r>
              <a:rPr lang="en-US" kern="0" dirty="0"/>
              <a:t>secondary sort </a:t>
            </a:r>
            <a:r>
              <a:rPr lang="en-US" b="0" kern="0" dirty="0"/>
              <a:t>to ensure that all keys from table X arrive before table Y</a:t>
            </a:r>
          </a:p>
          <a:p>
            <a:pPr lvl="1"/>
            <a:r>
              <a:rPr lang="en-US" b="0" kern="0" dirty="0"/>
              <a:t>Then, hold the keys from table X in memory and cross them with records from table Y</a:t>
            </a:r>
            <a:endParaRPr lang="en-US" kern="0" dirty="0"/>
          </a:p>
        </p:txBody>
      </p:sp>
      <p:pic>
        <p:nvPicPr>
          <p:cNvPr id="4" name="Picture 3">
            <a:extLst>
              <a:ext uri="{FF2B5EF4-FFF2-40B4-BE49-F238E27FC236}">
                <a16:creationId xmlns:a16="http://schemas.microsoft.com/office/drawing/2014/main" id="{6BFADBED-7083-024E-9B02-811911AF3CBD}"/>
              </a:ext>
            </a:extLst>
          </p:cNvPr>
          <p:cNvPicPr>
            <a:picLocks noChangeAspect="1"/>
          </p:cNvPicPr>
          <p:nvPr/>
        </p:nvPicPr>
        <p:blipFill>
          <a:blip r:embed="rId4"/>
          <a:stretch>
            <a:fillRect/>
          </a:stretch>
        </p:blipFill>
        <p:spPr>
          <a:xfrm>
            <a:off x="5688813" y="3294221"/>
            <a:ext cx="3441973" cy="2281423"/>
          </a:xfrm>
          <a:prstGeom prst="rect">
            <a:avLst/>
          </a:prstGeom>
        </p:spPr>
      </p:pic>
      <p:sp>
        <p:nvSpPr>
          <p:cNvPr id="8" name="TextBox 7">
            <a:extLst>
              <a:ext uri="{FF2B5EF4-FFF2-40B4-BE49-F238E27FC236}">
                <a16:creationId xmlns:a16="http://schemas.microsoft.com/office/drawing/2014/main" id="{AAA3534A-8C15-2947-9EFC-493BBD78FC45}"/>
              </a:ext>
            </a:extLst>
          </p:cNvPr>
          <p:cNvSpPr txBox="1"/>
          <p:nvPr/>
        </p:nvSpPr>
        <p:spPr>
          <a:xfrm>
            <a:off x="5884942" y="3586871"/>
            <a:ext cx="287258" cy="276999"/>
          </a:xfrm>
          <a:prstGeom prst="rect">
            <a:avLst/>
          </a:prstGeom>
          <a:noFill/>
        </p:spPr>
        <p:txBody>
          <a:bodyPr wrap="none" rtlCol="0">
            <a:spAutoFit/>
          </a:bodyPr>
          <a:lstStyle/>
          <a:p>
            <a:r>
              <a:rPr lang="en-US" sz="1200" b="0" dirty="0">
                <a:solidFill>
                  <a:schemeClr val="bg1"/>
                </a:solidFill>
              </a:rPr>
              <a:t>X</a:t>
            </a:r>
          </a:p>
        </p:txBody>
      </p:sp>
      <p:sp>
        <p:nvSpPr>
          <p:cNvPr id="9" name="TextBox 8">
            <a:extLst>
              <a:ext uri="{FF2B5EF4-FFF2-40B4-BE49-F238E27FC236}">
                <a16:creationId xmlns:a16="http://schemas.microsoft.com/office/drawing/2014/main" id="{43323F9F-2CC8-FA47-AE87-575F2F80ED34}"/>
              </a:ext>
            </a:extLst>
          </p:cNvPr>
          <p:cNvSpPr txBox="1"/>
          <p:nvPr/>
        </p:nvSpPr>
        <p:spPr>
          <a:xfrm>
            <a:off x="5867400" y="4559100"/>
            <a:ext cx="287258" cy="276999"/>
          </a:xfrm>
          <a:prstGeom prst="rect">
            <a:avLst/>
          </a:prstGeom>
          <a:solidFill>
            <a:srgbClr val="FFCC99"/>
          </a:solidFill>
          <a:ln>
            <a:solidFill>
              <a:schemeClr val="accent3">
                <a:lumMod val="50000"/>
              </a:schemeClr>
            </a:solidFill>
          </a:ln>
        </p:spPr>
        <p:txBody>
          <a:bodyPr wrap="none" rtlCol="0">
            <a:spAutoFit/>
          </a:bodyPr>
          <a:lstStyle/>
          <a:p>
            <a:r>
              <a:rPr lang="en-US" sz="1200" b="0" dirty="0">
                <a:solidFill>
                  <a:schemeClr val="bg1"/>
                </a:solidFill>
              </a:rPr>
              <a:t>Y</a:t>
            </a:r>
          </a:p>
        </p:txBody>
      </p:sp>
      <p:sp>
        <p:nvSpPr>
          <p:cNvPr id="3" name="Rectangle 2">
            <a:extLst>
              <a:ext uri="{FF2B5EF4-FFF2-40B4-BE49-F238E27FC236}">
                <a16:creationId xmlns:a16="http://schemas.microsoft.com/office/drawing/2014/main" id="{0FD1857F-5CCE-1948-BB00-8921ED9E9C90}"/>
              </a:ext>
            </a:extLst>
          </p:cNvPr>
          <p:cNvSpPr/>
          <p:nvPr/>
        </p:nvSpPr>
        <p:spPr>
          <a:xfrm>
            <a:off x="6980745" y="3562772"/>
            <a:ext cx="407484" cy="276999"/>
          </a:xfrm>
          <a:prstGeom prst="rect">
            <a:avLst/>
          </a:prstGeom>
        </p:spPr>
        <p:txBody>
          <a:bodyPr wrap="none">
            <a:spAutoFit/>
          </a:bodyPr>
          <a:lstStyle/>
          <a:p>
            <a:r>
              <a:rPr lang="en-US" sz="1200" b="0" dirty="0">
                <a:solidFill>
                  <a:schemeClr val="bg1"/>
                </a:solidFill>
              </a:rPr>
              <a:t>SG</a:t>
            </a:r>
            <a:endParaRPr lang="en-US" sz="1200" b="0" dirty="0"/>
          </a:p>
        </p:txBody>
      </p:sp>
      <p:sp>
        <p:nvSpPr>
          <p:cNvPr id="11" name="TextBox 10">
            <a:extLst>
              <a:ext uri="{FF2B5EF4-FFF2-40B4-BE49-F238E27FC236}">
                <a16:creationId xmlns:a16="http://schemas.microsoft.com/office/drawing/2014/main" id="{4B2499A9-14C4-2E43-BC5C-0DC28DF4AE97}"/>
              </a:ext>
            </a:extLst>
          </p:cNvPr>
          <p:cNvSpPr txBox="1"/>
          <p:nvPr/>
        </p:nvSpPr>
        <p:spPr>
          <a:xfrm>
            <a:off x="6735695" y="4532650"/>
            <a:ext cx="737702" cy="276999"/>
          </a:xfrm>
          <a:prstGeom prst="rect">
            <a:avLst/>
          </a:prstGeom>
          <a:noFill/>
        </p:spPr>
        <p:txBody>
          <a:bodyPr wrap="none" rtlCol="0">
            <a:spAutoFit/>
          </a:bodyPr>
          <a:lstStyle/>
          <a:p>
            <a:r>
              <a:rPr lang="en-US" sz="1200" b="0" dirty="0">
                <a:solidFill>
                  <a:schemeClr val="bg1"/>
                </a:solidFill>
              </a:rPr>
              <a:t>CS4225</a:t>
            </a:r>
          </a:p>
        </p:txBody>
      </p:sp>
      <p:sp>
        <p:nvSpPr>
          <p:cNvPr id="6" name="TextBox 5">
            <a:extLst>
              <a:ext uri="{FF2B5EF4-FFF2-40B4-BE49-F238E27FC236}">
                <a16:creationId xmlns:a16="http://schemas.microsoft.com/office/drawing/2014/main" id="{F3609050-995E-1F44-BA7A-6C7A05BD66C0}"/>
              </a:ext>
            </a:extLst>
          </p:cNvPr>
          <p:cNvSpPr txBox="1"/>
          <p:nvPr/>
        </p:nvSpPr>
        <p:spPr>
          <a:xfrm>
            <a:off x="5587517" y="2592545"/>
            <a:ext cx="2935419" cy="338554"/>
          </a:xfrm>
          <a:prstGeom prst="rect">
            <a:avLst/>
          </a:prstGeom>
          <a:noFill/>
        </p:spPr>
        <p:txBody>
          <a:bodyPr wrap="none" rtlCol="0">
            <a:spAutoFit/>
          </a:bodyPr>
          <a:lstStyle/>
          <a:p>
            <a:r>
              <a:rPr lang="en-US" u="sng" dirty="0">
                <a:solidFill>
                  <a:srgbClr val="FF0000"/>
                </a:solidFill>
              </a:rPr>
              <a:t>In reduce function for key 0:</a:t>
            </a:r>
          </a:p>
        </p:txBody>
      </p:sp>
      <p:sp>
        <p:nvSpPr>
          <p:cNvPr id="13" name="TextBox 12">
            <a:extLst>
              <a:ext uri="{FF2B5EF4-FFF2-40B4-BE49-F238E27FC236}">
                <a16:creationId xmlns:a16="http://schemas.microsoft.com/office/drawing/2014/main" id="{011D9498-01AE-0A4D-B2A4-8F9623C462E4}"/>
              </a:ext>
            </a:extLst>
          </p:cNvPr>
          <p:cNvSpPr txBox="1"/>
          <p:nvPr/>
        </p:nvSpPr>
        <p:spPr>
          <a:xfrm>
            <a:off x="5247346" y="3288493"/>
            <a:ext cx="391454" cy="246221"/>
          </a:xfrm>
          <a:prstGeom prst="rect">
            <a:avLst/>
          </a:prstGeom>
          <a:noFill/>
        </p:spPr>
        <p:txBody>
          <a:bodyPr wrap="none" rtlCol="0">
            <a:spAutoFit/>
          </a:bodyPr>
          <a:lstStyle/>
          <a:p>
            <a:r>
              <a:rPr lang="en-US" sz="1000" dirty="0">
                <a:solidFill>
                  <a:schemeClr val="bg1"/>
                </a:solidFill>
                <a:latin typeface="Gill Sans MT" panose="020B0502020104020203" pitchFamily="34" charset="77"/>
              </a:rPr>
              <a:t>key</a:t>
            </a:r>
          </a:p>
        </p:txBody>
      </p:sp>
      <p:sp>
        <p:nvSpPr>
          <p:cNvPr id="14" name="TextBox 13">
            <a:extLst>
              <a:ext uri="{FF2B5EF4-FFF2-40B4-BE49-F238E27FC236}">
                <a16:creationId xmlns:a16="http://schemas.microsoft.com/office/drawing/2014/main" id="{ABDA75CC-92EE-5940-9E2C-A1118DDAAC30}"/>
              </a:ext>
            </a:extLst>
          </p:cNvPr>
          <p:cNvSpPr txBox="1"/>
          <p:nvPr/>
        </p:nvSpPr>
        <p:spPr>
          <a:xfrm>
            <a:off x="5341502" y="3578162"/>
            <a:ext cx="218443" cy="246221"/>
          </a:xfrm>
          <a:prstGeom prst="rect">
            <a:avLst/>
          </a:prstGeom>
          <a:solidFill>
            <a:schemeClr val="accent4"/>
          </a:solidFill>
          <a:ln>
            <a:solidFill>
              <a:srgbClr val="4D6997"/>
            </a:solidFill>
          </a:ln>
        </p:spPr>
        <p:txBody>
          <a:bodyPr wrap="square" rtlCol="0">
            <a:spAutoFit/>
          </a:bodyPr>
          <a:lstStyle/>
          <a:p>
            <a:r>
              <a:rPr lang="en-US" sz="1000" b="0" dirty="0">
                <a:solidFill>
                  <a:schemeClr val="bg1"/>
                </a:solidFill>
              </a:rPr>
              <a:t>0</a:t>
            </a:r>
          </a:p>
        </p:txBody>
      </p:sp>
      <p:sp>
        <p:nvSpPr>
          <p:cNvPr id="15" name="TextBox 14">
            <a:extLst>
              <a:ext uri="{FF2B5EF4-FFF2-40B4-BE49-F238E27FC236}">
                <a16:creationId xmlns:a16="http://schemas.microsoft.com/office/drawing/2014/main" id="{3E0A9B9F-1DEB-FB48-A78A-A3117ED21BEA}"/>
              </a:ext>
            </a:extLst>
          </p:cNvPr>
          <p:cNvSpPr txBox="1"/>
          <p:nvPr/>
        </p:nvSpPr>
        <p:spPr>
          <a:xfrm>
            <a:off x="5341502" y="3892108"/>
            <a:ext cx="218443" cy="246221"/>
          </a:xfrm>
          <a:prstGeom prst="rect">
            <a:avLst/>
          </a:prstGeom>
          <a:solidFill>
            <a:schemeClr val="accent4"/>
          </a:solidFill>
          <a:ln>
            <a:solidFill>
              <a:srgbClr val="4D6997"/>
            </a:solidFill>
          </a:ln>
        </p:spPr>
        <p:txBody>
          <a:bodyPr wrap="square" rtlCol="0">
            <a:spAutoFit/>
          </a:bodyPr>
          <a:lstStyle/>
          <a:p>
            <a:r>
              <a:rPr lang="en-US" sz="1000" b="0" dirty="0">
                <a:solidFill>
                  <a:schemeClr val="bg1"/>
                </a:solidFill>
              </a:rPr>
              <a:t>0</a:t>
            </a:r>
          </a:p>
        </p:txBody>
      </p:sp>
      <p:sp>
        <p:nvSpPr>
          <p:cNvPr id="16" name="TextBox 15">
            <a:extLst>
              <a:ext uri="{FF2B5EF4-FFF2-40B4-BE49-F238E27FC236}">
                <a16:creationId xmlns:a16="http://schemas.microsoft.com/office/drawing/2014/main" id="{953449C5-E365-044B-A8D2-3BC1FBEB3B1B}"/>
              </a:ext>
            </a:extLst>
          </p:cNvPr>
          <p:cNvSpPr txBox="1"/>
          <p:nvPr/>
        </p:nvSpPr>
        <p:spPr>
          <a:xfrm>
            <a:off x="5345586" y="4230405"/>
            <a:ext cx="218443" cy="246221"/>
          </a:xfrm>
          <a:prstGeom prst="rect">
            <a:avLst/>
          </a:prstGeom>
          <a:solidFill>
            <a:schemeClr val="accent4"/>
          </a:solidFill>
          <a:ln>
            <a:solidFill>
              <a:srgbClr val="4D6997"/>
            </a:solidFill>
          </a:ln>
        </p:spPr>
        <p:txBody>
          <a:bodyPr wrap="square" rtlCol="0">
            <a:spAutoFit/>
          </a:bodyPr>
          <a:lstStyle/>
          <a:p>
            <a:r>
              <a:rPr lang="en-US" sz="1000" b="0" dirty="0">
                <a:solidFill>
                  <a:schemeClr val="bg1"/>
                </a:solidFill>
              </a:rPr>
              <a:t>0</a:t>
            </a:r>
          </a:p>
        </p:txBody>
      </p:sp>
      <p:sp>
        <p:nvSpPr>
          <p:cNvPr id="17" name="TextBox 16">
            <a:extLst>
              <a:ext uri="{FF2B5EF4-FFF2-40B4-BE49-F238E27FC236}">
                <a16:creationId xmlns:a16="http://schemas.microsoft.com/office/drawing/2014/main" id="{60FFA459-745F-4645-A7EA-25CE44B5916E}"/>
              </a:ext>
            </a:extLst>
          </p:cNvPr>
          <p:cNvSpPr txBox="1"/>
          <p:nvPr/>
        </p:nvSpPr>
        <p:spPr>
          <a:xfrm>
            <a:off x="5337997" y="4559100"/>
            <a:ext cx="218443" cy="246221"/>
          </a:xfrm>
          <a:prstGeom prst="rect">
            <a:avLst/>
          </a:prstGeom>
          <a:solidFill>
            <a:schemeClr val="accent4"/>
          </a:solidFill>
          <a:ln>
            <a:solidFill>
              <a:srgbClr val="4D6997"/>
            </a:solidFill>
          </a:ln>
        </p:spPr>
        <p:txBody>
          <a:bodyPr wrap="square" rtlCol="0">
            <a:spAutoFit/>
          </a:bodyPr>
          <a:lstStyle/>
          <a:p>
            <a:r>
              <a:rPr lang="en-US" sz="1000" b="0" dirty="0">
                <a:solidFill>
                  <a:schemeClr val="bg1"/>
                </a:solidFill>
              </a:rPr>
              <a:t>0</a:t>
            </a:r>
          </a:p>
        </p:txBody>
      </p:sp>
      <p:sp>
        <p:nvSpPr>
          <p:cNvPr id="18" name="TextBox 17">
            <a:extLst>
              <a:ext uri="{FF2B5EF4-FFF2-40B4-BE49-F238E27FC236}">
                <a16:creationId xmlns:a16="http://schemas.microsoft.com/office/drawing/2014/main" id="{29B8C90C-8705-DC4B-90A4-E0731C877517}"/>
              </a:ext>
            </a:extLst>
          </p:cNvPr>
          <p:cNvSpPr txBox="1"/>
          <p:nvPr/>
        </p:nvSpPr>
        <p:spPr>
          <a:xfrm>
            <a:off x="5340827" y="4876800"/>
            <a:ext cx="218443" cy="246221"/>
          </a:xfrm>
          <a:prstGeom prst="rect">
            <a:avLst/>
          </a:prstGeom>
          <a:solidFill>
            <a:schemeClr val="accent4"/>
          </a:solidFill>
          <a:ln>
            <a:solidFill>
              <a:srgbClr val="4D6997"/>
            </a:solidFill>
          </a:ln>
        </p:spPr>
        <p:txBody>
          <a:bodyPr wrap="square" rtlCol="0">
            <a:spAutoFit/>
          </a:bodyPr>
          <a:lstStyle/>
          <a:p>
            <a:r>
              <a:rPr lang="en-US" sz="1000" b="0" dirty="0">
                <a:solidFill>
                  <a:schemeClr val="bg1"/>
                </a:solidFill>
              </a:rPr>
              <a:t>0</a:t>
            </a:r>
          </a:p>
        </p:txBody>
      </p:sp>
      <p:sp>
        <p:nvSpPr>
          <p:cNvPr id="19" name="TextBox 18">
            <a:extLst>
              <a:ext uri="{FF2B5EF4-FFF2-40B4-BE49-F238E27FC236}">
                <a16:creationId xmlns:a16="http://schemas.microsoft.com/office/drawing/2014/main" id="{0B6DA456-818F-BF40-8606-182ECBEAC11A}"/>
              </a:ext>
            </a:extLst>
          </p:cNvPr>
          <p:cNvSpPr txBox="1"/>
          <p:nvPr/>
        </p:nvSpPr>
        <p:spPr>
          <a:xfrm>
            <a:off x="5333238" y="5205495"/>
            <a:ext cx="218443" cy="246221"/>
          </a:xfrm>
          <a:prstGeom prst="rect">
            <a:avLst/>
          </a:prstGeom>
          <a:solidFill>
            <a:schemeClr val="accent4"/>
          </a:solidFill>
          <a:ln>
            <a:solidFill>
              <a:srgbClr val="4D6997"/>
            </a:solidFill>
          </a:ln>
        </p:spPr>
        <p:txBody>
          <a:bodyPr wrap="square" rtlCol="0">
            <a:spAutoFit/>
          </a:bodyPr>
          <a:lstStyle/>
          <a:p>
            <a:r>
              <a:rPr lang="en-US" sz="1000" b="0" dirty="0">
                <a:solidFill>
                  <a:schemeClr val="bg1"/>
                </a:solidFill>
              </a:rPr>
              <a:t>0</a:t>
            </a:r>
          </a:p>
        </p:txBody>
      </p:sp>
      <p:sp>
        <p:nvSpPr>
          <p:cNvPr id="21" name="Rectangle 20">
            <a:extLst>
              <a:ext uri="{FF2B5EF4-FFF2-40B4-BE49-F238E27FC236}">
                <a16:creationId xmlns:a16="http://schemas.microsoft.com/office/drawing/2014/main" id="{3E0C0281-4CBF-BB49-80B0-1AC830787F76}"/>
              </a:ext>
            </a:extLst>
          </p:cNvPr>
          <p:cNvSpPr/>
          <p:nvPr/>
        </p:nvSpPr>
        <p:spPr>
          <a:xfrm>
            <a:off x="5688813" y="3288493"/>
            <a:ext cx="769137" cy="2287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4" name="TextBox 23">
            <a:extLst>
              <a:ext uri="{FF2B5EF4-FFF2-40B4-BE49-F238E27FC236}">
                <a16:creationId xmlns:a16="http://schemas.microsoft.com/office/drawing/2014/main" id="{9D1B1ABB-F22B-B948-B952-F67C3426ACBA}"/>
              </a:ext>
            </a:extLst>
          </p:cNvPr>
          <p:cNvSpPr txBox="1"/>
          <p:nvPr/>
        </p:nvSpPr>
        <p:spPr>
          <a:xfrm>
            <a:off x="5684729" y="3178561"/>
            <a:ext cx="850753" cy="400110"/>
          </a:xfrm>
          <a:prstGeom prst="rect">
            <a:avLst/>
          </a:prstGeom>
          <a:noFill/>
        </p:spPr>
        <p:txBody>
          <a:bodyPr wrap="square" rtlCol="0">
            <a:spAutoFit/>
          </a:bodyPr>
          <a:lstStyle/>
          <a:p>
            <a:pPr algn="ctr"/>
            <a:r>
              <a:rPr lang="en-US" sz="1000" dirty="0">
                <a:solidFill>
                  <a:schemeClr val="bg1"/>
                </a:solidFill>
                <a:latin typeface="Gill Sans MT" panose="020B0502020104020203" pitchFamily="34" charset="77"/>
              </a:rPr>
              <a:t>Secondary key</a:t>
            </a:r>
          </a:p>
        </p:txBody>
      </p:sp>
      <p:sp>
        <p:nvSpPr>
          <p:cNvPr id="25" name="TextBox 24">
            <a:extLst>
              <a:ext uri="{FF2B5EF4-FFF2-40B4-BE49-F238E27FC236}">
                <a16:creationId xmlns:a16="http://schemas.microsoft.com/office/drawing/2014/main" id="{86DFD7D5-9E8E-F042-90CC-F949120A86CB}"/>
              </a:ext>
            </a:extLst>
          </p:cNvPr>
          <p:cNvSpPr txBox="1"/>
          <p:nvPr/>
        </p:nvSpPr>
        <p:spPr>
          <a:xfrm>
            <a:off x="5979098" y="3578162"/>
            <a:ext cx="218443" cy="246221"/>
          </a:xfrm>
          <a:prstGeom prst="rect">
            <a:avLst/>
          </a:prstGeom>
          <a:solidFill>
            <a:srgbClr val="CC99FF"/>
          </a:solidFill>
          <a:ln>
            <a:solidFill>
              <a:srgbClr val="4D6997"/>
            </a:solidFill>
          </a:ln>
        </p:spPr>
        <p:txBody>
          <a:bodyPr wrap="square" rtlCol="0">
            <a:spAutoFit/>
          </a:bodyPr>
          <a:lstStyle/>
          <a:p>
            <a:r>
              <a:rPr lang="en-US" sz="1000" b="0" dirty="0">
                <a:solidFill>
                  <a:schemeClr val="bg1"/>
                </a:solidFill>
              </a:rPr>
              <a:t>X</a:t>
            </a:r>
          </a:p>
        </p:txBody>
      </p:sp>
      <p:sp>
        <p:nvSpPr>
          <p:cNvPr id="26" name="TextBox 25">
            <a:extLst>
              <a:ext uri="{FF2B5EF4-FFF2-40B4-BE49-F238E27FC236}">
                <a16:creationId xmlns:a16="http://schemas.microsoft.com/office/drawing/2014/main" id="{8ACF91BA-0BF2-3745-B7D7-17518E2608ED}"/>
              </a:ext>
            </a:extLst>
          </p:cNvPr>
          <p:cNvSpPr txBox="1"/>
          <p:nvPr/>
        </p:nvSpPr>
        <p:spPr>
          <a:xfrm>
            <a:off x="5979098" y="3892108"/>
            <a:ext cx="218443" cy="246221"/>
          </a:xfrm>
          <a:prstGeom prst="rect">
            <a:avLst/>
          </a:prstGeom>
          <a:solidFill>
            <a:srgbClr val="CC99FF"/>
          </a:solidFill>
          <a:ln>
            <a:solidFill>
              <a:srgbClr val="4D6997"/>
            </a:solidFill>
          </a:ln>
        </p:spPr>
        <p:txBody>
          <a:bodyPr wrap="square" rtlCol="0">
            <a:spAutoFit/>
          </a:bodyPr>
          <a:lstStyle/>
          <a:p>
            <a:r>
              <a:rPr lang="en-US" sz="1000" b="0" dirty="0">
                <a:solidFill>
                  <a:schemeClr val="bg1"/>
                </a:solidFill>
              </a:rPr>
              <a:t>X</a:t>
            </a:r>
          </a:p>
        </p:txBody>
      </p:sp>
      <p:sp>
        <p:nvSpPr>
          <p:cNvPr id="27" name="TextBox 26">
            <a:extLst>
              <a:ext uri="{FF2B5EF4-FFF2-40B4-BE49-F238E27FC236}">
                <a16:creationId xmlns:a16="http://schemas.microsoft.com/office/drawing/2014/main" id="{970ECE5E-33BD-E044-AD23-A713E5A40670}"/>
              </a:ext>
            </a:extLst>
          </p:cNvPr>
          <p:cNvSpPr txBox="1"/>
          <p:nvPr/>
        </p:nvSpPr>
        <p:spPr>
          <a:xfrm>
            <a:off x="5983182" y="4230405"/>
            <a:ext cx="218443" cy="246221"/>
          </a:xfrm>
          <a:prstGeom prst="rect">
            <a:avLst/>
          </a:prstGeom>
          <a:solidFill>
            <a:srgbClr val="CC99FF"/>
          </a:solidFill>
          <a:ln>
            <a:solidFill>
              <a:srgbClr val="4D6997"/>
            </a:solidFill>
          </a:ln>
        </p:spPr>
        <p:txBody>
          <a:bodyPr wrap="square" rtlCol="0">
            <a:spAutoFit/>
          </a:bodyPr>
          <a:lstStyle/>
          <a:p>
            <a:r>
              <a:rPr lang="en-US" sz="1000" b="0" dirty="0">
                <a:solidFill>
                  <a:schemeClr val="bg1"/>
                </a:solidFill>
              </a:rPr>
              <a:t>X</a:t>
            </a:r>
          </a:p>
        </p:txBody>
      </p:sp>
      <p:sp>
        <p:nvSpPr>
          <p:cNvPr id="28" name="TextBox 27">
            <a:extLst>
              <a:ext uri="{FF2B5EF4-FFF2-40B4-BE49-F238E27FC236}">
                <a16:creationId xmlns:a16="http://schemas.microsoft.com/office/drawing/2014/main" id="{1D08CACF-402B-684D-B02F-ADCB97EC69AE}"/>
              </a:ext>
            </a:extLst>
          </p:cNvPr>
          <p:cNvSpPr txBox="1"/>
          <p:nvPr/>
        </p:nvSpPr>
        <p:spPr>
          <a:xfrm>
            <a:off x="5975593" y="4559100"/>
            <a:ext cx="218443" cy="246221"/>
          </a:xfrm>
          <a:prstGeom prst="rect">
            <a:avLst/>
          </a:prstGeom>
          <a:solidFill>
            <a:srgbClr val="FFCC99"/>
          </a:solidFill>
          <a:ln>
            <a:solidFill>
              <a:schemeClr val="accent3">
                <a:lumMod val="50000"/>
              </a:schemeClr>
            </a:solidFill>
          </a:ln>
        </p:spPr>
        <p:txBody>
          <a:bodyPr wrap="square" rtlCol="0">
            <a:spAutoFit/>
          </a:bodyPr>
          <a:lstStyle/>
          <a:p>
            <a:r>
              <a:rPr lang="en-US" sz="1000" b="0" dirty="0">
                <a:solidFill>
                  <a:schemeClr val="bg1"/>
                </a:solidFill>
              </a:rPr>
              <a:t>Y</a:t>
            </a:r>
          </a:p>
        </p:txBody>
      </p:sp>
      <p:sp>
        <p:nvSpPr>
          <p:cNvPr id="29" name="TextBox 28">
            <a:extLst>
              <a:ext uri="{FF2B5EF4-FFF2-40B4-BE49-F238E27FC236}">
                <a16:creationId xmlns:a16="http://schemas.microsoft.com/office/drawing/2014/main" id="{68482AC0-61A2-9440-9EAE-1781EB849049}"/>
              </a:ext>
            </a:extLst>
          </p:cNvPr>
          <p:cNvSpPr txBox="1"/>
          <p:nvPr/>
        </p:nvSpPr>
        <p:spPr>
          <a:xfrm>
            <a:off x="5978423" y="4876800"/>
            <a:ext cx="218443" cy="246221"/>
          </a:xfrm>
          <a:prstGeom prst="rect">
            <a:avLst/>
          </a:prstGeom>
          <a:solidFill>
            <a:srgbClr val="FFCC99"/>
          </a:solidFill>
          <a:ln>
            <a:solidFill>
              <a:schemeClr val="accent3">
                <a:lumMod val="50000"/>
              </a:schemeClr>
            </a:solidFill>
          </a:ln>
        </p:spPr>
        <p:txBody>
          <a:bodyPr wrap="square" rtlCol="0">
            <a:spAutoFit/>
          </a:bodyPr>
          <a:lstStyle/>
          <a:p>
            <a:r>
              <a:rPr lang="en-US" sz="1000" b="0" dirty="0">
                <a:solidFill>
                  <a:schemeClr val="bg1"/>
                </a:solidFill>
              </a:rPr>
              <a:t>Y</a:t>
            </a:r>
          </a:p>
        </p:txBody>
      </p:sp>
      <p:sp>
        <p:nvSpPr>
          <p:cNvPr id="30" name="TextBox 29">
            <a:extLst>
              <a:ext uri="{FF2B5EF4-FFF2-40B4-BE49-F238E27FC236}">
                <a16:creationId xmlns:a16="http://schemas.microsoft.com/office/drawing/2014/main" id="{6C6E4480-C888-F943-AED5-660FAC44C3E3}"/>
              </a:ext>
            </a:extLst>
          </p:cNvPr>
          <p:cNvSpPr txBox="1"/>
          <p:nvPr/>
        </p:nvSpPr>
        <p:spPr>
          <a:xfrm>
            <a:off x="5970834" y="5205495"/>
            <a:ext cx="218443" cy="246221"/>
          </a:xfrm>
          <a:prstGeom prst="rect">
            <a:avLst/>
          </a:prstGeom>
          <a:solidFill>
            <a:srgbClr val="FFCC99"/>
          </a:solidFill>
          <a:ln>
            <a:solidFill>
              <a:schemeClr val="accent3">
                <a:lumMod val="50000"/>
              </a:schemeClr>
            </a:solidFill>
          </a:ln>
        </p:spPr>
        <p:txBody>
          <a:bodyPr wrap="square" rtlCol="0">
            <a:spAutoFit/>
          </a:bodyPr>
          <a:lstStyle/>
          <a:p>
            <a:r>
              <a:rPr lang="en-US" sz="1000" b="0" dirty="0">
                <a:solidFill>
                  <a:schemeClr val="bg1"/>
                </a:solidFill>
              </a:rPr>
              <a:t>Y</a:t>
            </a:r>
          </a:p>
        </p:txBody>
      </p:sp>
    </p:spTree>
    <p:extLst>
      <p:ext uri="{BB962C8B-B14F-4D97-AF65-F5344CB8AC3E}">
        <p14:creationId xmlns:p14="http://schemas.microsoft.com/office/powerpoint/2010/main" val="189986639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cket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59" y="0"/>
            <a:ext cx="10251959" cy="6858000"/>
          </a:xfrm>
          <a:prstGeom prst="rect">
            <a:avLst/>
          </a:prstGeom>
        </p:spPr>
      </p:pic>
      <p:sp>
        <p:nvSpPr>
          <p:cNvPr id="7" name="TextBox 3"/>
          <p:cNvSpPr txBox="1">
            <a:spLocks noChangeArrowheads="1"/>
          </p:cNvSpPr>
          <p:nvPr/>
        </p:nvSpPr>
        <p:spPr bwMode="auto">
          <a:xfrm>
            <a:off x="0" y="6611938"/>
            <a:ext cx="35814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rheinitz</a:t>
            </a:r>
            <a:r>
              <a:rPr lang="en-US" sz="1000" b="0" dirty="0">
                <a:solidFill>
                  <a:srgbClr val="FFFFFF"/>
                </a:solidFill>
              </a:rPr>
              <a:t>/6158837748/</a:t>
            </a:r>
          </a:p>
        </p:txBody>
      </p:sp>
      <p:sp>
        <p:nvSpPr>
          <p:cNvPr id="5" name="Title 3">
            <a:extLst>
              <a:ext uri="{FF2B5EF4-FFF2-40B4-BE49-F238E27FC236}">
                <a16:creationId xmlns:a16="http://schemas.microsoft.com/office/drawing/2014/main" id="{ABE8F058-AEB3-D24A-AD41-6F73D9EB0479}"/>
              </a:ext>
            </a:extLst>
          </p:cNvPr>
          <p:cNvSpPr txBox="1">
            <a:spLocks/>
          </p:cNvSpPr>
          <p:nvPr/>
        </p:nvSpPr>
        <p:spPr>
          <a:xfrm>
            <a:off x="152400" y="1705769"/>
            <a:ext cx="9144000" cy="3200400"/>
          </a:xfrm>
          <a:prstGeom prst="rect">
            <a:avLst/>
          </a:prstGeom>
          <a:solidFill>
            <a:schemeClr val="bg1">
              <a:alpha val="72000"/>
            </a:schemeClr>
          </a:solidFill>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marL="514350" indent="-514350">
              <a:buAutoNum type="arabicPeriod"/>
            </a:pPr>
            <a:r>
              <a:rPr lang="en-US" b="0" dirty="0">
                <a:solidFill>
                  <a:schemeClr val="tx1"/>
                </a:solidFill>
                <a:latin typeface="+mn-lt"/>
              </a:rPr>
              <a:t>Relational Databases and MapReduce</a:t>
            </a:r>
          </a:p>
          <a:p>
            <a:pPr marL="514350" indent="-514350">
              <a:buAutoNum type="arabicPeriod"/>
            </a:pPr>
            <a:r>
              <a:rPr lang="en-US" dirty="0">
                <a:solidFill>
                  <a:schemeClr val="tx1"/>
                </a:solidFill>
                <a:latin typeface="+mn-lt"/>
              </a:rPr>
              <a:t>Similarity Search</a:t>
            </a:r>
          </a:p>
          <a:p>
            <a:pPr marL="514350" indent="-514350">
              <a:buAutoNum type="arabicPeriod"/>
            </a:pPr>
            <a:r>
              <a:rPr lang="en-US" b="0" dirty="0">
                <a:solidFill>
                  <a:schemeClr val="tx1"/>
                </a:solidFill>
                <a:latin typeface="+mn-lt"/>
              </a:rPr>
              <a:t>Clustering</a:t>
            </a:r>
          </a:p>
        </p:txBody>
      </p:sp>
      <p:sp>
        <p:nvSpPr>
          <p:cNvPr id="3" name="Title 2">
            <a:extLst>
              <a:ext uri="{FF2B5EF4-FFF2-40B4-BE49-F238E27FC236}">
                <a16:creationId xmlns:a16="http://schemas.microsoft.com/office/drawing/2014/main" id="{6DEC14F8-2F7F-A04C-98B5-77F916F92900}"/>
              </a:ext>
            </a:extLst>
          </p:cNvPr>
          <p:cNvSpPr>
            <a:spLocks noGrp="1"/>
          </p:cNvSpPr>
          <p:nvPr>
            <p:ph type="title"/>
          </p:nvPr>
        </p:nvSpPr>
        <p:spPr>
          <a:solidFill>
            <a:schemeClr val="bg1">
              <a:alpha val="72000"/>
            </a:schemeClr>
          </a:solidFill>
        </p:spPr>
        <p:txBody>
          <a:bodyPr/>
          <a:lstStyle/>
          <a:p>
            <a:r>
              <a:rPr lang="en-US" dirty="0"/>
              <a:t>Overview</a:t>
            </a:r>
          </a:p>
        </p:txBody>
      </p:sp>
    </p:spTree>
    <p:extLst>
      <p:ext uri="{BB962C8B-B14F-4D97-AF65-F5344CB8AC3E}">
        <p14:creationId xmlns:p14="http://schemas.microsoft.com/office/powerpoint/2010/main" val="143325271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A Common Subroutine</a:t>
            </a:r>
          </a:p>
        </p:txBody>
      </p:sp>
      <p:sp>
        <p:nvSpPr>
          <p:cNvPr id="187395" name="Rectangle 3"/>
          <p:cNvSpPr>
            <a:spLocks noGrp="1" noChangeArrowheads="1"/>
          </p:cNvSpPr>
          <p:nvPr>
            <p:ph idx="1"/>
          </p:nvPr>
        </p:nvSpPr>
        <p:spPr>
          <a:xfrm>
            <a:off x="152400" y="1295400"/>
            <a:ext cx="4495800" cy="5410200"/>
          </a:xfrm>
        </p:spPr>
        <p:txBody>
          <a:bodyPr>
            <a:normAutofit/>
          </a:bodyPr>
          <a:lstStyle/>
          <a:p>
            <a:pPr>
              <a:lnSpc>
                <a:spcPct val="90000"/>
              </a:lnSpc>
            </a:pPr>
            <a:r>
              <a:rPr lang="en-US" dirty="0"/>
              <a:t>Many problems can be expressed as finding “similar” objects:</a:t>
            </a:r>
          </a:p>
          <a:p>
            <a:pPr>
              <a:lnSpc>
                <a:spcPct val="90000"/>
              </a:lnSpc>
            </a:pPr>
            <a:r>
              <a:rPr lang="en-US" dirty="0"/>
              <a:t>Examples:</a:t>
            </a:r>
          </a:p>
          <a:p>
            <a:pPr lvl="1">
              <a:lnSpc>
                <a:spcPct val="90000"/>
              </a:lnSpc>
            </a:pPr>
            <a:r>
              <a:rPr lang="en-US" b="1" dirty="0"/>
              <a:t>Pages with similar words</a:t>
            </a:r>
          </a:p>
          <a:p>
            <a:pPr lvl="2">
              <a:lnSpc>
                <a:spcPct val="90000"/>
              </a:lnSpc>
            </a:pPr>
            <a:r>
              <a:rPr lang="en-US" dirty="0"/>
              <a:t>For duplicate detection, classification by topic</a:t>
            </a:r>
          </a:p>
          <a:p>
            <a:pPr lvl="1">
              <a:lnSpc>
                <a:spcPct val="90000"/>
              </a:lnSpc>
            </a:pPr>
            <a:r>
              <a:rPr lang="en-US" b="1" dirty="0"/>
              <a:t>Customers who purchased similar products</a:t>
            </a:r>
          </a:p>
          <a:p>
            <a:pPr lvl="2">
              <a:lnSpc>
                <a:spcPct val="90000"/>
              </a:lnSpc>
            </a:pPr>
            <a:r>
              <a:rPr lang="en-US" dirty="0"/>
              <a:t>Products with similar customer sets</a:t>
            </a:r>
          </a:p>
          <a:p>
            <a:pPr lvl="1">
              <a:lnSpc>
                <a:spcPct val="90000"/>
              </a:lnSpc>
            </a:pPr>
            <a:r>
              <a:rPr lang="en-SG" b="1" dirty="0"/>
              <a:t>Users who visited similar websites</a:t>
            </a:r>
          </a:p>
          <a:p>
            <a:pPr lvl="2">
              <a:lnSpc>
                <a:spcPct val="90000"/>
              </a:lnSpc>
            </a:pPr>
            <a:r>
              <a:rPr lang="en-US" dirty="0"/>
              <a:t>Users with similar interests.</a:t>
            </a:r>
          </a:p>
        </p:txBody>
      </p:sp>
      <p:pic>
        <p:nvPicPr>
          <p:cNvPr id="3" name="Picture 2">
            <a:extLst>
              <a:ext uri="{FF2B5EF4-FFF2-40B4-BE49-F238E27FC236}">
                <a16:creationId xmlns:a16="http://schemas.microsoft.com/office/drawing/2014/main" id="{8399D7DA-B62D-D347-86E3-1CD60C20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263466"/>
            <a:ext cx="4299380" cy="5213534"/>
          </a:xfrm>
          <a:prstGeom prst="rect">
            <a:avLst/>
          </a:prstGeom>
        </p:spPr>
      </p:pic>
    </p:spTree>
    <p:extLst>
      <p:ext uri="{BB962C8B-B14F-4D97-AF65-F5344CB8AC3E}">
        <p14:creationId xmlns:p14="http://schemas.microsoft.com/office/powerpoint/2010/main" val="274165317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BB6160-BE1B-5244-BA25-CA0192D3131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49109982-69C3-5C41-8E2A-4370A0920AC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5F60A903-69D8-9B45-8A6D-F4BCCBA83107}"/>
              </a:ext>
            </a:extLst>
          </p:cNvPr>
          <p:cNvSpPr>
            <a:spLocks noGrp="1"/>
          </p:cNvSpPr>
          <p:nvPr>
            <p:ph type="sldNum" sz="quarter" idx="10"/>
          </p:nvPr>
        </p:nvSpPr>
        <p:spPr/>
        <p:txBody>
          <a:bodyPr/>
          <a:lstStyle/>
          <a:p>
            <a:fld id="{95C605C4-1F5B-4B2B-8458-3FC432AF1FAC}" type="slidenum">
              <a:rPr lang="en-US" smtClean="0"/>
              <a:t>3</a:t>
            </a:fld>
            <a:endParaRPr lang="en-US"/>
          </a:p>
        </p:txBody>
      </p:sp>
      <p:pic>
        <p:nvPicPr>
          <p:cNvPr id="6" name="Picture 5">
            <a:extLst>
              <a:ext uri="{FF2B5EF4-FFF2-40B4-BE49-F238E27FC236}">
                <a16:creationId xmlns:a16="http://schemas.microsoft.com/office/drawing/2014/main" id="{6B4C6AA2-DEE2-9644-90DB-63EDBA0901C7}"/>
              </a:ext>
            </a:extLst>
          </p:cNvPr>
          <p:cNvPicPr>
            <a:picLocks noChangeAspect="1"/>
          </p:cNvPicPr>
          <p:nvPr/>
        </p:nvPicPr>
        <p:blipFill>
          <a:blip r:embed="rId2"/>
          <a:stretch>
            <a:fillRect/>
          </a:stretch>
        </p:blipFill>
        <p:spPr>
          <a:xfrm>
            <a:off x="439154" y="1"/>
            <a:ext cx="6053414" cy="5022483"/>
          </a:xfrm>
          <a:prstGeom prst="rect">
            <a:avLst/>
          </a:prstGeom>
        </p:spPr>
      </p:pic>
      <p:pic>
        <p:nvPicPr>
          <p:cNvPr id="5" name="Picture 4">
            <a:extLst>
              <a:ext uri="{FF2B5EF4-FFF2-40B4-BE49-F238E27FC236}">
                <a16:creationId xmlns:a16="http://schemas.microsoft.com/office/drawing/2014/main" id="{8EDCDE92-A346-4F4D-9408-3E8C2F5D9296}"/>
              </a:ext>
            </a:extLst>
          </p:cNvPr>
          <p:cNvPicPr>
            <a:picLocks noChangeAspect="1"/>
          </p:cNvPicPr>
          <p:nvPr/>
        </p:nvPicPr>
        <p:blipFill>
          <a:blip r:embed="rId3"/>
          <a:stretch>
            <a:fillRect/>
          </a:stretch>
        </p:blipFill>
        <p:spPr>
          <a:xfrm>
            <a:off x="1069198" y="5007244"/>
            <a:ext cx="4793326" cy="1850756"/>
          </a:xfrm>
          <a:prstGeom prst="rect">
            <a:avLst/>
          </a:prstGeom>
        </p:spPr>
      </p:pic>
    </p:spTree>
    <p:extLst>
      <p:ext uri="{BB962C8B-B14F-4D97-AF65-F5344CB8AC3E}">
        <p14:creationId xmlns:p14="http://schemas.microsoft.com/office/powerpoint/2010/main" val="247334685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dirty="0"/>
              <a:t>Distance / Similarity Measures</a:t>
            </a:r>
          </a:p>
        </p:txBody>
      </p:sp>
      <p:sp>
        <p:nvSpPr>
          <p:cNvPr id="243715" name="Rectangle 3"/>
          <p:cNvSpPr>
            <a:spLocks noGrp="1" noChangeArrowheads="1"/>
          </p:cNvSpPr>
          <p:nvPr>
            <p:ph type="body" idx="1"/>
          </p:nvPr>
        </p:nvSpPr>
        <p:spPr>
          <a:xfrm>
            <a:off x="457200" y="1295400"/>
            <a:ext cx="8229600" cy="4419600"/>
          </a:xfrm>
        </p:spPr>
        <p:txBody>
          <a:bodyPr>
            <a:normAutofit/>
          </a:bodyPr>
          <a:lstStyle/>
          <a:p>
            <a:r>
              <a:rPr lang="en-US" dirty="0"/>
              <a:t>We define “near neighbors” as points that are a “small distance” apart</a:t>
            </a:r>
          </a:p>
          <a:p>
            <a:r>
              <a:rPr lang="en-US" dirty="0"/>
              <a:t>To measure the distance between objects x and y, we need a function d(x, y) which we call a “</a:t>
            </a:r>
            <a:r>
              <a:rPr lang="en-US" b="1" dirty="0"/>
              <a:t>distance measure</a:t>
            </a:r>
            <a:r>
              <a:rPr lang="en-US" dirty="0"/>
              <a:t>”</a:t>
            </a:r>
          </a:p>
          <a:p>
            <a:r>
              <a:rPr lang="en-US" b="1" dirty="0"/>
              <a:t>Similarity</a:t>
            </a:r>
            <a:r>
              <a:rPr lang="en-US" dirty="0"/>
              <a:t> </a:t>
            </a:r>
            <a:r>
              <a:rPr lang="en-US" b="1" dirty="0"/>
              <a:t>measures</a:t>
            </a:r>
            <a:r>
              <a:rPr lang="en-US" dirty="0"/>
              <a:t> are the opposite: lower distance = higher similarity, and vice versa</a:t>
            </a:r>
          </a:p>
          <a:p>
            <a:pPr lvl="1"/>
            <a:endParaRPr lang="en-US" dirty="0"/>
          </a:p>
        </p:txBody>
      </p:sp>
    </p:spTree>
    <p:extLst>
      <p:ext uri="{BB962C8B-B14F-4D97-AF65-F5344CB8AC3E}">
        <p14:creationId xmlns:p14="http://schemas.microsoft.com/office/powerpoint/2010/main" val="176499679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156D4C45-E1C1-4269-99A6-CB5478D0406C}"/>
              </a:ext>
            </a:extLst>
          </p:cNvPr>
          <p:cNvCxnSpPr/>
          <p:nvPr/>
        </p:nvCxnSpPr>
        <p:spPr>
          <a:xfrm flipV="1">
            <a:off x="6636468" y="3616688"/>
            <a:ext cx="1607677" cy="1030836"/>
          </a:xfrm>
          <a:prstGeom prst="straightConnector1">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742461-EF23-42C8-AA6D-E9A7FA0BECCF}"/>
              </a:ext>
            </a:extLst>
          </p:cNvPr>
          <p:cNvSpPr>
            <a:spLocks noGrp="1"/>
          </p:cNvSpPr>
          <p:nvPr>
            <p:ph type="title"/>
          </p:nvPr>
        </p:nvSpPr>
        <p:spPr>
          <a:xfrm>
            <a:off x="152400" y="114300"/>
            <a:ext cx="8686800" cy="1028700"/>
          </a:xfrm>
        </p:spPr>
        <p:txBody>
          <a:bodyPr/>
          <a:lstStyle/>
          <a:p>
            <a:r>
              <a:rPr lang="en-US"/>
              <a:t>Common distance / similarity metrics</a:t>
            </a:r>
          </a:p>
        </p:txBody>
      </p:sp>
      <p:sp>
        <p:nvSpPr>
          <p:cNvPr id="3" name="Content Placeholder 2">
            <a:extLst>
              <a:ext uri="{FF2B5EF4-FFF2-40B4-BE49-F238E27FC236}">
                <a16:creationId xmlns:a16="http://schemas.microsoft.com/office/drawing/2014/main" id="{EA2C589D-8090-4CB3-B251-AFCC65816A1B}"/>
              </a:ext>
            </a:extLst>
          </p:cNvPr>
          <p:cNvSpPr>
            <a:spLocks noGrp="1"/>
          </p:cNvSpPr>
          <p:nvPr>
            <p:ph idx="1"/>
          </p:nvPr>
        </p:nvSpPr>
        <p:spPr>
          <a:xfrm>
            <a:off x="381000" y="1828800"/>
            <a:ext cx="8458200" cy="4343400"/>
          </a:xfrm>
        </p:spPr>
        <p:txBody>
          <a:bodyPr vert="horz" wrap="square" lIns="34290" tIns="34290" rIns="34290" bIns="34290" numCol="1" rtlCol="0" anchor="t" anchorCtr="0" compatLnSpc="1">
            <a:prstTxWarp prst="textNoShape">
              <a:avLst/>
            </a:prstTxWarp>
            <a:normAutofit/>
          </a:bodyPr>
          <a:lstStyle/>
          <a:p>
            <a:pPr marL="198596" lvl="1"/>
            <a:r>
              <a:rPr lang="en-US" sz="2400" b="1" dirty="0"/>
              <a:t>Euclidean distance</a:t>
            </a:r>
            <a:endParaRPr lang="en-US" sz="2400" dirty="0"/>
          </a:p>
        </p:txBody>
      </p:sp>
      <p:sp>
        <p:nvSpPr>
          <p:cNvPr id="7" name="Oval 6">
            <a:extLst>
              <a:ext uri="{FF2B5EF4-FFF2-40B4-BE49-F238E27FC236}">
                <a16:creationId xmlns:a16="http://schemas.microsoft.com/office/drawing/2014/main" id="{9F81E034-B017-493F-A6EF-CF3D66E12023}"/>
              </a:ext>
            </a:extLst>
          </p:cNvPr>
          <p:cNvSpPr>
            <a:spLocks noChangeAspect="1"/>
          </p:cNvSpPr>
          <p:nvPr/>
        </p:nvSpPr>
        <p:spPr>
          <a:xfrm>
            <a:off x="6576212" y="4561982"/>
            <a:ext cx="137160" cy="1371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5FD2E011-C7BA-45C2-9B8A-B78A2A2606B5}"/>
              </a:ext>
            </a:extLst>
          </p:cNvPr>
          <p:cNvSpPr>
            <a:spLocks noChangeAspect="1"/>
          </p:cNvSpPr>
          <p:nvPr/>
        </p:nvSpPr>
        <p:spPr>
          <a:xfrm>
            <a:off x="8154229" y="3552510"/>
            <a:ext cx="137160" cy="1371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1" name="Picture 11" descr="A picture containing drawing&#10;&#10;Description generated with very high confidence">
            <a:extLst>
              <a:ext uri="{FF2B5EF4-FFF2-40B4-BE49-F238E27FC236}">
                <a16:creationId xmlns:a16="http://schemas.microsoft.com/office/drawing/2014/main" id="{4E0E4C45-C35E-4213-A9C5-0F5EBFB86002}"/>
              </a:ext>
            </a:extLst>
          </p:cNvPr>
          <p:cNvPicPr>
            <a:picLocks noChangeAspect="1"/>
          </p:cNvPicPr>
          <p:nvPr/>
        </p:nvPicPr>
        <p:blipFill>
          <a:blip r:embed="rId2"/>
          <a:stretch>
            <a:fillRect/>
          </a:stretch>
        </p:blipFill>
        <p:spPr>
          <a:xfrm>
            <a:off x="6316650" y="4738769"/>
            <a:ext cx="261344" cy="244701"/>
          </a:xfrm>
          <a:prstGeom prst="rect">
            <a:avLst/>
          </a:prstGeom>
        </p:spPr>
      </p:pic>
      <p:pic>
        <p:nvPicPr>
          <p:cNvPr id="13" name="Picture 13" descr="A picture containing drawing, mug&#10;&#10;Description generated with very high confidence">
            <a:extLst>
              <a:ext uri="{FF2B5EF4-FFF2-40B4-BE49-F238E27FC236}">
                <a16:creationId xmlns:a16="http://schemas.microsoft.com/office/drawing/2014/main" id="{C111EA42-0837-4874-8466-B88F4AB7C0AD}"/>
              </a:ext>
            </a:extLst>
          </p:cNvPr>
          <p:cNvPicPr>
            <a:picLocks noChangeAspect="1"/>
          </p:cNvPicPr>
          <p:nvPr/>
        </p:nvPicPr>
        <p:blipFill>
          <a:blip r:embed="rId3"/>
          <a:stretch>
            <a:fillRect/>
          </a:stretch>
        </p:blipFill>
        <p:spPr>
          <a:xfrm>
            <a:off x="8291637" y="3298660"/>
            <a:ext cx="262205" cy="293424"/>
          </a:xfrm>
          <a:prstGeom prst="rect">
            <a:avLst/>
          </a:prstGeom>
        </p:spPr>
      </p:pic>
      <p:pic>
        <p:nvPicPr>
          <p:cNvPr id="15" name="Picture 15" descr="A picture containing drawing, table&#10;&#10;Description generated with very high confidence">
            <a:extLst>
              <a:ext uri="{FF2B5EF4-FFF2-40B4-BE49-F238E27FC236}">
                <a16:creationId xmlns:a16="http://schemas.microsoft.com/office/drawing/2014/main" id="{F44C14D3-2957-4493-AB29-6E44BF2F700E}"/>
              </a:ext>
            </a:extLst>
          </p:cNvPr>
          <p:cNvPicPr>
            <a:picLocks noChangeAspect="1"/>
          </p:cNvPicPr>
          <p:nvPr/>
        </p:nvPicPr>
        <p:blipFill>
          <a:blip r:embed="rId4"/>
          <a:stretch>
            <a:fillRect/>
          </a:stretch>
        </p:blipFill>
        <p:spPr>
          <a:xfrm>
            <a:off x="7483442" y="4130763"/>
            <a:ext cx="1033360" cy="384151"/>
          </a:xfrm>
          <a:prstGeom prst="rect">
            <a:avLst/>
          </a:prstGeom>
        </p:spPr>
      </p:pic>
      <p:pic>
        <p:nvPicPr>
          <p:cNvPr id="5" name="Picture 4"/>
          <p:cNvPicPr>
            <a:picLocks noChangeAspect="1"/>
          </p:cNvPicPr>
          <p:nvPr/>
        </p:nvPicPr>
        <p:blipFill>
          <a:blip r:embed="rId5"/>
          <a:stretch>
            <a:fillRect/>
          </a:stretch>
        </p:blipFill>
        <p:spPr>
          <a:xfrm>
            <a:off x="0" y="3612597"/>
            <a:ext cx="5680213" cy="1408753"/>
          </a:xfrm>
          <a:prstGeom prst="rect">
            <a:avLst/>
          </a:prstGeom>
        </p:spPr>
      </p:pic>
    </p:spTree>
    <p:extLst>
      <p:ext uri="{BB962C8B-B14F-4D97-AF65-F5344CB8AC3E}">
        <p14:creationId xmlns:p14="http://schemas.microsoft.com/office/powerpoint/2010/main" val="70535513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1F20FB92-4D2B-446F-B1E3-32F962EB6BC8}"/>
              </a:ext>
            </a:extLst>
          </p:cNvPr>
          <p:cNvCxnSpPr>
            <a:cxnSpLocks/>
          </p:cNvCxnSpPr>
          <p:nvPr/>
        </p:nvCxnSpPr>
        <p:spPr>
          <a:xfrm flipH="1" flipV="1">
            <a:off x="8190007" y="1754178"/>
            <a:ext cx="9546" cy="1009615"/>
          </a:xfrm>
          <a:prstGeom prst="straightConnector1">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56D4C45-E1C1-4269-99A6-CB5478D0406C}"/>
              </a:ext>
            </a:extLst>
          </p:cNvPr>
          <p:cNvCxnSpPr/>
          <p:nvPr/>
        </p:nvCxnSpPr>
        <p:spPr>
          <a:xfrm flipV="1">
            <a:off x="6615426" y="2760039"/>
            <a:ext cx="1586972" cy="6737"/>
          </a:xfrm>
          <a:prstGeom prst="straightConnector1">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742461-EF23-42C8-AA6D-E9A7FA0BECCF}"/>
              </a:ext>
            </a:extLst>
          </p:cNvPr>
          <p:cNvSpPr>
            <a:spLocks noGrp="1"/>
          </p:cNvSpPr>
          <p:nvPr>
            <p:ph type="title"/>
          </p:nvPr>
        </p:nvSpPr>
        <p:spPr/>
        <p:txBody>
          <a:bodyPr/>
          <a:lstStyle/>
          <a:p>
            <a:r>
              <a:rPr lang="en-US"/>
              <a:t>Common distance / similarity metrics</a:t>
            </a:r>
          </a:p>
        </p:txBody>
      </p:sp>
      <p:sp>
        <p:nvSpPr>
          <p:cNvPr id="3" name="Content Placeholder 2">
            <a:extLst>
              <a:ext uri="{FF2B5EF4-FFF2-40B4-BE49-F238E27FC236}">
                <a16:creationId xmlns:a16="http://schemas.microsoft.com/office/drawing/2014/main" id="{EA2C589D-8090-4CB3-B251-AFCC65816A1B}"/>
              </a:ext>
            </a:extLst>
          </p:cNvPr>
          <p:cNvSpPr>
            <a:spLocks noGrp="1"/>
          </p:cNvSpPr>
          <p:nvPr>
            <p:ph idx="1"/>
          </p:nvPr>
        </p:nvSpPr>
        <p:spPr>
          <a:xfrm>
            <a:off x="381000" y="1683920"/>
            <a:ext cx="8458200" cy="4488280"/>
          </a:xfrm>
        </p:spPr>
        <p:txBody>
          <a:bodyPr vert="horz" wrap="square" lIns="34290" tIns="34290" rIns="34290" bIns="34290" numCol="1" rtlCol="0" anchor="t" anchorCtr="0" compatLnSpc="1">
            <a:prstTxWarp prst="textNoShape">
              <a:avLst/>
            </a:prstTxWarp>
            <a:normAutofit/>
          </a:bodyPr>
          <a:lstStyle/>
          <a:p>
            <a:pPr marL="198596" lvl="1"/>
            <a:r>
              <a:rPr lang="en-US" sz="2400" b="1" dirty="0"/>
              <a:t>Manhattan distance</a:t>
            </a:r>
            <a:endParaRPr lang="en-US" sz="2400" dirty="0"/>
          </a:p>
        </p:txBody>
      </p:sp>
      <p:sp>
        <p:nvSpPr>
          <p:cNvPr id="7" name="Oval 6">
            <a:extLst>
              <a:ext uri="{FF2B5EF4-FFF2-40B4-BE49-F238E27FC236}">
                <a16:creationId xmlns:a16="http://schemas.microsoft.com/office/drawing/2014/main" id="{9F81E034-B017-493F-A6EF-CF3D66E12023}"/>
              </a:ext>
            </a:extLst>
          </p:cNvPr>
          <p:cNvSpPr>
            <a:spLocks noChangeAspect="1"/>
          </p:cNvSpPr>
          <p:nvPr/>
        </p:nvSpPr>
        <p:spPr>
          <a:xfrm>
            <a:off x="6546395" y="2693393"/>
            <a:ext cx="137160" cy="1371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5FD2E011-C7BA-45C2-9B8A-B78A2A2606B5}"/>
              </a:ext>
            </a:extLst>
          </p:cNvPr>
          <p:cNvSpPr>
            <a:spLocks noChangeAspect="1"/>
          </p:cNvSpPr>
          <p:nvPr/>
        </p:nvSpPr>
        <p:spPr>
          <a:xfrm>
            <a:off x="8124411" y="1683920"/>
            <a:ext cx="137160" cy="1371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1" name="Picture 11" descr="A picture containing drawing&#10;&#10;Description generated with very high confidence">
            <a:extLst>
              <a:ext uri="{FF2B5EF4-FFF2-40B4-BE49-F238E27FC236}">
                <a16:creationId xmlns:a16="http://schemas.microsoft.com/office/drawing/2014/main" id="{4E0E4C45-C35E-4213-A9C5-0F5EBFB86002}"/>
              </a:ext>
            </a:extLst>
          </p:cNvPr>
          <p:cNvPicPr>
            <a:picLocks noChangeAspect="1"/>
          </p:cNvPicPr>
          <p:nvPr/>
        </p:nvPicPr>
        <p:blipFill>
          <a:blip r:embed="rId2"/>
          <a:stretch>
            <a:fillRect/>
          </a:stretch>
        </p:blipFill>
        <p:spPr>
          <a:xfrm>
            <a:off x="6286832" y="2870180"/>
            <a:ext cx="261344" cy="244701"/>
          </a:xfrm>
          <a:prstGeom prst="rect">
            <a:avLst/>
          </a:prstGeom>
        </p:spPr>
      </p:pic>
      <p:pic>
        <p:nvPicPr>
          <p:cNvPr id="13" name="Picture 13" descr="A picture containing drawing, mug&#10;&#10;Description generated with very high confidence">
            <a:extLst>
              <a:ext uri="{FF2B5EF4-FFF2-40B4-BE49-F238E27FC236}">
                <a16:creationId xmlns:a16="http://schemas.microsoft.com/office/drawing/2014/main" id="{C111EA42-0837-4874-8466-B88F4AB7C0AD}"/>
              </a:ext>
            </a:extLst>
          </p:cNvPr>
          <p:cNvPicPr>
            <a:picLocks noChangeAspect="1"/>
          </p:cNvPicPr>
          <p:nvPr/>
        </p:nvPicPr>
        <p:blipFill>
          <a:blip r:embed="rId3"/>
          <a:stretch>
            <a:fillRect/>
          </a:stretch>
        </p:blipFill>
        <p:spPr>
          <a:xfrm>
            <a:off x="8261819" y="1430070"/>
            <a:ext cx="262205" cy="293424"/>
          </a:xfrm>
          <a:prstGeom prst="rect">
            <a:avLst/>
          </a:prstGeom>
        </p:spPr>
      </p:pic>
      <p:pic>
        <p:nvPicPr>
          <p:cNvPr id="15" name="Picture 15" descr="A picture containing drawing, table&#10;&#10;Description generated with very high confidence">
            <a:extLst>
              <a:ext uri="{FF2B5EF4-FFF2-40B4-BE49-F238E27FC236}">
                <a16:creationId xmlns:a16="http://schemas.microsoft.com/office/drawing/2014/main" id="{F44C14D3-2957-4493-AB29-6E44BF2F700E}"/>
              </a:ext>
            </a:extLst>
          </p:cNvPr>
          <p:cNvPicPr>
            <a:picLocks noChangeAspect="1"/>
          </p:cNvPicPr>
          <p:nvPr/>
        </p:nvPicPr>
        <p:blipFill>
          <a:blip r:embed="rId4"/>
          <a:stretch>
            <a:fillRect/>
          </a:stretch>
        </p:blipFill>
        <p:spPr>
          <a:xfrm>
            <a:off x="7912800" y="2796435"/>
            <a:ext cx="1033360" cy="384151"/>
          </a:xfrm>
          <a:prstGeom prst="rect">
            <a:avLst/>
          </a:prstGeom>
        </p:spPr>
      </p:pic>
      <p:pic>
        <p:nvPicPr>
          <p:cNvPr id="12" name="Picture 11"/>
          <p:cNvPicPr>
            <a:picLocks noChangeAspect="1"/>
          </p:cNvPicPr>
          <p:nvPr/>
        </p:nvPicPr>
        <p:blipFill>
          <a:blip r:embed="rId5"/>
          <a:stretch>
            <a:fillRect/>
          </a:stretch>
        </p:blipFill>
        <p:spPr>
          <a:xfrm>
            <a:off x="6286832" y="3220213"/>
            <a:ext cx="2772380" cy="2792666"/>
          </a:xfrm>
          <a:prstGeom prst="rect">
            <a:avLst/>
          </a:prstGeom>
        </p:spPr>
      </p:pic>
      <p:pic>
        <p:nvPicPr>
          <p:cNvPr id="5" name="Picture 4"/>
          <p:cNvPicPr>
            <a:picLocks noChangeAspect="1"/>
          </p:cNvPicPr>
          <p:nvPr/>
        </p:nvPicPr>
        <p:blipFill>
          <a:blip r:embed="rId6"/>
          <a:stretch>
            <a:fillRect/>
          </a:stretch>
        </p:blipFill>
        <p:spPr>
          <a:xfrm>
            <a:off x="86057" y="3862560"/>
            <a:ext cx="5312766" cy="1224140"/>
          </a:xfrm>
          <a:prstGeom prst="rect">
            <a:avLst/>
          </a:prstGeom>
        </p:spPr>
      </p:pic>
    </p:spTree>
    <p:extLst>
      <p:ext uri="{BB962C8B-B14F-4D97-AF65-F5344CB8AC3E}">
        <p14:creationId xmlns:p14="http://schemas.microsoft.com/office/powerpoint/2010/main" val="34499805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1F20FB92-4D2B-446F-B1E3-32F962EB6BC8}"/>
              </a:ext>
            </a:extLst>
          </p:cNvPr>
          <p:cNvCxnSpPr>
            <a:cxnSpLocks/>
          </p:cNvCxnSpPr>
          <p:nvPr/>
        </p:nvCxnSpPr>
        <p:spPr>
          <a:xfrm flipV="1">
            <a:off x="6660786" y="3622768"/>
            <a:ext cx="1552959" cy="1015694"/>
          </a:xfrm>
          <a:prstGeom prst="straightConnector1">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56D4C45-E1C1-4269-99A6-CB5478D0406C}"/>
              </a:ext>
            </a:extLst>
          </p:cNvPr>
          <p:cNvCxnSpPr/>
          <p:nvPr/>
        </p:nvCxnSpPr>
        <p:spPr>
          <a:xfrm>
            <a:off x="6645243" y="4647524"/>
            <a:ext cx="1708568" cy="443168"/>
          </a:xfrm>
          <a:prstGeom prst="straightConnector1">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742461-EF23-42C8-AA6D-E9A7FA0BECCF}"/>
              </a:ext>
            </a:extLst>
          </p:cNvPr>
          <p:cNvSpPr>
            <a:spLocks noGrp="1"/>
          </p:cNvSpPr>
          <p:nvPr>
            <p:ph type="title"/>
          </p:nvPr>
        </p:nvSpPr>
        <p:spPr/>
        <p:txBody>
          <a:bodyPr/>
          <a:lstStyle/>
          <a:p>
            <a:r>
              <a:rPr lang="en-US"/>
              <a:t>Common distance / similarity metrics</a:t>
            </a:r>
          </a:p>
        </p:txBody>
      </p:sp>
      <p:sp>
        <p:nvSpPr>
          <p:cNvPr id="3" name="Content Placeholder 2">
            <a:extLst>
              <a:ext uri="{FF2B5EF4-FFF2-40B4-BE49-F238E27FC236}">
                <a16:creationId xmlns:a16="http://schemas.microsoft.com/office/drawing/2014/main" id="{EA2C589D-8090-4CB3-B251-AFCC65816A1B}"/>
              </a:ext>
            </a:extLst>
          </p:cNvPr>
          <p:cNvSpPr>
            <a:spLocks noGrp="1"/>
          </p:cNvSpPr>
          <p:nvPr>
            <p:ph idx="1"/>
          </p:nvPr>
        </p:nvSpPr>
        <p:spPr>
          <a:xfrm>
            <a:off x="768096" y="1727339"/>
            <a:ext cx="7290055" cy="1612412"/>
          </a:xfrm>
        </p:spPr>
        <p:txBody>
          <a:bodyPr vert="horz" wrap="square" lIns="34290" tIns="34290" rIns="34290" bIns="34290" numCol="1" rtlCol="0" anchor="t" anchorCtr="0" compatLnSpc="1">
            <a:prstTxWarp prst="textNoShape">
              <a:avLst/>
            </a:prstTxWarp>
            <a:normAutofit/>
          </a:bodyPr>
          <a:lstStyle/>
          <a:p>
            <a:pPr marL="198596" lvl="1"/>
            <a:r>
              <a:rPr lang="en-US" sz="2400" b="1" dirty="0"/>
              <a:t>Cosine similarity</a:t>
            </a:r>
            <a:endParaRPr lang="en-US" sz="2400" dirty="0"/>
          </a:p>
        </p:txBody>
      </p:sp>
      <p:sp>
        <p:nvSpPr>
          <p:cNvPr id="7" name="Oval 6">
            <a:extLst>
              <a:ext uri="{FF2B5EF4-FFF2-40B4-BE49-F238E27FC236}">
                <a16:creationId xmlns:a16="http://schemas.microsoft.com/office/drawing/2014/main" id="{9F81E034-B017-493F-A6EF-CF3D66E12023}"/>
              </a:ext>
            </a:extLst>
          </p:cNvPr>
          <p:cNvSpPr>
            <a:spLocks noChangeAspect="1"/>
          </p:cNvSpPr>
          <p:nvPr/>
        </p:nvSpPr>
        <p:spPr>
          <a:xfrm>
            <a:off x="8283827" y="5016428"/>
            <a:ext cx="137160" cy="1371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9" name="Oval 8">
            <a:extLst>
              <a:ext uri="{FF2B5EF4-FFF2-40B4-BE49-F238E27FC236}">
                <a16:creationId xmlns:a16="http://schemas.microsoft.com/office/drawing/2014/main" id="{5FD2E011-C7BA-45C2-9B8A-B78A2A2606B5}"/>
              </a:ext>
            </a:extLst>
          </p:cNvPr>
          <p:cNvSpPr>
            <a:spLocks noChangeAspect="1"/>
          </p:cNvSpPr>
          <p:nvPr/>
        </p:nvSpPr>
        <p:spPr>
          <a:xfrm>
            <a:off x="8154229" y="3552510"/>
            <a:ext cx="137160" cy="1371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11" name="Picture 11" descr="A picture containing drawing&#10;&#10;Description generated with very high confidence">
            <a:extLst>
              <a:ext uri="{FF2B5EF4-FFF2-40B4-BE49-F238E27FC236}">
                <a16:creationId xmlns:a16="http://schemas.microsoft.com/office/drawing/2014/main" id="{4E0E4C45-C35E-4213-A9C5-0F5EBFB86002}"/>
              </a:ext>
            </a:extLst>
          </p:cNvPr>
          <p:cNvPicPr>
            <a:picLocks noChangeAspect="1"/>
          </p:cNvPicPr>
          <p:nvPr/>
        </p:nvPicPr>
        <p:blipFill>
          <a:blip r:embed="rId2"/>
          <a:stretch>
            <a:fillRect/>
          </a:stretch>
        </p:blipFill>
        <p:spPr>
          <a:xfrm>
            <a:off x="8261376" y="5193215"/>
            <a:ext cx="261344" cy="244701"/>
          </a:xfrm>
          <a:prstGeom prst="rect">
            <a:avLst/>
          </a:prstGeom>
        </p:spPr>
      </p:pic>
      <p:pic>
        <p:nvPicPr>
          <p:cNvPr id="13" name="Picture 13" descr="A picture containing drawing, mug&#10;&#10;Description generated with very high confidence">
            <a:extLst>
              <a:ext uri="{FF2B5EF4-FFF2-40B4-BE49-F238E27FC236}">
                <a16:creationId xmlns:a16="http://schemas.microsoft.com/office/drawing/2014/main" id="{C111EA42-0837-4874-8466-B88F4AB7C0AD}"/>
              </a:ext>
            </a:extLst>
          </p:cNvPr>
          <p:cNvPicPr>
            <a:picLocks noChangeAspect="1"/>
          </p:cNvPicPr>
          <p:nvPr/>
        </p:nvPicPr>
        <p:blipFill>
          <a:blip r:embed="rId3"/>
          <a:stretch>
            <a:fillRect/>
          </a:stretch>
        </p:blipFill>
        <p:spPr>
          <a:xfrm>
            <a:off x="8291637" y="3298660"/>
            <a:ext cx="262205" cy="293424"/>
          </a:xfrm>
          <a:prstGeom prst="rect">
            <a:avLst/>
          </a:prstGeom>
        </p:spPr>
      </p:pic>
      <p:sp>
        <p:nvSpPr>
          <p:cNvPr id="16" name="Oval 15">
            <a:extLst>
              <a:ext uri="{FF2B5EF4-FFF2-40B4-BE49-F238E27FC236}">
                <a16:creationId xmlns:a16="http://schemas.microsoft.com/office/drawing/2014/main" id="{6775F34C-30C1-4D99-BFA8-7D6E56C24E97}"/>
              </a:ext>
            </a:extLst>
          </p:cNvPr>
          <p:cNvSpPr>
            <a:spLocks noChangeAspect="1"/>
          </p:cNvSpPr>
          <p:nvPr/>
        </p:nvSpPr>
        <p:spPr>
          <a:xfrm>
            <a:off x="6587107" y="4565147"/>
            <a:ext cx="137160" cy="1371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8" name="TextBox 7">
            <a:extLst>
              <a:ext uri="{FF2B5EF4-FFF2-40B4-BE49-F238E27FC236}">
                <a16:creationId xmlns:a16="http://schemas.microsoft.com/office/drawing/2014/main" id="{77308D88-189D-4C68-A1AC-D0C100F75D62}"/>
              </a:ext>
            </a:extLst>
          </p:cNvPr>
          <p:cNvSpPr txBox="1"/>
          <p:nvPr/>
        </p:nvSpPr>
        <p:spPr>
          <a:xfrm>
            <a:off x="6268709" y="4454465"/>
            <a:ext cx="332118"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US" sz="2100">
                <a:solidFill>
                  <a:schemeClr val="bg1"/>
                </a:solidFill>
              </a:rPr>
              <a:t>0</a:t>
            </a:r>
          </a:p>
        </p:txBody>
      </p:sp>
      <p:sp>
        <p:nvSpPr>
          <p:cNvPr id="12" name="Arc 11">
            <a:extLst>
              <a:ext uri="{FF2B5EF4-FFF2-40B4-BE49-F238E27FC236}">
                <a16:creationId xmlns:a16="http://schemas.microsoft.com/office/drawing/2014/main" id="{D5F1FDF9-A7CE-4620-96B9-94DAF6EF8137}"/>
              </a:ext>
            </a:extLst>
          </p:cNvPr>
          <p:cNvSpPr/>
          <p:nvPr/>
        </p:nvSpPr>
        <p:spPr>
          <a:xfrm rot="2100000">
            <a:off x="6616177" y="4263298"/>
            <a:ext cx="684722" cy="684722"/>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solidFill>
                <a:schemeClr val="bg1"/>
              </a:solidFill>
            </a:endParaRPr>
          </a:p>
        </p:txBody>
      </p:sp>
      <p:pic>
        <p:nvPicPr>
          <p:cNvPr id="17" name="Picture 17" descr="A picture containing speaker, table&#10;&#10;Description generated with very high confidence">
            <a:extLst>
              <a:ext uri="{FF2B5EF4-FFF2-40B4-BE49-F238E27FC236}">
                <a16:creationId xmlns:a16="http://schemas.microsoft.com/office/drawing/2014/main" id="{32598B69-244A-4701-856F-6D0698B237C8}"/>
              </a:ext>
            </a:extLst>
          </p:cNvPr>
          <p:cNvPicPr>
            <a:picLocks noChangeAspect="1"/>
          </p:cNvPicPr>
          <p:nvPr/>
        </p:nvPicPr>
        <p:blipFill>
          <a:blip r:embed="rId4"/>
          <a:stretch>
            <a:fillRect/>
          </a:stretch>
        </p:blipFill>
        <p:spPr>
          <a:xfrm>
            <a:off x="7357151" y="4314825"/>
            <a:ext cx="284534" cy="374516"/>
          </a:xfrm>
          <a:prstGeom prst="rect">
            <a:avLst/>
          </a:prstGeom>
        </p:spPr>
      </p:pic>
      <p:pic>
        <p:nvPicPr>
          <p:cNvPr id="4" name="Picture 4" descr="A picture containing table&#10;&#10;Description generated with very high confidence">
            <a:extLst>
              <a:ext uri="{FF2B5EF4-FFF2-40B4-BE49-F238E27FC236}">
                <a16:creationId xmlns:a16="http://schemas.microsoft.com/office/drawing/2014/main" id="{150D484F-6F7D-4997-8D17-B0AE8B323930}"/>
              </a:ext>
            </a:extLst>
          </p:cNvPr>
          <p:cNvPicPr>
            <a:picLocks noChangeAspect="1"/>
          </p:cNvPicPr>
          <p:nvPr/>
        </p:nvPicPr>
        <p:blipFill>
          <a:blip r:embed="rId5"/>
          <a:stretch>
            <a:fillRect/>
          </a:stretch>
        </p:blipFill>
        <p:spPr>
          <a:xfrm>
            <a:off x="552045" y="3551019"/>
            <a:ext cx="4410278" cy="1069195"/>
          </a:xfrm>
          <a:prstGeom prst="rect">
            <a:avLst/>
          </a:prstGeom>
        </p:spPr>
      </p:pic>
      <p:sp>
        <p:nvSpPr>
          <p:cNvPr id="15" name="Content Placeholder 2">
            <a:extLst>
              <a:ext uri="{FF2B5EF4-FFF2-40B4-BE49-F238E27FC236}">
                <a16:creationId xmlns:a16="http://schemas.microsoft.com/office/drawing/2014/main" id="{EA2C589D-8090-4CB3-B251-AFCC65816A1B}"/>
              </a:ext>
            </a:extLst>
          </p:cNvPr>
          <p:cNvSpPr txBox="1">
            <a:spLocks/>
          </p:cNvSpPr>
          <p:nvPr/>
        </p:nvSpPr>
        <p:spPr>
          <a:xfrm>
            <a:off x="152400" y="5204552"/>
            <a:ext cx="6329321" cy="1196248"/>
          </a:xfrm>
          <a:prstGeom prst="rect">
            <a:avLst/>
          </a:prstGeom>
        </p:spPr>
        <p:txBody>
          <a:bodyPr vert="horz" lIns="34290" tIns="34290" rIns="34290" bIns="3429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98596" lvl="1" indent="0" defTabSz="685800" fontAlgn="auto">
              <a:lnSpc>
                <a:spcPct val="100000"/>
              </a:lnSpc>
              <a:spcBef>
                <a:spcPts val="0"/>
              </a:spcBef>
              <a:spcAft>
                <a:spcPts val="0"/>
              </a:spcAft>
              <a:buClrTx/>
              <a:buNone/>
              <a:defRPr/>
            </a:pPr>
            <a:r>
              <a:rPr lang="en-US" sz="2100" b="0" dirty="0">
                <a:solidFill>
                  <a:schemeClr val="bg1"/>
                </a:solidFill>
              </a:rPr>
              <a:t>Only considers direction: cosine similarity doesn’t change if we scale a or b (i.e. multiplying them by a constant)</a:t>
            </a:r>
          </a:p>
        </p:txBody>
      </p:sp>
    </p:spTree>
    <p:extLst>
      <p:ext uri="{BB962C8B-B14F-4D97-AF65-F5344CB8AC3E}">
        <p14:creationId xmlns:p14="http://schemas.microsoft.com/office/powerpoint/2010/main" val="149164162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2461-EF23-42C8-AA6D-E9A7FA0BECCF}"/>
              </a:ext>
            </a:extLst>
          </p:cNvPr>
          <p:cNvSpPr>
            <a:spLocks noGrp="1"/>
          </p:cNvSpPr>
          <p:nvPr>
            <p:ph type="title"/>
          </p:nvPr>
        </p:nvSpPr>
        <p:spPr/>
        <p:txBody>
          <a:bodyPr/>
          <a:lstStyle/>
          <a:p>
            <a:r>
              <a:rPr lang="en-US"/>
              <a:t>Common distance / similarity metrics</a:t>
            </a:r>
          </a:p>
        </p:txBody>
      </p:sp>
      <p:sp>
        <p:nvSpPr>
          <p:cNvPr id="3" name="Content Placeholder 2">
            <a:extLst>
              <a:ext uri="{FF2B5EF4-FFF2-40B4-BE49-F238E27FC236}">
                <a16:creationId xmlns:a16="http://schemas.microsoft.com/office/drawing/2014/main" id="{EA2C589D-8090-4CB3-B251-AFCC65816A1B}"/>
              </a:ext>
            </a:extLst>
          </p:cNvPr>
          <p:cNvSpPr>
            <a:spLocks noGrp="1"/>
          </p:cNvSpPr>
          <p:nvPr>
            <p:ph idx="1"/>
          </p:nvPr>
        </p:nvSpPr>
        <p:spPr>
          <a:xfrm>
            <a:off x="166197" y="2419756"/>
            <a:ext cx="7290055" cy="767999"/>
          </a:xfrm>
        </p:spPr>
        <p:txBody>
          <a:bodyPr vert="horz" wrap="square" lIns="34290" tIns="34290" rIns="34290" bIns="34290" numCol="1" rtlCol="0" anchor="t" anchorCtr="0" compatLnSpc="1">
            <a:prstTxWarp prst="textNoShape">
              <a:avLst/>
            </a:prstTxWarp>
            <a:normAutofit/>
          </a:bodyPr>
          <a:lstStyle/>
          <a:p>
            <a:pPr marL="198596" lvl="1"/>
            <a:r>
              <a:rPr lang="en-US" sz="2100" b="1" dirty="0"/>
              <a:t>Jaccard Similarity </a:t>
            </a:r>
            <a:br>
              <a:rPr lang="en-US" sz="2100" b="1" dirty="0"/>
            </a:br>
            <a:r>
              <a:rPr lang="en-US" sz="2100" dirty="0"/>
              <a:t>(between </a:t>
            </a:r>
            <a:r>
              <a:rPr lang="en-US" sz="2100" b="1" dirty="0"/>
              <a:t>sets </a:t>
            </a:r>
            <a:r>
              <a:rPr lang="en-US" sz="2100" dirty="0"/>
              <a:t>A and B)</a:t>
            </a:r>
            <a:endParaRPr lang="en-US" sz="2100" b="1" dirty="0"/>
          </a:p>
        </p:txBody>
      </p:sp>
      <p:pic>
        <p:nvPicPr>
          <p:cNvPr id="15" name="Picture 17" descr="A close up of a clock&#10;&#10;Description generated with high confidence">
            <a:extLst>
              <a:ext uri="{FF2B5EF4-FFF2-40B4-BE49-F238E27FC236}">
                <a16:creationId xmlns:a16="http://schemas.microsoft.com/office/drawing/2014/main" id="{838CA660-177C-4EF3-A51C-96A5F8331867}"/>
              </a:ext>
            </a:extLst>
          </p:cNvPr>
          <p:cNvPicPr>
            <a:picLocks noChangeAspect="1"/>
          </p:cNvPicPr>
          <p:nvPr/>
        </p:nvPicPr>
        <p:blipFill>
          <a:blip r:embed="rId2"/>
          <a:stretch>
            <a:fillRect/>
          </a:stretch>
        </p:blipFill>
        <p:spPr>
          <a:xfrm>
            <a:off x="258823" y="3306651"/>
            <a:ext cx="2904615" cy="754010"/>
          </a:xfrm>
          <a:prstGeom prst="rect">
            <a:avLst/>
          </a:prstGeom>
        </p:spPr>
      </p:pic>
      <p:pic>
        <p:nvPicPr>
          <p:cNvPr id="21" name="Picture 21" descr="A drawing of a person&#10;&#10;Description generated with high confidence">
            <a:extLst>
              <a:ext uri="{FF2B5EF4-FFF2-40B4-BE49-F238E27FC236}">
                <a16:creationId xmlns:a16="http://schemas.microsoft.com/office/drawing/2014/main" id="{FC5FB7F2-B219-4142-ACA3-32015097EB78}"/>
              </a:ext>
            </a:extLst>
          </p:cNvPr>
          <p:cNvPicPr>
            <a:picLocks noChangeAspect="1"/>
          </p:cNvPicPr>
          <p:nvPr/>
        </p:nvPicPr>
        <p:blipFill>
          <a:blip r:embed="rId3"/>
          <a:stretch>
            <a:fillRect/>
          </a:stretch>
        </p:blipFill>
        <p:spPr>
          <a:xfrm>
            <a:off x="260216" y="5069745"/>
            <a:ext cx="4331240" cy="639973"/>
          </a:xfrm>
          <a:prstGeom prst="rect">
            <a:avLst/>
          </a:prstGeom>
        </p:spPr>
      </p:pic>
      <p:pic>
        <p:nvPicPr>
          <p:cNvPr id="23" name="Picture 23" descr="A close up of a logo&#10;&#10;Description generated with very high confidence">
            <a:extLst>
              <a:ext uri="{FF2B5EF4-FFF2-40B4-BE49-F238E27FC236}">
                <a16:creationId xmlns:a16="http://schemas.microsoft.com/office/drawing/2014/main" id="{69CAE790-C2A9-4D93-9AF4-2ECA96179274}"/>
              </a:ext>
            </a:extLst>
          </p:cNvPr>
          <p:cNvPicPr>
            <a:picLocks noChangeAspect="1"/>
          </p:cNvPicPr>
          <p:nvPr/>
        </p:nvPicPr>
        <p:blipFill>
          <a:blip r:embed="rId4"/>
          <a:stretch>
            <a:fillRect/>
          </a:stretch>
        </p:blipFill>
        <p:spPr>
          <a:xfrm>
            <a:off x="4801816" y="2455018"/>
            <a:ext cx="561773" cy="549614"/>
          </a:xfrm>
          <a:prstGeom prst="rect">
            <a:avLst/>
          </a:prstGeom>
        </p:spPr>
      </p:pic>
      <p:pic>
        <p:nvPicPr>
          <p:cNvPr id="27" name="Picture 27" descr="A close up of a logo&#10;&#10;Description generated with high confidence">
            <a:extLst>
              <a:ext uri="{FF2B5EF4-FFF2-40B4-BE49-F238E27FC236}">
                <a16:creationId xmlns:a16="http://schemas.microsoft.com/office/drawing/2014/main" id="{73FACB9C-FB13-4BA0-B176-218A3A162A36}"/>
              </a:ext>
            </a:extLst>
          </p:cNvPr>
          <p:cNvPicPr>
            <a:picLocks noChangeAspect="1"/>
          </p:cNvPicPr>
          <p:nvPr/>
        </p:nvPicPr>
        <p:blipFill>
          <a:blip r:embed="rId5"/>
          <a:stretch>
            <a:fillRect/>
          </a:stretch>
        </p:blipFill>
        <p:spPr>
          <a:xfrm>
            <a:off x="7537721" y="2455020"/>
            <a:ext cx="561773" cy="549614"/>
          </a:xfrm>
          <a:prstGeom prst="rect">
            <a:avLst/>
          </a:prstGeom>
        </p:spPr>
      </p:pic>
      <p:pic>
        <p:nvPicPr>
          <p:cNvPr id="31" name="Picture 31" descr="A picture containing building, game, table, sign&#10;&#10;Description generated with very high confidence">
            <a:extLst>
              <a:ext uri="{FF2B5EF4-FFF2-40B4-BE49-F238E27FC236}">
                <a16:creationId xmlns:a16="http://schemas.microsoft.com/office/drawing/2014/main" id="{9551D983-F4E6-43E7-B4E7-D00129C5708E}"/>
              </a:ext>
            </a:extLst>
          </p:cNvPr>
          <p:cNvPicPr>
            <a:picLocks noChangeAspect="1"/>
          </p:cNvPicPr>
          <p:nvPr/>
        </p:nvPicPr>
        <p:blipFill>
          <a:blip r:embed="rId6"/>
          <a:stretch>
            <a:fillRect/>
          </a:stretch>
        </p:blipFill>
        <p:spPr>
          <a:xfrm>
            <a:off x="5653444" y="2485874"/>
            <a:ext cx="439265" cy="433185"/>
          </a:xfrm>
          <a:prstGeom prst="rect">
            <a:avLst/>
          </a:prstGeom>
        </p:spPr>
      </p:pic>
      <p:pic>
        <p:nvPicPr>
          <p:cNvPr id="33" name="Picture 31" descr="A picture containing building, game, table, sign&#10;&#10;Description generated with very high confidence">
            <a:extLst>
              <a:ext uri="{FF2B5EF4-FFF2-40B4-BE49-F238E27FC236}">
                <a16:creationId xmlns:a16="http://schemas.microsoft.com/office/drawing/2014/main" id="{7D354903-A30E-4566-BE96-14F9912F9F1C}"/>
              </a:ext>
            </a:extLst>
          </p:cNvPr>
          <p:cNvPicPr>
            <a:picLocks noChangeAspect="1"/>
          </p:cNvPicPr>
          <p:nvPr/>
        </p:nvPicPr>
        <p:blipFill>
          <a:blip r:embed="rId6"/>
          <a:stretch>
            <a:fillRect/>
          </a:stretch>
        </p:blipFill>
        <p:spPr>
          <a:xfrm>
            <a:off x="8389348" y="2510193"/>
            <a:ext cx="439265" cy="433185"/>
          </a:xfrm>
          <a:prstGeom prst="rect">
            <a:avLst/>
          </a:prstGeom>
        </p:spPr>
      </p:pic>
      <p:sp>
        <p:nvSpPr>
          <p:cNvPr id="34" name="TextBox 33">
            <a:extLst>
              <a:ext uri="{FF2B5EF4-FFF2-40B4-BE49-F238E27FC236}">
                <a16:creationId xmlns:a16="http://schemas.microsoft.com/office/drawing/2014/main" id="{AC839C06-59D7-4083-B37E-06A16CDA6E63}"/>
              </a:ext>
            </a:extLst>
          </p:cNvPr>
          <p:cNvSpPr txBox="1"/>
          <p:nvPr/>
        </p:nvSpPr>
        <p:spPr>
          <a:xfrm>
            <a:off x="3810811" y="2442859"/>
            <a:ext cx="2701857" cy="5770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700" dirty="0">
                <a:solidFill>
                  <a:schemeClr val="bg1"/>
                </a:solidFill>
              </a:rPr>
              <a:t> A =</a:t>
            </a:r>
            <a:r>
              <a:rPr lang="en-US" sz="3300" dirty="0">
                <a:solidFill>
                  <a:schemeClr val="bg1"/>
                </a:solidFill>
              </a:rPr>
              <a:t> {      ,     }</a:t>
            </a:r>
          </a:p>
        </p:txBody>
      </p:sp>
      <p:sp>
        <p:nvSpPr>
          <p:cNvPr id="35" name="TextBox 34">
            <a:extLst>
              <a:ext uri="{FF2B5EF4-FFF2-40B4-BE49-F238E27FC236}">
                <a16:creationId xmlns:a16="http://schemas.microsoft.com/office/drawing/2014/main" id="{E757D100-0766-44DC-98AC-A8281DA0C6FE}"/>
              </a:ext>
            </a:extLst>
          </p:cNvPr>
          <p:cNvSpPr txBox="1"/>
          <p:nvPr/>
        </p:nvSpPr>
        <p:spPr>
          <a:xfrm>
            <a:off x="6546715" y="2424620"/>
            <a:ext cx="3346314" cy="5770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700" dirty="0">
                <a:solidFill>
                  <a:schemeClr val="bg1"/>
                </a:solidFill>
              </a:rPr>
              <a:t> B =</a:t>
            </a:r>
            <a:r>
              <a:rPr lang="en-US" sz="3300" dirty="0">
                <a:solidFill>
                  <a:schemeClr val="bg1"/>
                </a:solidFill>
              </a:rPr>
              <a:t> {      ,     }</a:t>
            </a:r>
          </a:p>
        </p:txBody>
      </p:sp>
      <p:pic>
        <p:nvPicPr>
          <p:cNvPr id="37" name="Picture 31" descr="A picture containing building, game, table, sign&#10;&#10;Description generated with very high confidence">
            <a:extLst>
              <a:ext uri="{FF2B5EF4-FFF2-40B4-BE49-F238E27FC236}">
                <a16:creationId xmlns:a16="http://schemas.microsoft.com/office/drawing/2014/main" id="{6684C043-9FCD-4A66-880C-6EDEEE0D7664}"/>
              </a:ext>
            </a:extLst>
          </p:cNvPr>
          <p:cNvPicPr>
            <a:picLocks noChangeAspect="1"/>
          </p:cNvPicPr>
          <p:nvPr/>
        </p:nvPicPr>
        <p:blipFill>
          <a:blip r:embed="rId6"/>
          <a:stretch>
            <a:fillRect/>
          </a:stretch>
        </p:blipFill>
        <p:spPr>
          <a:xfrm>
            <a:off x="6383017" y="3337043"/>
            <a:ext cx="439265" cy="433185"/>
          </a:xfrm>
          <a:prstGeom prst="rect">
            <a:avLst/>
          </a:prstGeom>
        </p:spPr>
      </p:pic>
      <p:cxnSp>
        <p:nvCxnSpPr>
          <p:cNvPr id="39" name="Straight Arrow Connector 38">
            <a:extLst>
              <a:ext uri="{FF2B5EF4-FFF2-40B4-BE49-F238E27FC236}">
                <a16:creationId xmlns:a16="http://schemas.microsoft.com/office/drawing/2014/main" id="{A9F8AED3-FA72-42B7-8130-38DC6CED7AF0}"/>
              </a:ext>
            </a:extLst>
          </p:cNvPr>
          <p:cNvCxnSpPr/>
          <p:nvPr/>
        </p:nvCxnSpPr>
        <p:spPr>
          <a:xfrm flipV="1">
            <a:off x="5787994" y="3892974"/>
            <a:ext cx="1586972" cy="6737"/>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43" name="Picture 23" descr="A close up of a logo&#10;&#10;Description generated with very high confidence">
            <a:extLst>
              <a:ext uri="{FF2B5EF4-FFF2-40B4-BE49-F238E27FC236}">
                <a16:creationId xmlns:a16="http://schemas.microsoft.com/office/drawing/2014/main" id="{00C593CC-4A33-471E-AD5E-E23D4D3D4CA8}"/>
              </a:ext>
            </a:extLst>
          </p:cNvPr>
          <p:cNvPicPr>
            <a:picLocks noChangeAspect="1"/>
          </p:cNvPicPr>
          <p:nvPr/>
        </p:nvPicPr>
        <p:blipFill>
          <a:blip r:embed="rId4"/>
          <a:stretch>
            <a:fillRect/>
          </a:stretch>
        </p:blipFill>
        <p:spPr>
          <a:xfrm>
            <a:off x="6419040" y="3999283"/>
            <a:ext cx="561773" cy="549614"/>
          </a:xfrm>
          <a:prstGeom prst="rect">
            <a:avLst/>
          </a:prstGeom>
        </p:spPr>
      </p:pic>
      <p:pic>
        <p:nvPicPr>
          <p:cNvPr id="44" name="Picture 31" descr="A picture containing building, game, table, sign&#10;&#10;Description generated with very high confidence">
            <a:extLst>
              <a:ext uri="{FF2B5EF4-FFF2-40B4-BE49-F238E27FC236}">
                <a16:creationId xmlns:a16="http://schemas.microsoft.com/office/drawing/2014/main" id="{453A8B74-8519-4C21-9C6F-3CCE918F7EB1}"/>
              </a:ext>
            </a:extLst>
          </p:cNvPr>
          <p:cNvPicPr>
            <a:picLocks noChangeAspect="1"/>
          </p:cNvPicPr>
          <p:nvPr/>
        </p:nvPicPr>
        <p:blipFill>
          <a:blip r:embed="rId6"/>
          <a:stretch>
            <a:fillRect/>
          </a:stretch>
        </p:blipFill>
        <p:spPr>
          <a:xfrm>
            <a:off x="7270667" y="4030139"/>
            <a:ext cx="439265" cy="433185"/>
          </a:xfrm>
          <a:prstGeom prst="rect">
            <a:avLst/>
          </a:prstGeom>
        </p:spPr>
      </p:pic>
      <p:sp>
        <p:nvSpPr>
          <p:cNvPr id="45" name="TextBox 44">
            <a:extLst>
              <a:ext uri="{FF2B5EF4-FFF2-40B4-BE49-F238E27FC236}">
                <a16:creationId xmlns:a16="http://schemas.microsoft.com/office/drawing/2014/main" id="{3105B9D8-597C-4A29-BD7A-FEEFFE781991}"/>
              </a:ext>
            </a:extLst>
          </p:cNvPr>
          <p:cNvSpPr txBox="1"/>
          <p:nvPr/>
        </p:nvSpPr>
        <p:spPr>
          <a:xfrm>
            <a:off x="5500992" y="4017523"/>
            <a:ext cx="2507303" cy="5770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3300">
                <a:solidFill>
                  <a:schemeClr val="bg1"/>
                </a:solidFill>
              </a:rPr>
              <a:t>      ,</a:t>
            </a:r>
            <a:r>
              <a:rPr lang="en-US" sz="3300">
                <a:solidFill>
                  <a:schemeClr val="bg1"/>
                </a:solidFill>
                <a:ea typeface="+mn-lt"/>
                <a:cs typeface="+mn-lt"/>
              </a:rPr>
              <a:t>      ,</a:t>
            </a:r>
            <a:r>
              <a:rPr lang="en-US" sz="3300">
                <a:solidFill>
                  <a:schemeClr val="bg1"/>
                </a:solidFill>
              </a:rPr>
              <a:t>      </a:t>
            </a:r>
          </a:p>
        </p:txBody>
      </p:sp>
      <p:pic>
        <p:nvPicPr>
          <p:cNvPr id="46" name="Picture 27" descr="A close up of a logo&#10;&#10;Description generated with high confidence">
            <a:extLst>
              <a:ext uri="{FF2B5EF4-FFF2-40B4-BE49-F238E27FC236}">
                <a16:creationId xmlns:a16="http://schemas.microsoft.com/office/drawing/2014/main" id="{65E7E78D-070F-4579-A08F-480E45261CB7}"/>
              </a:ext>
            </a:extLst>
          </p:cNvPr>
          <p:cNvPicPr>
            <a:picLocks noChangeAspect="1"/>
          </p:cNvPicPr>
          <p:nvPr/>
        </p:nvPicPr>
        <p:blipFill>
          <a:blip r:embed="rId5"/>
          <a:stretch>
            <a:fillRect/>
          </a:stretch>
        </p:blipFill>
        <p:spPr>
          <a:xfrm>
            <a:off x="5567870" y="3999285"/>
            <a:ext cx="561773" cy="549614"/>
          </a:xfrm>
          <a:prstGeom prst="rect">
            <a:avLst/>
          </a:prstGeom>
        </p:spPr>
      </p:pic>
      <p:sp>
        <p:nvSpPr>
          <p:cNvPr id="47" name="TextBox 46">
            <a:extLst>
              <a:ext uri="{FF2B5EF4-FFF2-40B4-BE49-F238E27FC236}">
                <a16:creationId xmlns:a16="http://schemas.microsoft.com/office/drawing/2014/main" id="{C760442F-E0D1-4520-9804-3B0AA0F91192}"/>
              </a:ext>
            </a:extLst>
          </p:cNvPr>
          <p:cNvSpPr txBox="1"/>
          <p:nvPr/>
        </p:nvSpPr>
        <p:spPr>
          <a:xfrm>
            <a:off x="7853868" y="3683135"/>
            <a:ext cx="1376463"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700">
                <a:solidFill>
                  <a:schemeClr val="bg1"/>
                </a:solidFill>
              </a:rPr>
              <a:t>= 1/3</a:t>
            </a:r>
          </a:p>
        </p:txBody>
      </p:sp>
      <p:sp>
        <p:nvSpPr>
          <p:cNvPr id="48" name="TextBox 47">
            <a:extLst>
              <a:ext uri="{FF2B5EF4-FFF2-40B4-BE49-F238E27FC236}">
                <a16:creationId xmlns:a16="http://schemas.microsoft.com/office/drawing/2014/main" id="{26C101C5-1580-40C2-8B77-9785EABFA6DE}"/>
              </a:ext>
            </a:extLst>
          </p:cNvPr>
          <p:cNvSpPr txBox="1"/>
          <p:nvPr/>
        </p:nvSpPr>
        <p:spPr>
          <a:xfrm>
            <a:off x="4205996" y="3689214"/>
            <a:ext cx="2379627"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700" dirty="0" err="1">
                <a:solidFill>
                  <a:schemeClr val="bg1"/>
                </a:solidFill>
              </a:rPr>
              <a:t>s</a:t>
            </a:r>
            <a:r>
              <a:rPr lang="en-US" sz="2700" baseline="-25000" dirty="0" err="1">
                <a:solidFill>
                  <a:schemeClr val="bg1"/>
                </a:solidFill>
              </a:rPr>
              <a:t>Jaccard</a:t>
            </a:r>
            <a:r>
              <a:rPr lang="en-US" sz="2700" baseline="-25000" dirty="0">
                <a:solidFill>
                  <a:schemeClr val="bg1"/>
                </a:solidFill>
              </a:rPr>
              <a:t> </a:t>
            </a:r>
            <a:r>
              <a:rPr lang="en-US" sz="2700" dirty="0">
                <a:solidFill>
                  <a:schemeClr val="bg1"/>
                </a:solidFill>
              </a:rPr>
              <a:t>=</a:t>
            </a:r>
          </a:p>
        </p:txBody>
      </p:sp>
      <p:sp>
        <p:nvSpPr>
          <p:cNvPr id="24" name="Content Placeholder 2">
            <a:extLst>
              <a:ext uri="{FF2B5EF4-FFF2-40B4-BE49-F238E27FC236}">
                <a16:creationId xmlns:a16="http://schemas.microsoft.com/office/drawing/2014/main" id="{EFFBD5E6-520C-E94B-83CC-BCC95E28164B}"/>
              </a:ext>
            </a:extLst>
          </p:cNvPr>
          <p:cNvSpPr txBox="1">
            <a:spLocks/>
          </p:cNvSpPr>
          <p:nvPr/>
        </p:nvSpPr>
        <p:spPr bwMode="auto">
          <a:xfrm>
            <a:off x="213799" y="4707443"/>
            <a:ext cx="7290055" cy="767999"/>
          </a:xfrm>
          <a:prstGeom prst="rect">
            <a:avLst/>
          </a:prstGeom>
          <a:noFill/>
          <a:ln w="9525">
            <a:noFill/>
            <a:miter lim="800000"/>
            <a:headEnd/>
            <a:tailEnd/>
          </a:ln>
        </p:spPr>
        <p:txBody>
          <a:bodyPr vert="horz" wrap="square" lIns="34290" tIns="34290" rIns="34290" bIns="34290" numCol="1" rtlCol="0"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198596" lvl="1"/>
            <a:r>
              <a:rPr lang="en-US" sz="2100" b="1" kern="0" dirty="0"/>
              <a:t>Jaccard Distance</a:t>
            </a:r>
          </a:p>
        </p:txBody>
      </p:sp>
    </p:spTree>
    <p:extLst>
      <p:ext uri="{BB962C8B-B14F-4D97-AF65-F5344CB8AC3E}">
        <p14:creationId xmlns:p14="http://schemas.microsoft.com/office/powerpoint/2010/main" val="280899866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a:xfrm>
            <a:off x="152400" y="114300"/>
            <a:ext cx="8991600" cy="1028700"/>
          </a:xfrm>
        </p:spPr>
        <p:txBody>
          <a:bodyPr/>
          <a:lstStyle/>
          <a:p>
            <a:r>
              <a:rPr lang="en-US" dirty="0"/>
              <a:t>Task: Finding Similar Documents</a:t>
            </a:r>
          </a:p>
        </p:txBody>
      </p:sp>
      <p:sp>
        <p:nvSpPr>
          <p:cNvPr id="265219" name="Content Placeholder 2"/>
          <p:cNvSpPr>
            <a:spLocks noGrp="1"/>
          </p:cNvSpPr>
          <p:nvPr>
            <p:ph idx="1"/>
          </p:nvPr>
        </p:nvSpPr>
        <p:spPr>
          <a:xfrm>
            <a:off x="457200" y="1295401"/>
            <a:ext cx="8534400" cy="3429000"/>
          </a:xfrm>
        </p:spPr>
        <p:txBody>
          <a:bodyPr>
            <a:normAutofit fontScale="92500" lnSpcReduction="10000"/>
          </a:bodyPr>
          <a:lstStyle/>
          <a:p>
            <a:r>
              <a:rPr lang="en-US" b="1" dirty="0">
                <a:solidFill>
                  <a:srgbClr val="FF0066"/>
                </a:solidFill>
              </a:rPr>
              <a:t>Goals:</a:t>
            </a:r>
            <a:r>
              <a:rPr lang="en-US" b="1" dirty="0">
                <a:solidFill>
                  <a:srgbClr val="CC0000"/>
                </a:solidFill>
              </a:rPr>
              <a:t> </a:t>
            </a:r>
          </a:p>
          <a:p>
            <a:pPr lvl="1"/>
            <a:r>
              <a:rPr lang="en-US" b="1" dirty="0">
                <a:solidFill>
                  <a:srgbClr val="CC0000"/>
                </a:solidFill>
              </a:rPr>
              <a:t>All pairs similarity: </a:t>
            </a:r>
            <a:r>
              <a:rPr lang="en-US" dirty="0"/>
              <a:t>Given a large number N of documents, find </a:t>
            </a:r>
            <a:r>
              <a:rPr lang="en-US" u="sng" dirty="0"/>
              <a:t>all “near duplicate” pairs</a:t>
            </a:r>
            <a:r>
              <a:rPr lang="en-US" dirty="0"/>
              <a:t>, e.g. with Jaccard distance below a threshold</a:t>
            </a:r>
          </a:p>
          <a:p>
            <a:pPr lvl="1"/>
            <a:r>
              <a:rPr lang="en-US" b="1" dirty="0">
                <a:solidFill>
                  <a:srgbClr val="CC0000"/>
                </a:solidFill>
              </a:rPr>
              <a:t>Similarity search: </a:t>
            </a:r>
            <a:r>
              <a:rPr lang="en-US" b="1" dirty="0"/>
              <a:t>Or</a:t>
            </a:r>
            <a:r>
              <a:rPr lang="en-US" dirty="0"/>
              <a:t>: given a </a:t>
            </a:r>
            <a:r>
              <a:rPr lang="en-US" u="sng" dirty="0"/>
              <a:t>query document</a:t>
            </a:r>
            <a:r>
              <a:rPr lang="en-US" dirty="0"/>
              <a:t> D, find all documents which are “near duplicates” with D</a:t>
            </a:r>
            <a:endParaRPr lang="en-US" b="1" dirty="0"/>
          </a:p>
          <a:p>
            <a:r>
              <a:rPr lang="en-US" b="1" dirty="0">
                <a:solidFill>
                  <a:srgbClr val="FF0066"/>
                </a:solidFill>
              </a:rPr>
              <a:t>Applications:</a:t>
            </a:r>
          </a:p>
          <a:p>
            <a:pPr lvl="1"/>
            <a:r>
              <a:rPr lang="en-US" dirty="0"/>
              <a:t>Mirror websites, or approximate mirrors</a:t>
            </a:r>
          </a:p>
          <a:p>
            <a:pPr lvl="2"/>
            <a:r>
              <a:rPr lang="en-US" dirty="0"/>
              <a:t>Don’t want to show both in search results</a:t>
            </a:r>
          </a:p>
          <a:p>
            <a:pPr lvl="1"/>
            <a:r>
              <a:rPr lang="en-US" dirty="0"/>
              <a:t>Similar news articles</a:t>
            </a:r>
          </a:p>
          <a:p>
            <a:pPr lvl="2"/>
            <a:r>
              <a:rPr lang="en-US" dirty="0"/>
              <a:t>Cluster articles by “same story”</a:t>
            </a:r>
          </a:p>
          <a:p>
            <a:endParaRPr lang="en-US" dirty="0"/>
          </a:p>
          <a:p>
            <a:pPr lvl="1"/>
            <a:endParaRPr lang="en-US" dirty="0"/>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35</a:t>
            </a:fld>
            <a:endParaRPr lang="en-US"/>
          </a:p>
        </p:txBody>
      </p:sp>
      <p:pic>
        <p:nvPicPr>
          <p:cNvPr id="6" name="Picture 5">
            <a:extLst>
              <a:ext uri="{FF2B5EF4-FFF2-40B4-BE49-F238E27FC236}">
                <a16:creationId xmlns:a16="http://schemas.microsoft.com/office/drawing/2014/main" id="{4B013C25-30C9-A145-A1F0-053F2DA74AFF}"/>
              </a:ext>
            </a:extLst>
          </p:cNvPr>
          <p:cNvPicPr>
            <a:picLocks noChangeAspect="1"/>
          </p:cNvPicPr>
          <p:nvPr/>
        </p:nvPicPr>
        <p:blipFill>
          <a:blip r:embed="rId3"/>
          <a:stretch>
            <a:fillRect/>
          </a:stretch>
        </p:blipFill>
        <p:spPr>
          <a:xfrm>
            <a:off x="152400" y="4654182"/>
            <a:ext cx="5867400" cy="2203818"/>
          </a:xfrm>
          <a:prstGeom prst="rect">
            <a:avLst/>
          </a:prstGeom>
        </p:spPr>
      </p:pic>
    </p:spTree>
    <p:extLst>
      <p:ext uri="{BB962C8B-B14F-4D97-AF65-F5344CB8AC3E}">
        <p14:creationId xmlns:p14="http://schemas.microsoft.com/office/powerpoint/2010/main" val="364794510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76200"/>
            <a:ext cx="8686800" cy="987552"/>
          </a:xfrm>
        </p:spPr>
        <p:txBody>
          <a:bodyPr>
            <a:normAutofit/>
          </a:bodyPr>
          <a:lstStyle/>
          <a:p>
            <a:r>
              <a:rPr lang="en-US" dirty="0"/>
              <a:t>2 Essential Steps for Similar Docs</a:t>
            </a:r>
          </a:p>
        </p:txBody>
      </p:sp>
      <p:sp>
        <p:nvSpPr>
          <p:cNvPr id="62467" name="Rectangle 3"/>
          <p:cNvSpPr>
            <a:spLocks noGrp="1" noChangeArrowheads="1"/>
          </p:cNvSpPr>
          <p:nvPr>
            <p:ph idx="1"/>
          </p:nvPr>
        </p:nvSpPr>
        <p:spPr/>
        <p:txBody>
          <a:bodyPr/>
          <a:lstStyle/>
          <a:p>
            <a:pPr marL="514350" indent="-514350">
              <a:buClr>
                <a:srgbClr val="0000FF"/>
              </a:buClr>
              <a:buFont typeface="+mj-lt"/>
              <a:buAutoNum type="arabicPeriod"/>
            </a:pPr>
            <a:r>
              <a:rPr lang="en-US" b="1" i="1" dirty="0">
                <a:solidFill>
                  <a:srgbClr val="FF0066"/>
                </a:solidFill>
              </a:rPr>
              <a:t>Shingling:</a:t>
            </a:r>
            <a:r>
              <a:rPr lang="en-US" dirty="0"/>
              <a:t> Convert documents to sets of short phrases (“shingles”)</a:t>
            </a:r>
          </a:p>
          <a:p>
            <a:pPr marL="2401824" lvl="8" indent="-609600">
              <a:buClr>
                <a:srgbClr val="0000FF"/>
              </a:buClr>
              <a:buFont typeface="+mj-lt"/>
              <a:buAutoNum type="arabicPeriod"/>
            </a:pPr>
            <a:endParaRPr lang="en-US" dirty="0"/>
          </a:p>
          <a:p>
            <a:pPr marL="514350" indent="-514350">
              <a:buClr>
                <a:srgbClr val="0000FF"/>
              </a:buClr>
              <a:buFont typeface="+mj-lt"/>
              <a:buAutoNum type="arabicPeriod"/>
            </a:pPr>
            <a:r>
              <a:rPr lang="en-US" b="1" i="1" dirty="0">
                <a:solidFill>
                  <a:srgbClr val="FF0066"/>
                </a:solidFill>
              </a:rPr>
              <a:t>Min-Hashing:</a:t>
            </a:r>
            <a:r>
              <a:rPr lang="en-US" dirty="0"/>
              <a:t> Convert these sets to short “signatures” of each document, while preserving similarity</a:t>
            </a:r>
          </a:p>
          <a:p>
            <a:pPr marL="914338" lvl="1" indent="-514350">
              <a:buClr>
                <a:srgbClr val="0000FF"/>
              </a:buClr>
            </a:pPr>
            <a:r>
              <a:rPr lang="en-US" dirty="0">
                <a:solidFill>
                  <a:srgbClr val="0000FF"/>
                </a:solidFill>
              </a:rPr>
              <a:t>A “signature” is just a block of data representing the contents of a document in a compressed way</a:t>
            </a:r>
          </a:p>
          <a:p>
            <a:pPr marL="914338" lvl="1" indent="-514350">
              <a:buClr>
                <a:srgbClr val="0000FF"/>
              </a:buClr>
            </a:pPr>
            <a:r>
              <a:rPr lang="en-US" dirty="0">
                <a:solidFill>
                  <a:srgbClr val="0000FF"/>
                </a:solidFill>
              </a:rPr>
              <a:t>Documents with the same signature are </a:t>
            </a:r>
            <a:r>
              <a:rPr lang="en-US" u="sng" dirty="0">
                <a:solidFill>
                  <a:srgbClr val="0000FF"/>
                </a:solidFill>
              </a:rPr>
              <a:t>candidate pairs</a:t>
            </a:r>
            <a:r>
              <a:rPr lang="en-US" dirty="0">
                <a:solidFill>
                  <a:srgbClr val="0000FF"/>
                </a:solidFill>
              </a:rPr>
              <a:t> for finding near-duplicates </a:t>
            </a:r>
            <a:endParaRPr lang="en-US" u="sng" dirty="0">
              <a:solidFill>
                <a:srgbClr val="0000FF"/>
              </a:solidFill>
            </a:endParaRPr>
          </a:p>
        </p:txBody>
      </p:sp>
      <p:sp>
        <p:nvSpPr>
          <p:cNvPr id="6" name="Footer Placeholder 5"/>
          <p:cNvSpPr>
            <a:spLocks noGrp="1"/>
          </p:cNvSpPr>
          <p:nvPr>
            <p:ph type="ftr" sz="quarter" idx="4294967295"/>
          </p:nvPr>
        </p:nvSpPr>
        <p:spPr>
          <a:xfrm>
            <a:off x="2640596" y="6583680"/>
            <a:ext cx="5507719" cy="274320"/>
          </a:xfrm>
          <a:prstGeom prst="rect">
            <a:avLst/>
          </a:prstGeom>
        </p:spPr>
        <p:txBody>
          <a:bodyPr/>
          <a:lstStyle/>
          <a:p>
            <a:r>
              <a:rPr lang="en-US"/>
              <a:t>J. Leskovec, A. Rajaraman, J. Ullman: Mining of Massive Datasets, http://www.mmds.org</a:t>
            </a:r>
          </a:p>
        </p:txBody>
      </p:sp>
      <p:sp>
        <p:nvSpPr>
          <p:cNvPr id="4" name="Slide Number Placeholder 5"/>
          <p:cNvSpPr>
            <a:spLocks noGrp="1"/>
          </p:cNvSpPr>
          <p:nvPr>
            <p:ph type="sldNum" sz="quarter" idx="4294967295"/>
          </p:nvPr>
        </p:nvSpPr>
        <p:spPr>
          <a:xfrm>
            <a:off x="8204396" y="6583680"/>
            <a:ext cx="733864" cy="274320"/>
          </a:xfrm>
          <a:prstGeom prst="rect">
            <a:avLst/>
          </a:prstGeom>
        </p:spPr>
        <p:txBody>
          <a:bodyPr/>
          <a:lstStyle/>
          <a:p>
            <a:fld id="{39524C00-7883-447F-993D-93A8BDF0ACB6}" type="slidenum">
              <a:rPr lang="en-US"/>
              <a:pPr/>
              <a:t>36</a:t>
            </a:fld>
            <a:endParaRPr lang="en-US"/>
          </a:p>
        </p:txBody>
      </p:sp>
    </p:spTree>
    <p:extLst>
      <p:ext uri="{BB962C8B-B14F-4D97-AF65-F5344CB8AC3E}">
        <p14:creationId xmlns:p14="http://schemas.microsoft.com/office/powerpoint/2010/main" val="33221290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The Big Picture</a:t>
            </a:r>
          </a:p>
        </p:txBody>
      </p:sp>
      <p:sp>
        <p:nvSpPr>
          <p:cNvPr id="19" name="Slide Number Placeholder 4"/>
          <p:cNvSpPr>
            <a:spLocks noGrp="1"/>
          </p:cNvSpPr>
          <p:nvPr>
            <p:ph type="sldNum" sz="quarter" idx="4294967295"/>
          </p:nvPr>
        </p:nvSpPr>
        <p:spPr>
          <a:xfrm>
            <a:off x="8204396" y="6583680"/>
            <a:ext cx="733864" cy="274320"/>
          </a:xfrm>
          <a:prstGeom prst="rect">
            <a:avLst/>
          </a:prstGeom>
        </p:spPr>
        <p:txBody>
          <a:bodyPr/>
          <a:lstStyle/>
          <a:p>
            <a:fld id="{E3C3BF69-412C-40FF-B67E-488F1482FCFF}" type="slidenum">
              <a:rPr lang="en-US"/>
              <a:pPr/>
              <a:t>37</a:t>
            </a:fld>
            <a:endParaRPr lang="en-US"/>
          </a:p>
        </p:txBody>
      </p:sp>
      <p:sp>
        <p:nvSpPr>
          <p:cNvPr id="21" name="Footer Placeholder 20"/>
          <p:cNvSpPr>
            <a:spLocks noGrp="1"/>
          </p:cNvSpPr>
          <p:nvPr>
            <p:ph type="ftr" sz="quarter" idx="4294967295"/>
          </p:nvPr>
        </p:nvSpPr>
        <p:spPr>
          <a:xfrm>
            <a:off x="2640596" y="6583680"/>
            <a:ext cx="5507719" cy="274320"/>
          </a:xfrm>
          <a:prstGeom prst="rect">
            <a:avLst/>
          </a:prstGeom>
        </p:spPr>
        <p:txBody>
          <a:bodyPr/>
          <a:lstStyle/>
          <a:p>
            <a:r>
              <a:rPr lang="en-US"/>
              <a:t>J. Leskovec, A. Rajaraman, J. Ullman: Mining of Massive Datasets, http://www.mmds.org</a:t>
            </a:r>
          </a:p>
        </p:txBody>
      </p:sp>
      <p:sp>
        <p:nvSpPr>
          <p:cNvPr id="22" name="AutoShape 3">
            <a:extLst>
              <a:ext uri="{FF2B5EF4-FFF2-40B4-BE49-F238E27FC236}">
                <a16:creationId xmlns:a16="http://schemas.microsoft.com/office/drawing/2014/main" id="{4EEA0EFB-1E35-6D4D-BB34-26A52399EFB8}"/>
              </a:ext>
            </a:extLst>
          </p:cNvPr>
          <p:cNvSpPr>
            <a:spLocks noChangeArrowheads="1"/>
          </p:cNvSpPr>
          <p:nvPr/>
        </p:nvSpPr>
        <p:spPr bwMode="auto">
          <a:xfrm rot="-5394873">
            <a:off x="2122081" y="2658517"/>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bg1"/>
            </a:solidFill>
            <a:miter lim="800000"/>
            <a:headEnd/>
            <a:tailEnd/>
          </a:ln>
          <a:effectLst/>
        </p:spPr>
        <p:txBody>
          <a:bodyPr vert="eaVert" wrap="none" anchor="ctr"/>
          <a:lstStyle/>
          <a:p>
            <a:pPr algn="ctr"/>
            <a:r>
              <a:rPr lang="en-US" dirty="0">
                <a:solidFill>
                  <a:schemeClr val="bg1">
                    <a:lumMod val="95000"/>
                    <a:lumOff val="5000"/>
                  </a:schemeClr>
                </a:solidFill>
              </a:rPr>
              <a:t>Shingling</a:t>
            </a:r>
          </a:p>
        </p:txBody>
      </p:sp>
      <p:sp>
        <p:nvSpPr>
          <p:cNvPr id="23" name="Text Box 6">
            <a:extLst>
              <a:ext uri="{FF2B5EF4-FFF2-40B4-BE49-F238E27FC236}">
                <a16:creationId xmlns:a16="http://schemas.microsoft.com/office/drawing/2014/main" id="{588F8BBB-D72A-1049-AE9D-0E34BF7B8BBF}"/>
              </a:ext>
            </a:extLst>
          </p:cNvPr>
          <p:cNvSpPr txBox="1">
            <a:spLocks noChangeArrowheads="1"/>
          </p:cNvSpPr>
          <p:nvPr/>
        </p:nvSpPr>
        <p:spPr bwMode="auto">
          <a:xfrm>
            <a:off x="511384" y="3037202"/>
            <a:ext cx="1298699" cy="338554"/>
          </a:xfrm>
          <a:prstGeom prst="rect">
            <a:avLst/>
          </a:prstGeom>
          <a:noFill/>
          <a:ln w="9525">
            <a:solidFill>
              <a:schemeClr val="bg1"/>
            </a:solidFill>
            <a:miter lim="800000"/>
            <a:headEnd/>
            <a:tailEnd/>
          </a:ln>
          <a:effectLst/>
        </p:spPr>
        <p:txBody>
          <a:bodyPr wrap="square">
            <a:spAutoFit/>
          </a:bodyPr>
          <a:lstStyle/>
          <a:p>
            <a:r>
              <a:rPr lang="en-US" dirty="0">
                <a:solidFill>
                  <a:schemeClr val="bg1">
                    <a:lumMod val="95000"/>
                    <a:lumOff val="5000"/>
                  </a:schemeClr>
                </a:solidFill>
              </a:rPr>
              <a:t>Document</a:t>
            </a:r>
          </a:p>
        </p:txBody>
      </p:sp>
      <p:sp>
        <p:nvSpPr>
          <p:cNvPr id="24" name="Line 7">
            <a:extLst>
              <a:ext uri="{FF2B5EF4-FFF2-40B4-BE49-F238E27FC236}">
                <a16:creationId xmlns:a16="http://schemas.microsoft.com/office/drawing/2014/main" id="{3DC090F4-6471-D642-AE66-C3799421F42C}"/>
              </a:ext>
            </a:extLst>
          </p:cNvPr>
          <p:cNvSpPr>
            <a:spLocks noChangeShapeType="1"/>
          </p:cNvSpPr>
          <p:nvPr/>
        </p:nvSpPr>
        <p:spPr bwMode="auto">
          <a:xfrm>
            <a:off x="1855381" y="3153817"/>
            <a:ext cx="457200"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26" name="Line 8">
            <a:extLst>
              <a:ext uri="{FF2B5EF4-FFF2-40B4-BE49-F238E27FC236}">
                <a16:creationId xmlns:a16="http://schemas.microsoft.com/office/drawing/2014/main" id="{7AB733C0-E7F8-854A-BDB1-FCEDFA43BA3F}"/>
              </a:ext>
            </a:extLst>
          </p:cNvPr>
          <p:cNvSpPr>
            <a:spLocks noChangeShapeType="1"/>
          </p:cNvSpPr>
          <p:nvPr/>
        </p:nvSpPr>
        <p:spPr bwMode="auto">
          <a:xfrm>
            <a:off x="3304204" y="3130336"/>
            <a:ext cx="1143001"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grpSp>
        <p:nvGrpSpPr>
          <p:cNvPr id="29" name="Group 20">
            <a:extLst>
              <a:ext uri="{FF2B5EF4-FFF2-40B4-BE49-F238E27FC236}">
                <a16:creationId xmlns:a16="http://schemas.microsoft.com/office/drawing/2014/main" id="{5782E458-D92A-964E-B53C-D0A97D7002B9}"/>
              </a:ext>
            </a:extLst>
          </p:cNvPr>
          <p:cNvGrpSpPr>
            <a:grpSpLocks/>
          </p:cNvGrpSpPr>
          <p:nvPr/>
        </p:nvGrpSpPr>
        <p:grpSpPr bwMode="auto">
          <a:xfrm>
            <a:off x="4446180" y="2468016"/>
            <a:ext cx="2133600" cy="1371600"/>
            <a:chOff x="2256" y="1488"/>
            <a:chExt cx="1344" cy="864"/>
          </a:xfrm>
        </p:grpSpPr>
        <p:sp>
          <p:nvSpPr>
            <p:cNvPr id="30" name="AutoShape 4">
              <a:extLst>
                <a:ext uri="{FF2B5EF4-FFF2-40B4-BE49-F238E27FC236}">
                  <a16:creationId xmlns:a16="http://schemas.microsoft.com/office/drawing/2014/main" id="{9BB3B53B-5450-0C45-B4F8-F1892D0856B0}"/>
                </a:ext>
              </a:extLst>
            </p:cNvPr>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bg1"/>
              </a:solidFill>
              <a:miter lim="800000"/>
              <a:headEnd/>
              <a:tailEnd/>
            </a:ln>
            <a:effectLst/>
          </p:spPr>
          <p:txBody>
            <a:bodyPr vert="eaVert" wrap="none" anchor="ctr"/>
            <a:lstStyle/>
            <a:p>
              <a:pPr algn="ctr"/>
              <a:r>
                <a:rPr lang="en-US" dirty="0" err="1">
                  <a:solidFill>
                    <a:schemeClr val="bg1">
                      <a:lumMod val="95000"/>
                      <a:lumOff val="5000"/>
                    </a:schemeClr>
                  </a:solidFill>
                </a:rPr>
                <a:t>MinHash</a:t>
              </a:r>
              <a:endParaRPr lang="en-US" dirty="0">
                <a:solidFill>
                  <a:schemeClr val="bg1">
                    <a:lumMod val="95000"/>
                    <a:lumOff val="5000"/>
                  </a:schemeClr>
                </a:solidFill>
              </a:endParaRPr>
            </a:p>
          </p:txBody>
        </p:sp>
        <p:sp>
          <p:nvSpPr>
            <p:cNvPr id="31" name="Line 12">
              <a:extLst>
                <a:ext uri="{FF2B5EF4-FFF2-40B4-BE49-F238E27FC236}">
                  <a16:creationId xmlns:a16="http://schemas.microsoft.com/office/drawing/2014/main" id="{797C4CC4-166A-3D4A-A969-22758EA48DB7}"/>
                </a:ext>
              </a:extLst>
            </p:cNvPr>
            <p:cNvSpPr>
              <a:spLocks noChangeShapeType="1"/>
            </p:cNvSpPr>
            <p:nvPr/>
          </p:nvSpPr>
          <p:spPr bwMode="auto">
            <a:xfrm>
              <a:off x="2880" y="1920"/>
              <a:ext cx="720"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grpSp>
      <p:sp>
        <p:nvSpPr>
          <p:cNvPr id="34" name="TextBox 33">
            <a:extLst>
              <a:ext uri="{FF2B5EF4-FFF2-40B4-BE49-F238E27FC236}">
                <a16:creationId xmlns:a16="http://schemas.microsoft.com/office/drawing/2014/main" id="{592586AA-46CC-4846-8EF2-74B515A88D1A}"/>
              </a:ext>
            </a:extLst>
          </p:cNvPr>
          <p:cNvSpPr txBox="1"/>
          <p:nvPr/>
        </p:nvSpPr>
        <p:spPr>
          <a:xfrm>
            <a:off x="713404" y="2350665"/>
            <a:ext cx="1311310" cy="584775"/>
          </a:xfrm>
          <a:prstGeom prst="rect">
            <a:avLst/>
          </a:prstGeom>
          <a:noFill/>
        </p:spPr>
        <p:txBody>
          <a:bodyPr wrap="square" rtlCol="0">
            <a:spAutoFit/>
          </a:bodyPr>
          <a:lstStyle/>
          <a:p>
            <a:r>
              <a:rPr lang="en-US" b="0" dirty="0">
                <a:solidFill>
                  <a:srgbClr val="0070C0"/>
                </a:solidFill>
              </a:rPr>
              <a:t>“the cat is glad…”</a:t>
            </a:r>
          </a:p>
        </p:txBody>
      </p:sp>
      <p:sp>
        <p:nvSpPr>
          <p:cNvPr id="35" name="TextBox 34">
            <a:extLst>
              <a:ext uri="{FF2B5EF4-FFF2-40B4-BE49-F238E27FC236}">
                <a16:creationId xmlns:a16="http://schemas.microsoft.com/office/drawing/2014/main" id="{66D7C063-7B3C-9548-8801-F28067DE6D76}"/>
              </a:ext>
            </a:extLst>
          </p:cNvPr>
          <p:cNvSpPr txBox="1"/>
          <p:nvPr/>
        </p:nvSpPr>
        <p:spPr>
          <a:xfrm>
            <a:off x="3304204" y="1954988"/>
            <a:ext cx="1311310" cy="1077218"/>
          </a:xfrm>
          <a:prstGeom prst="rect">
            <a:avLst/>
          </a:prstGeom>
          <a:noFill/>
        </p:spPr>
        <p:txBody>
          <a:bodyPr wrap="square" rtlCol="0">
            <a:spAutoFit/>
          </a:bodyPr>
          <a:lstStyle/>
          <a:p>
            <a:r>
              <a:rPr lang="en-US" i="1" dirty="0">
                <a:solidFill>
                  <a:srgbClr val="0070C0"/>
                </a:solidFill>
              </a:rPr>
              <a:t>Shingles</a:t>
            </a:r>
            <a:r>
              <a:rPr lang="en-US" dirty="0">
                <a:solidFill>
                  <a:srgbClr val="0070C0"/>
                </a:solidFill>
              </a:rPr>
              <a:t>: </a:t>
            </a:r>
          </a:p>
          <a:p>
            <a:r>
              <a:rPr lang="en-US" b="0" dirty="0">
                <a:solidFill>
                  <a:srgbClr val="0070C0"/>
                </a:solidFill>
              </a:rPr>
              <a:t>{ (the cat),</a:t>
            </a:r>
          </a:p>
          <a:p>
            <a:r>
              <a:rPr lang="en-US" b="0" dirty="0">
                <a:solidFill>
                  <a:srgbClr val="0070C0"/>
                </a:solidFill>
              </a:rPr>
              <a:t>  (cat is),</a:t>
            </a:r>
          </a:p>
          <a:p>
            <a:r>
              <a:rPr lang="en-US" b="0" dirty="0">
                <a:solidFill>
                  <a:srgbClr val="0070C0"/>
                </a:solidFill>
              </a:rPr>
              <a:t>  (is glad) }</a:t>
            </a:r>
          </a:p>
        </p:txBody>
      </p:sp>
      <p:sp>
        <p:nvSpPr>
          <p:cNvPr id="36" name="TextBox 35">
            <a:extLst>
              <a:ext uri="{FF2B5EF4-FFF2-40B4-BE49-F238E27FC236}">
                <a16:creationId xmlns:a16="http://schemas.microsoft.com/office/drawing/2014/main" id="{A226A885-8646-924A-A5DB-C402B8201973}"/>
              </a:ext>
            </a:extLst>
          </p:cNvPr>
          <p:cNvSpPr txBox="1"/>
          <p:nvPr/>
        </p:nvSpPr>
        <p:spPr>
          <a:xfrm>
            <a:off x="5470490" y="2447431"/>
            <a:ext cx="1311310" cy="584775"/>
          </a:xfrm>
          <a:prstGeom prst="rect">
            <a:avLst/>
          </a:prstGeom>
          <a:noFill/>
        </p:spPr>
        <p:txBody>
          <a:bodyPr wrap="square" rtlCol="0">
            <a:spAutoFit/>
          </a:bodyPr>
          <a:lstStyle/>
          <a:p>
            <a:r>
              <a:rPr lang="en-US" i="1" dirty="0">
                <a:solidFill>
                  <a:srgbClr val="0070C0"/>
                </a:solidFill>
              </a:rPr>
              <a:t>Signature:</a:t>
            </a:r>
            <a:r>
              <a:rPr lang="en-US" dirty="0">
                <a:solidFill>
                  <a:srgbClr val="0070C0"/>
                </a:solidFill>
              </a:rPr>
              <a:t> </a:t>
            </a:r>
            <a:r>
              <a:rPr lang="en-US" b="0" dirty="0">
                <a:solidFill>
                  <a:srgbClr val="0070C0"/>
                </a:solidFill>
              </a:rPr>
              <a:t>182……231</a:t>
            </a:r>
          </a:p>
        </p:txBody>
      </p:sp>
      <p:sp>
        <p:nvSpPr>
          <p:cNvPr id="37" name="Text Box 6">
            <a:extLst>
              <a:ext uri="{FF2B5EF4-FFF2-40B4-BE49-F238E27FC236}">
                <a16:creationId xmlns:a16="http://schemas.microsoft.com/office/drawing/2014/main" id="{38C025E7-525C-FD4C-A0E6-E1B248D277F2}"/>
              </a:ext>
            </a:extLst>
          </p:cNvPr>
          <p:cNvSpPr txBox="1">
            <a:spLocks noChangeArrowheads="1"/>
          </p:cNvSpPr>
          <p:nvPr/>
        </p:nvSpPr>
        <p:spPr bwMode="auto">
          <a:xfrm>
            <a:off x="6781800" y="2672149"/>
            <a:ext cx="1579205" cy="1077218"/>
          </a:xfrm>
          <a:prstGeom prst="rect">
            <a:avLst/>
          </a:prstGeom>
          <a:noFill/>
          <a:ln w="9525">
            <a:solidFill>
              <a:schemeClr val="bg1"/>
            </a:solidFill>
            <a:miter lim="800000"/>
            <a:headEnd/>
            <a:tailEnd/>
          </a:ln>
          <a:effectLst/>
        </p:spPr>
        <p:txBody>
          <a:bodyPr wrap="square">
            <a:spAutoFit/>
          </a:bodyPr>
          <a:lstStyle/>
          <a:p>
            <a:r>
              <a:rPr lang="en-US" dirty="0">
                <a:solidFill>
                  <a:schemeClr val="bg1">
                    <a:lumMod val="95000"/>
                    <a:lumOff val="5000"/>
                  </a:schemeClr>
                </a:solidFill>
              </a:rPr>
              <a:t>Compare signatures to get candidate pairs</a:t>
            </a:r>
          </a:p>
        </p:txBody>
      </p:sp>
    </p:spTree>
    <p:extLst>
      <p:ext uri="{BB962C8B-B14F-4D97-AF65-F5344CB8AC3E}">
        <p14:creationId xmlns:p14="http://schemas.microsoft.com/office/powerpoint/2010/main" val="300336625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a:t>Shingling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1:</a:t>
            </a:r>
            <a:r>
              <a:rPr lang="en-US" sz="3200" dirty="0">
                <a:solidFill>
                  <a:schemeClr val="accent4"/>
                </a:solidFill>
              </a:rPr>
              <a:t> </a:t>
            </a:r>
            <a:r>
              <a:rPr lang="en-US" sz="3200" b="1" i="1" dirty="0">
                <a:solidFill>
                  <a:srgbClr val="FF0066"/>
                </a:solidFill>
              </a:rPr>
              <a:t>Shingling:</a:t>
            </a:r>
            <a:r>
              <a:rPr lang="en-US" sz="3200" dirty="0"/>
              <a:t> Convert documents to sets of phrases</a:t>
            </a:r>
          </a:p>
        </p:txBody>
      </p:sp>
      <p:sp>
        <p:nvSpPr>
          <p:cNvPr id="19" name="AutoShape 3">
            <a:extLst>
              <a:ext uri="{FF2B5EF4-FFF2-40B4-BE49-F238E27FC236}">
                <a16:creationId xmlns:a16="http://schemas.microsoft.com/office/drawing/2014/main" id="{FC1256F1-868D-C040-BFF9-74B0D4F2490D}"/>
              </a:ext>
            </a:extLst>
          </p:cNvPr>
          <p:cNvSpPr>
            <a:spLocks noChangeArrowheads="1"/>
          </p:cNvSpPr>
          <p:nvPr/>
        </p:nvSpPr>
        <p:spPr bwMode="auto">
          <a:xfrm rot="-5394873">
            <a:off x="2019301" y="2208893"/>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bg1"/>
            </a:solidFill>
            <a:miter lim="800000"/>
            <a:headEnd/>
            <a:tailEnd/>
          </a:ln>
          <a:effectLst/>
        </p:spPr>
        <p:txBody>
          <a:bodyPr vert="eaVert" wrap="none" anchor="ctr"/>
          <a:lstStyle/>
          <a:p>
            <a:pPr algn="ctr"/>
            <a:r>
              <a:rPr lang="en-US" dirty="0">
                <a:solidFill>
                  <a:schemeClr val="bg1">
                    <a:lumMod val="95000"/>
                    <a:lumOff val="5000"/>
                  </a:schemeClr>
                </a:solidFill>
              </a:rPr>
              <a:t>Shingling</a:t>
            </a:r>
          </a:p>
        </p:txBody>
      </p:sp>
      <p:sp>
        <p:nvSpPr>
          <p:cNvPr id="20" name="Text Box 6">
            <a:extLst>
              <a:ext uri="{FF2B5EF4-FFF2-40B4-BE49-F238E27FC236}">
                <a16:creationId xmlns:a16="http://schemas.microsoft.com/office/drawing/2014/main" id="{3E5B47F8-FAF0-3B4D-822B-EFE33A3BCBF3}"/>
              </a:ext>
            </a:extLst>
          </p:cNvPr>
          <p:cNvSpPr txBox="1">
            <a:spLocks noChangeArrowheads="1"/>
          </p:cNvSpPr>
          <p:nvPr/>
        </p:nvSpPr>
        <p:spPr bwMode="auto">
          <a:xfrm>
            <a:off x="408604" y="2587578"/>
            <a:ext cx="1298699" cy="338554"/>
          </a:xfrm>
          <a:prstGeom prst="rect">
            <a:avLst/>
          </a:prstGeom>
          <a:noFill/>
          <a:ln w="9525">
            <a:solidFill>
              <a:schemeClr val="bg1"/>
            </a:solidFill>
            <a:miter lim="800000"/>
            <a:headEnd/>
            <a:tailEnd/>
          </a:ln>
          <a:effectLst/>
        </p:spPr>
        <p:txBody>
          <a:bodyPr wrap="square">
            <a:spAutoFit/>
          </a:bodyPr>
          <a:lstStyle/>
          <a:p>
            <a:r>
              <a:rPr lang="en-US" dirty="0">
                <a:solidFill>
                  <a:schemeClr val="bg1">
                    <a:lumMod val="95000"/>
                    <a:lumOff val="5000"/>
                  </a:schemeClr>
                </a:solidFill>
              </a:rPr>
              <a:t>Document</a:t>
            </a:r>
          </a:p>
        </p:txBody>
      </p:sp>
      <p:sp>
        <p:nvSpPr>
          <p:cNvPr id="21" name="Line 7">
            <a:extLst>
              <a:ext uri="{FF2B5EF4-FFF2-40B4-BE49-F238E27FC236}">
                <a16:creationId xmlns:a16="http://schemas.microsoft.com/office/drawing/2014/main" id="{1FAE4883-2B57-F84E-8B05-859422BABAD0}"/>
              </a:ext>
            </a:extLst>
          </p:cNvPr>
          <p:cNvSpPr>
            <a:spLocks noChangeShapeType="1"/>
          </p:cNvSpPr>
          <p:nvPr/>
        </p:nvSpPr>
        <p:spPr bwMode="auto">
          <a:xfrm>
            <a:off x="1752601" y="2704193"/>
            <a:ext cx="457200"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22" name="Line 8">
            <a:extLst>
              <a:ext uri="{FF2B5EF4-FFF2-40B4-BE49-F238E27FC236}">
                <a16:creationId xmlns:a16="http://schemas.microsoft.com/office/drawing/2014/main" id="{1357D625-F955-1943-9270-E2528848464D}"/>
              </a:ext>
            </a:extLst>
          </p:cNvPr>
          <p:cNvSpPr>
            <a:spLocks noChangeShapeType="1"/>
          </p:cNvSpPr>
          <p:nvPr/>
        </p:nvSpPr>
        <p:spPr bwMode="auto">
          <a:xfrm>
            <a:off x="3201424" y="2680712"/>
            <a:ext cx="1143001"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grpSp>
        <p:nvGrpSpPr>
          <p:cNvPr id="23" name="Group 20">
            <a:extLst>
              <a:ext uri="{FF2B5EF4-FFF2-40B4-BE49-F238E27FC236}">
                <a16:creationId xmlns:a16="http://schemas.microsoft.com/office/drawing/2014/main" id="{FB753972-CD6C-954A-A6CF-2B88483CC8D1}"/>
              </a:ext>
            </a:extLst>
          </p:cNvPr>
          <p:cNvGrpSpPr>
            <a:grpSpLocks/>
          </p:cNvGrpSpPr>
          <p:nvPr/>
        </p:nvGrpSpPr>
        <p:grpSpPr bwMode="auto">
          <a:xfrm>
            <a:off x="4343400" y="2018392"/>
            <a:ext cx="2133600" cy="1371600"/>
            <a:chOff x="2256" y="1488"/>
            <a:chExt cx="1344" cy="864"/>
          </a:xfrm>
        </p:grpSpPr>
        <p:sp>
          <p:nvSpPr>
            <p:cNvPr id="24" name="AutoShape 4">
              <a:extLst>
                <a:ext uri="{FF2B5EF4-FFF2-40B4-BE49-F238E27FC236}">
                  <a16:creationId xmlns:a16="http://schemas.microsoft.com/office/drawing/2014/main" id="{2BDE7274-D2B8-C949-803A-AA4D4A0AAFE2}"/>
                </a:ext>
              </a:extLst>
            </p:cNvPr>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bg1"/>
              </a:solidFill>
              <a:miter lim="800000"/>
              <a:headEnd/>
              <a:tailEnd/>
            </a:ln>
            <a:effectLst/>
          </p:spPr>
          <p:txBody>
            <a:bodyPr vert="eaVert" wrap="none" anchor="ctr"/>
            <a:lstStyle/>
            <a:p>
              <a:pPr algn="ctr"/>
              <a:r>
                <a:rPr lang="en-US" dirty="0" err="1">
                  <a:solidFill>
                    <a:schemeClr val="bg1">
                      <a:lumMod val="95000"/>
                      <a:lumOff val="5000"/>
                    </a:schemeClr>
                  </a:solidFill>
                </a:rPr>
                <a:t>MinHash</a:t>
              </a:r>
              <a:endParaRPr lang="en-US" dirty="0">
                <a:solidFill>
                  <a:schemeClr val="bg1">
                    <a:lumMod val="95000"/>
                    <a:lumOff val="5000"/>
                  </a:schemeClr>
                </a:solidFill>
              </a:endParaRPr>
            </a:p>
          </p:txBody>
        </p:sp>
        <p:sp>
          <p:nvSpPr>
            <p:cNvPr id="25" name="Line 12">
              <a:extLst>
                <a:ext uri="{FF2B5EF4-FFF2-40B4-BE49-F238E27FC236}">
                  <a16:creationId xmlns:a16="http://schemas.microsoft.com/office/drawing/2014/main" id="{74D16B7C-76E0-F446-BEED-B90A574D988B}"/>
                </a:ext>
              </a:extLst>
            </p:cNvPr>
            <p:cNvSpPr>
              <a:spLocks noChangeShapeType="1"/>
            </p:cNvSpPr>
            <p:nvPr/>
          </p:nvSpPr>
          <p:spPr bwMode="auto">
            <a:xfrm>
              <a:off x="2880" y="1920"/>
              <a:ext cx="720"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grpSp>
      <p:sp>
        <p:nvSpPr>
          <p:cNvPr id="26" name="TextBox 25">
            <a:extLst>
              <a:ext uri="{FF2B5EF4-FFF2-40B4-BE49-F238E27FC236}">
                <a16:creationId xmlns:a16="http://schemas.microsoft.com/office/drawing/2014/main" id="{7051EEDF-22C4-6B42-9195-C219880C66D6}"/>
              </a:ext>
            </a:extLst>
          </p:cNvPr>
          <p:cNvSpPr txBox="1"/>
          <p:nvPr/>
        </p:nvSpPr>
        <p:spPr>
          <a:xfrm>
            <a:off x="610624" y="1901041"/>
            <a:ext cx="1311310" cy="584775"/>
          </a:xfrm>
          <a:prstGeom prst="rect">
            <a:avLst/>
          </a:prstGeom>
          <a:noFill/>
        </p:spPr>
        <p:txBody>
          <a:bodyPr wrap="square" rtlCol="0">
            <a:spAutoFit/>
          </a:bodyPr>
          <a:lstStyle/>
          <a:p>
            <a:r>
              <a:rPr lang="en-US" b="0" dirty="0">
                <a:solidFill>
                  <a:srgbClr val="0070C0"/>
                </a:solidFill>
              </a:rPr>
              <a:t>“the cat is glad…”</a:t>
            </a:r>
          </a:p>
        </p:txBody>
      </p:sp>
      <p:sp>
        <p:nvSpPr>
          <p:cNvPr id="27" name="TextBox 26">
            <a:extLst>
              <a:ext uri="{FF2B5EF4-FFF2-40B4-BE49-F238E27FC236}">
                <a16:creationId xmlns:a16="http://schemas.microsoft.com/office/drawing/2014/main" id="{9BC8A4EE-CCB2-7A40-84B5-16451B2C61C6}"/>
              </a:ext>
            </a:extLst>
          </p:cNvPr>
          <p:cNvSpPr txBox="1"/>
          <p:nvPr/>
        </p:nvSpPr>
        <p:spPr>
          <a:xfrm>
            <a:off x="3201424" y="1505364"/>
            <a:ext cx="1311310" cy="1077218"/>
          </a:xfrm>
          <a:prstGeom prst="rect">
            <a:avLst/>
          </a:prstGeom>
          <a:noFill/>
        </p:spPr>
        <p:txBody>
          <a:bodyPr wrap="square" rtlCol="0">
            <a:spAutoFit/>
          </a:bodyPr>
          <a:lstStyle/>
          <a:p>
            <a:r>
              <a:rPr lang="en-US" i="1" dirty="0">
                <a:solidFill>
                  <a:srgbClr val="0070C0"/>
                </a:solidFill>
              </a:rPr>
              <a:t>Shingles</a:t>
            </a:r>
            <a:r>
              <a:rPr lang="en-US" dirty="0">
                <a:solidFill>
                  <a:srgbClr val="0070C0"/>
                </a:solidFill>
              </a:rPr>
              <a:t>: </a:t>
            </a:r>
          </a:p>
          <a:p>
            <a:r>
              <a:rPr lang="en-US" b="0" dirty="0">
                <a:solidFill>
                  <a:srgbClr val="0070C0"/>
                </a:solidFill>
              </a:rPr>
              <a:t>{ (the cat),</a:t>
            </a:r>
          </a:p>
          <a:p>
            <a:r>
              <a:rPr lang="en-US" b="0" dirty="0">
                <a:solidFill>
                  <a:srgbClr val="0070C0"/>
                </a:solidFill>
              </a:rPr>
              <a:t>  (cat is),</a:t>
            </a:r>
          </a:p>
          <a:p>
            <a:r>
              <a:rPr lang="en-US" b="0" dirty="0">
                <a:solidFill>
                  <a:srgbClr val="0070C0"/>
                </a:solidFill>
              </a:rPr>
              <a:t>  (is glad) }</a:t>
            </a:r>
          </a:p>
        </p:txBody>
      </p:sp>
      <p:sp>
        <p:nvSpPr>
          <p:cNvPr id="28" name="TextBox 27">
            <a:extLst>
              <a:ext uri="{FF2B5EF4-FFF2-40B4-BE49-F238E27FC236}">
                <a16:creationId xmlns:a16="http://schemas.microsoft.com/office/drawing/2014/main" id="{0FB525A7-E7DB-0247-8F86-350A4A330719}"/>
              </a:ext>
            </a:extLst>
          </p:cNvPr>
          <p:cNvSpPr txBox="1"/>
          <p:nvPr/>
        </p:nvSpPr>
        <p:spPr>
          <a:xfrm>
            <a:off x="5367710" y="1997807"/>
            <a:ext cx="1311310" cy="584775"/>
          </a:xfrm>
          <a:prstGeom prst="rect">
            <a:avLst/>
          </a:prstGeom>
          <a:noFill/>
        </p:spPr>
        <p:txBody>
          <a:bodyPr wrap="square" rtlCol="0">
            <a:spAutoFit/>
          </a:bodyPr>
          <a:lstStyle/>
          <a:p>
            <a:r>
              <a:rPr lang="en-US" i="1" dirty="0">
                <a:solidFill>
                  <a:srgbClr val="0070C0"/>
                </a:solidFill>
              </a:rPr>
              <a:t>Signature:</a:t>
            </a:r>
            <a:r>
              <a:rPr lang="en-US" dirty="0">
                <a:solidFill>
                  <a:srgbClr val="0070C0"/>
                </a:solidFill>
              </a:rPr>
              <a:t> </a:t>
            </a:r>
            <a:r>
              <a:rPr lang="en-US" b="0" dirty="0">
                <a:solidFill>
                  <a:srgbClr val="0070C0"/>
                </a:solidFill>
              </a:rPr>
              <a:t>182……231</a:t>
            </a:r>
          </a:p>
        </p:txBody>
      </p:sp>
      <p:sp>
        <p:nvSpPr>
          <p:cNvPr id="29" name="Text Box 6">
            <a:extLst>
              <a:ext uri="{FF2B5EF4-FFF2-40B4-BE49-F238E27FC236}">
                <a16:creationId xmlns:a16="http://schemas.microsoft.com/office/drawing/2014/main" id="{A99D7FC7-BDCB-2D48-B694-ED1401B591DC}"/>
              </a:ext>
            </a:extLst>
          </p:cNvPr>
          <p:cNvSpPr txBox="1">
            <a:spLocks noChangeArrowheads="1"/>
          </p:cNvSpPr>
          <p:nvPr/>
        </p:nvSpPr>
        <p:spPr bwMode="auto">
          <a:xfrm>
            <a:off x="6679020" y="2222525"/>
            <a:ext cx="1579205" cy="1077218"/>
          </a:xfrm>
          <a:prstGeom prst="rect">
            <a:avLst/>
          </a:prstGeom>
          <a:noFill/>
          <a:ln w="9525">
            <a:solidFill>
              <a:schemeClr val="bg1"/>
            </a:solidFill>
            <a:miter lim="800000"/>
            <a:headEnd/>
            <a:tailEnd/>
          </a:ln>
          <a:effectLst/>
        </p:spPr>
        <p:txBody>
          <a:bodyPr wrap="square">
            <a:spAutoFit/>
          </a:bodyPr>
          <a:lstStyle/>
          <a:p>
            <a:r>
              <a:rPr lang="en-US" dirty="0">
                <a:solidFill>
                  <a:schemeClr val="bg1">
                    <a:lumMod val="95000"/>
                    <a:lumOff val="5000"/>
                  </a:schemeClr>
                </a:solidFill>
              </a:rPr>
              <a:t>Compare signatures to get candidate pairs</a:t>
            </a:r>
          </a:p>
        </p:txBody>
      </p:sp>
      <p:sp>
        <p:nvSpPr>
          <p:cNvPr id="4" name="Rounded Rectangle 3">
            <a:extLst>
              <a:ext uri="{FF2B5EF4-FFF2-40B4-BE49-F238E27FC236}">
                <a16:creationId xmlns:a16="http://schemas.microsoft.com/office/drawing/2014/main" id="{5E7A7CCE-8C16-5C46-A097-06096E52C6E0}"/>
              </a:ext>
            </a:extLst>
          </p:cNvPr>
          <p:cNvSpPr/>
          <p:nvPr/>
        </p:nvSpPr>
        <p:spPr bwMode="auto">
          <a:xfrm>
            <a:off x="304800" y="1295400"/>
            <a:ext cx="4004890" cy="2590800"/>
          </a:xfrm>
          <a:prstGeom prst="roundRect">
            <a:avLst/>
          </a:pr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850839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r>
              <a:rPr lang="en-US" dirty="0"/>
              <a:t>Define: Shingles</a:t>
            </a:r>
          </a:p>
        </p:txBody>
      </p:sp>
      <p:sp>
        <p:nvSpPr>
          <p:cNvPr id="268292" name="Rectangle 3"/>
          <p:cNvSpPr>
            <a:spLocks noGrp="1" noChangeArrowheads="1"/>
          </p:cNvSpPr>
          <p:nvPr>
            <p:ph idx="1"/>
          </p:nvPr>
        </p:nvSpPr>
        <p:spPr>
          <a:xfrm>
            <a:off x="457200" y="1295400"/>
            <a:ext cx="8229600" cy="5410200"/>
          </a:xfrm>
        </p:spPr>
        <p:txBody>
          <a:bodyPr>
            <a:normAutofit/>
          </a:bodyPr>
          <a:lstStyle/>
          <a:p>
            <a:r>
              <a:rPr lang="en-US" dirty="0"/>
              <a:t>A </a:t>
            </a:r>
            <a:r>
              <a:rPr lang="en-US" i="1" dirty="0">
                <a:solidFill>
                  <a:srgbClr val="FF0066"/>
                </a:solidFill>
              </a:rPr>
              <a:t>k</a:t>
            </a:r>
            <a:r>
              <a:rPr lang="en-US" dirty="0">
                <a:solidFill>
                  <a:srgbClr val="FF0066"/>
                </a:solidFill>
              </a:rPr>
              <a:t>-shingle</a:t>
            </a:r>
            <a:r>
              <a:rPr lang="en-US" dirty="0"/>
              <a:t> (or </a:t>
            </a:r>
            <a:r>
              <a:rPr lang="en-US" i="1" dirty="0">
                <a:solidFill>
                  <a:srgbClr val="FF0066"/>
                </a:solidFill>
              </a:rPr>
              <a:t>k</a:t>
            </a:r>
            <a:r>
              <a:rPr lang="en-US" dirty="0">
                <a:solidFill>
                  <a:srgbClr val="FF0066"/>
                </a:solidFill>
              </a:rPr>
              <a:t>-gram</a:t>
            </a:r>
            <a:r>
              <a:rPr lang="en-US" dirty="0"/>
              <a:t>) for a document is a sequence of </a:t>
            </a:r>
            <a:r>
              <a:rPr lang="en-US" i="1" dirty="0"/>
              <a:t>k </a:t>
            </a:r>
            <a:r>
              <a:rPr lang="en-US" dirty="0"/>
              <a:t>tokens that appears in the doc</a:t>
            </a:r>
            <a:endParaRPr lang="en-US" dirty="0">
              <a:solidFill>
                <a:srgbClr val="33CC33"/>
              </a:solidFill>
            </a:endParaRPr>
          </a:p>
          <a:p>
            <a:r>
              <a:rPr lang="en-US" b="1" dirty="0">
                <a:solidFill>
                  <a:srgbClr val="0000FF"/>
                </a:solidFill>
              </a:rPr>
              <a:t>Example:</a:t>
            </a:r>
            <a:r>
              <a:rPr lang="en-US" dirty="0">
                <a:solidFill>
                  <a:srgbClr val="0000FF"/>
                </a:solidFill>
              </a:rPr>
              <a:t> </a:t>
            </a:r>
            <a:r>
              <a:rPr lang="en-US" b="1" dirty="0"/>
              <a:t>k=2</a:t>
            </a:r>
            <a:r>
              <a:rPr lang="en-US" dirty="0"/>
              <a:t>; document </a:t>
            </a:r>
            <a:r>
              <a:rPr lang="en-US" b="1" dirty="0"/>
              <a:t>D</a:t>
            </a:r>
            <a:r>
              <a:rPr lang="en-US" b="1" baseline="-25000" dirty="0"/>
              <a:t>1 </a:t>
            </a:r>
            <a:r>
              <a:rPr lang="en-US" dirty="0"/>
              <a:t>= </a:t>
            </a:r>
            <a:r>
              <a:rPr lang="en-US" dirty="0">
                <a:latin typeface="Times New Roman" pitchFamily="18" charset="0"/>
                <a:cs typeface="Times New Roman" pitchFamily="18" charset="0"/>
              </a:rPr>
              <a:t>“the cat is glad”</a:t>
            </a:r>
            <a:br>
              <a:rPr lang="en-US" dirty="0"/>
            </a:br>
            <a:r>
              <a:rPr lang="en-US" dirty="0"/>
              <a:t>Set of 2-shingles: </a:t>
            </a:r>
            <a:r>
              <a:rPr lang="en-US" b="1" dirty="0"/>
              <a:t>S(D</a:t>
            </a:r>
            <a:r>
              <a:rPr lang="en-US" b="1" baseline="-25000" dirty="0"/>
              <a:t>1</a:t>
            </a:r>
            <a:r>
              <a:rPr lang="en-US" b="1" dirty="0"/>
              <a:t>) </a:t>
            </a:r>
            <a:r>
              <a:rPr lang="en-US" dirty="0"/>
              <a:t>= {</a:t>
            </a:r>
            <a:r>
              <a:rPr lang="en-US" dirty="0">
                <a:latin typeface="Times New Roman" pitchFamily="18" charset="0"/>
                <a:cs typeface="Times New Roman" pitchFamily="18" charset="0"/>
              </a:rPr>
              <a:t>“the cat”, “cat is”, “is glad”</a:t>
            </a:r>
            <a:r>
              <a:rPr lang="en-US" dirty="0"/>
              <a:t>}</a:t>
            </a:r>
            <a:endParaRPr lang="en-US" b="1" dirty="0">
              <a:solidFill>
                <a:schemeClr val="accent3"/>
              </a:solidFill>
            </a:endParaRPr>
          </a:p>
        </p:txBody>
      </p:sp>
      <p:sp>
        <p:nvSpPr>
          <p:cNvPr id="7" name="Footer Placeholder 6"/>
          <p:cNvSpPr>
            <a:spLocks noGrp="1"/>
          </p:cNvSpPr>
          <p:nvPr>
            <p:ph type="ftr" sz="quarter" idx="4294967295"/>
          </p:nvPr>
        </p:nvSpPr>
        <p:spPr>
          <a:xfrm>
            <a:off x="2640596" y="6583680"/>
            <a:ext cx="5507719" cy="274320"/>
          </a:xfrm>
          <a:prstGeom prst="rect">
            <a:avLst/>
          </a:prstGeom>
        </p:spPr>
        <p:txBody>
          <a:bodyPr/>
          <a:lstStyle/>
          <a:p>
            <a:r>
              <a:rPr lang="en-US"/>
              <a:t>J. Leskovec, A. Rajaraman, J. Ullman: Mining of Massive Datasets, http://www.mmds.org</a:t>
            </a:r>
          </a:p>
        </p:txBody>
      </p:sp>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39</a:t>
            </a:fld>
            <a:endParaRPr lang="en-US" dirty="0"/>
          </a:p>
        </p:txBody>
      </p:sp>
    </p:spTree>
    <p:extLst>
      <p:ext uri="{BB962C8B-B14F-4D97-AF65-F5344CB8AC3E}">
        <p14:creationId xmlns:p14="http://schemas.microsoft.com/office/powerpoint/2010/main" val="9124716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F9D1A99-1B16-8445-ABC1-3348AA687E9C}"/>
              </a:ext>
            </a:extLst>
          </p:cNvPr>
          <p:cNvPicPr>
            <a:picLocks noChangeAspect="1"/>
          </p:cNvPicPr>
          <p:nvPr/>
        </p:nvPicPr>
        <p:blipFill>
          <a:blip r:embed="rId2"/>
          <a:stretch>
            <a:fillRect/>
          </a:stretch>
        </p:blipFill>
        <p:spPr>
          <a:xfrm>
            <a:off x="0" y="832072"/>
            <a:ext cx="6705600" cy="3808827"/>
          </a:xfrm>
          <a:prstGeom prst="rect">
            <a:avLst/>
          </a:prstGeom>
        </p:spPr>
      </p:pic>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Recap: Partition Step</a:t>
            </a:r>
          </a:p>
        </p:txBody>
      </p:sp>
      <p:sp>
        <p:nvSpPr>
          <p:cNvPr id="4" name="Slide Number Placeholder 3">
            <a:extLst>
              <a:ext uri="{FF2B5EF4-FFF2-40B4-BE49-F238E27FC236}">
                <a16:creationId xmlns:a16="http://schemas.microsoft.com/office/drawing/2014/main" id="{BCDB89B8-A7A5-6941-94C9-DE11228B457C}"/>
              </a:ext>
            </a:extLst>
          </p:cNvPr>
          <p:cNvSpPr>
            <a:spLocks noGrp="1"/>
          </p:cNvSpPr>
          <p:nvPr>
            <p:ph type="sldNum" sz="quarter" idx="10"/>
          </p:nvPr>
        </p:nvSpPr>
        <p:spPr/>
        <p:txBody>
          <a:bodyPr/>
          <a:lstStyle/>
          <a:p>
            <a:fld id="{95C605C4-1F5B-4B2B-8458-3FC432AF1FAC}" type="slidenum">
              <a:rPr lang="en-US" smtClean="0"/>
              <a:t>4</a:t>
            </a:fld>
            <a:endParaRPr lang="en-US"/>
          </a:p>
        </p:txBody>
      </p:sp>
      <p:sp>
        <p:nvSpPr>
          <p:cNvPr id="6" name="Slide Number Placeholder 3">
            <a:extLst>
              <a:ext uri="{FF2B5EF4-FFF2-40B4-BE49-F238E27FC236}">
                <a16:creationId xmlns:a16="http://schemas.microsoft.com/office/drawing/2014/main" id="{AD56D319-D972-D248-AECF-2CBC3AF7B78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bg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a:lstStyle>
          <a:p>
            <a:fld id="{95C605C4-1F5B-4B2B-8458-3FC432AF1FAC}" type="slidenum">
              <a:rPr lang="en-US" smtClean="0"/>
              <a:pPr/>
              <a:t>4</a:t>
            </a:fld>
            <a:endParaRPr lang="en-US"/>
          </a:p>
        </p:txBody>
      </p:sp>
      <p:sp>
        <p:nvSpPr>
          <p:cNvPr id="13" name="Rectangle 12">
            <a:extLst>
              <a:ext uri="{FF2B5EF4-FFF2-40B4-BE49-F238E27FC236}">
                <a16:creationId xmlns:a16="http://schemas.microsoft.com/office/drawing/2014/main" id="{49942180-0920-B648-8679-D115112CFF8E}"/>
              </a:ext>
            </a:extLst>
          </p:cNvPr>
          <p:cNvSpPr/>
          <p:nvPr/>
        </p:nvSpPr>
        <p:spPr bwMode="auto">
          <a:xfrm>
            <a:off x="4038600" y="1524000"/>
            <a:ext cx="685800" cy="2667000"/>
          </a:xfrm>
          <a:prstGeom prst="rect">
            <a:avLst/>
          </a:prstGeom>
          <a:solidFill>
            <a:srgbClr val="FF0000">
              <a:alpha val="22000"/>
            </a:srgbClr>
          </a:solidFill>
          <a:ln w="444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6" name="Rectangle 3">
            <a:extLst>
              <a:ext uri="{FF2B5EF4-FFF2-40B4-BE49-F238E27FC236}">
                <a16:creationId xmlns:a16="http://schemas.microsoft.com/office/drawing/2014/main" id="{7A43736A-68F3-8E42-9B8F-BDDA83C793BC}"/>
              </a:ext>
            </a:extLst>
          </p:cNvPr>
          <p:cNvSpPr txBox="1">
            <a:spLocks noChangeArrowheads="1"/>
          </p:cNvSpPr>
          <p:nvPr/>
        </p:nvSpPr>
        <p:spPr bwMode="auto">
          <a:xfrm>
            <a:off x="381000" y="4632867"/>
            <a:ext cx="8763000" cy="2088607"/>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a:lnSpc>
                <a:spcPct val="90000"/>
              </a:lnSpc>
            </a:pPr>
            <a:r>
              <a:rPr lang="en-US" b="0" kern="0" dirty="0">
                <a:cs typeface="Arial" charset="0"/>
              </a:rPr>
              <a:t>Note that key A went to reducer 1, and key B went to reducer 2</a:t>
            </a:r>
          </a:p>
          <a:p>
            <a:pPr>
              <a:lnSpc>
                <a:spcPct val="90000"/>
              </a:lnSpc>
            </a:pPr>
            <a:r>
              <a:rPr lang="en-US" b="0" kern="0" dirty="0">
                <a:cs typeface="Arial" charset="0"/>
              </a:rPr>
              <a:t>By default, the assignment of keys to reducers is determined by a </a:t>
            </a:r>
            <a:r>
              <a:rPr lang="en-US" kern="0" dirty="0">
                <a:cs typeface="Arial" charset="0"/>
              </a:rPr>
              <a:t>hash function</a:t>
            </a:r>
          </a:p>
          <a:p>
            <a:pPr lvl="1">
              <a:lnSpc>
                <a:spcPct val="90000"/>
              </a:lnSpc>
            </a:pPr>
            <a:r>
              <a:rPr lang="en-US" b="0" dirty="0">
                <a:cs typeface="Arial" charset="0"/>
              </a:rPr>
              <a:t>e.g., key </a:t>
            </a:r>
            <a:r>
              <a:rPr lang="en-US" b="0" i="1" dirty="0">
                <a:cs typeface="Arial" charset="0"/>
              </a:rPr>
              <a:t>k </a:t>
            </a:r>
            <a:r>
              <a:rPr lang="en-US" b="0" dirty="0">
                <a:cs typeface="Arial" charset="0"/>
              </a:rPr>
              <a:t>goes to reducer hash(</a:t>
            </a:r>
            <a:r>
              <a:rPr lang="en-US" b="0" i="1" dirty="0">
                <a:cs typeface="Arial" charset="0"/>
              </a:rPr>
              <a:t>k</a:t>
            </a:r>
            <a:r>
              <a:rPr lang="en-US" b="0" dirty="0">
                <a:cs typeface="Arial" charset="0"/>
              </a:rPr>
              <a:t>) mod </a:t>
            </a:r>
            <a:r>
              <a:rPr lang="en-US" b="0" i="1" dirty="0" err="1">
                <a:cs typeface="Arial" charset="0"/>
              </a:rPr>
              <a:t>num_reducers</a:t>
            </a:r>
            <a:endParaRPr lang="en-US" b="0" i="1" dirty="0">
              <a:cs typeface="Arial" charset="0"/>
            </a:endParaRPr>
          </a:p>
          <a:p>
            <a:pPr>
              <a:lnSpc>
                <a:spcPct val="90000"/>
              </a:lnSpc>
            </a:pPr>
            <a:r>
              <a:rPr lang="en-US" b="0" dirty="0">
                <a:cs typeface="Arial" charset="0"/>
              </a:rPr>
              <a:t>User can optionally implement a custom partition, e.g. to better spread out the load among reducers (if some keys have much more values than others)</a:t>
            </a:r>
          </a:p>
          <a:p>
            <a:pPr>
              <a:lnSpc>
                <a:spcPct val="90000"/>
              </a:lnSpc>
            </a:pPr>
            <a:endParaRPr lang="en-US" b="0" kern="0" dirty="0">
              <a:cs typeface="Arial" charset="0"/>
            </a:endParaRPr>
          </a:p>
        </p:txBody>
      </p:sp>
      <p:sp>
        <p:nvSpPr>
          <p:cNvPr id="21" name="TextBox 20">
            <a:extLst>
              <a:ext uri="{FF2B5EF4-FFF2-40B4-BE49-F238E27FC236}">
                <a16:creationId xmlns:a16="http://schemas.microsoft.com/office/drawing/2014/main" id="{242D35DA-8B42-5741-B59E-4CC998C4ED4B}"/>
              </a:ext>
            </a:extLst>
          </p:cNvPr>
          <p:cNvSpPr txBox="1"/>
          <p:nvPr/>
        </p:nvSpPr>
        <p:spPr>
          <a:xfrm>
            <a:off x="4312096" y="5300516"/>
            <a:ext cx="367408" cy="338554"/>
          </a:xfrm>
          <a:prstGeom prst="rect">
            <a:avLst/>
          </a:prstGeom>
          <a:noFill/>
        </p:spPr>
        <p:txBody>
          <a:bodyPr wrap="none" rtlCol="0">
            <a:spAutoFit/>
          </a:bodyPr>
          <a:lstStyle/>
          <a:p>
            <a:r>
              <a:rPr lang="en-US" dirty="0">
                <a:solidFill>
                  <a:srgbClr val="00B050"/>
                </a:solidFill>
              </a:rPr>
              <a:t>%</a:t>
            </a:r>
          </a:p>
        </p:txBody>
      </p:sp>
    </p:spTree>
    <p:extLst>
      <p:ext uri="{BB962C8B-B14F-4D97-AF65-F5344CB8AC3E}">
        <p14:creationId xmlns:p14="http://schemas.microsoft.com/office/powerpoint/2010/main" val="103970174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dirty="0"/>
              <a:t>Similarity Metric for Shingles</a:t>
            </a:r>
          </a:p>
        </p:txBody>
      </p:sp>
      <p:sp>
        <p:nvSpPr>
          <p:cNvPr id="272387" name="Content Placeholder 2"/>
          <p:cNvSpPr>
            <a:spLocks noGrp="1"/>
          </p:cNvSpPr>
          <p:nvPr>
            <p:ph idx="1"/>
          </p:nvPr>
        </p:nvSpPr>
        <p:spPr>
          <a:xfrm>
            <a:off x="152400" y="1066800"/>
            <a:ext cx="5691642" cy="5105400"/>
          </a:xfrm>
        </p:spPr>
        <p:txBody>
          <a:bodyPr/>
          <a:lstStyle/>
          <a:p>
            <a:r>
              <a:rPr lang="en-US" dirty="0">
                <a:solidFill>
                  <a:srgbClr val="0000FF"/>
                </a:solidFill>
              </a:rPr>
              <a:t>Each document D</a:t>
            </a:r>
            <a:r>
              <a:rPr lang="en-US" baseline="-25000" dirty="0">
                <a:solidFill>
                  <a:srgbClr val="0000FF"/>
                </a:solidFill>
              </a:rPr>
              <a:t>i </a:t>
            </a:r>
            <a:r>
              <a:rPr lang="en-US" dirty="0">
                <a:solidFill>
                  <a:srgbClr val="0000FF"/>
                </a:solidFill>
              </a:rPr>
              <a:t>can be thought of as a set of its k-shingles C</a:t>
            </a:r>
            <a:r>
              <a:rPr lang="en-US" baseline="-25000" dirty="0">
                <a:solidFill>
                  <a:srgbClr val="0000FF"/>
                </a:solidFill>
              </a:rPr>
              <a:t>i</a:t>
            </a:r>
          </a:p>
          <a:p>
            <a:pPr lvl="1"/>
            <a:r>
              <a:rPr lang="en-US" dirty="0"/>
              <a:t>E.g. D = “the cat is” </a:t>
            </a:r>
            <a:r>
              <a:rPr lang="en-SG" dirty="0"/>
              <a:t>⇒</a:t>
            </a:r>
            <a:r>
              <a:rPr lang="en-US" dirty="0"/>
              <a:t> C = {’the cat’, ‘cat is’}</a:t>
            </a:r>
            <a:endParaRPr lang="en-US" dirty="0">
              <a:solidFill>
                <a:srgbClr val="0000FF"/>
              </a:solidFill>
            </a:endParaRPr>
          </a:p>
          <a:p>
            <a:r>
              <a:rPr lang="en-US" dirty="0"/>
              <a:t>Often represented as a matrix, where columns represent documents, and shingles represent rows</a:t>
            </a:r>
          </a:p>
          <a:p>
            <a:r>
              <a:rPr lang="en-US" dirty="0"/>
              <a:t>We measure similarity between documents as</a:t>
            </a:r>
            <a:br>
              <a:rPr lang="en-US" dirty="0"/>
            </a:br>
            <a:r>
              <a:rPr lang="en-US" b="1" dirty="0">
                <a:solidFill>
                  <a:srgbClr val="D60093"/>
                </a:solidFill>
              </a:rPr>
              <a:t>Jaccard similarity</a:t>
            </a:r>
            <a:r>
              <a:rPr lang="en-US" dirty="0">
                <a:solidFill>
                  <a:srgbClr val="D60093"/>
                </a:solidFill>
              </a:rPr>
              <a:t>:</a:t>
            </a:r>
          </a:p>
          <a:p>
            <a:pPr>
              <a:buNone/>
            </a:pPr>
            <a:r>
              <a:rPr lang="en-US" i="1" dirty="0"/>
              <a:t>		</a:t>
            </a:r>
            <a:r>
              <a:rPr lang="en-US" i="1" dirty="0" err="1"/>
              <a:t>sim</a:t>
            </a:r>
            <a:r>
              <a:rPr lang="en-US" dirty="0"/>
              <a:t>(D</a:t>
            </a:r>
            <a:r>
              <a:rPr lang="en-US" baseline="-25000" dirty="0"/>
              <a:t>1</a:t>
            </a:r>
            <a:r>
              <a:rPr lang="en-US" dirty="0"/>
              <a:t>, D</a:t>
            </a:r>
            <a:r>
              <a:rPr lang="en-US" baseline="-25000" dirty="0"/>
              <a:t>2</a:t>
            </a:r>
            <a:r>
              <a:rPr lang="en-US" dirty="0"/>
              <a:t>) = |C</a:t>
            </a:r>
            <a:r>
              <a:rPr lang="en-US" baseline="-25000" dirty="0"/>
              <a:t>1</a:t>
            </a:r>
            <a:r>
              <a:rPr lang="en-US" dirty="0">
                <a:sym typeface="Symbol" pitchFamily="18" charset="2"/>
              </a:rPr>
              <a:t>C</a:t>
            </a:r>
            <a:r>
              <a:rPr lang="en-US" baseline="-25000" dirty="0">
                <a:sym typeface="Symbol" pitchFamily="18" charset="2"/>
              </a:rPr>
              <a:t>2</a:t>
            </a:r>
            <a:r>
              <a:rPr lang="en-US" dirty="0">
                <a:sym typeface="Symbol" pitchFamily="18" charset="2"/>
              </a:rPr>
              <a:t>|/|C</a:t>
            </a:r>
            <a:r>
              <a:rPr lang="en-US" baseline="-25000" dirty="0">
                <a:sym typeface="Symbol" pitchFamily="18" charset="2"/>
              </a:rPr>
              <a:t>1</a:t>
            </a:r>
            <a:r>
              <a:rPr lang="en-US" dirty="0">
                <a:sym typeface="Symbol" pitchFamily="18" charset="2"/>
              </a:rPr>
              <a:t>C</a:t>
            </a:r>
            <a:r>
              <a:rPr lang="en-US" baseline="-25000" dirty="0">
                <a:sym typeface="Symbol" pitchFamily="18" charset="2"/>
              </a:rPr>
              <a:t>2</a:t>
            </a:r>
            <a:r>
              <a:rPr lang="en-US" dirty="0">
                <a:sym typeface="Symbol" pitchFamily="18" charset="2"/>
              </a:rPr>
              <a:t>|</a:t>
            </a:r>
            <a:endParaRPr lang="en-US" dirty="0"/>
          </a:p>
        </p:txBody>
      </p:sp>
      <p:sp>
        <p:nvSpPr>
          <p:cNvPr id="6" name="Footer Placeholder 5"/>
          <p:cNvSpPr>
            <a:spLocks noGrp="1"/>
          </p:cNvSpPr>
          <p:nvPr>
            <p:ph type="ftr" sz="quarter" idx="4294967295"/>
          </p:nvPr>
        </p:nvSpPr>
        <p:spPr>
          <a:xfrm>
            <a:off x="2640596" y="6583680"/>
            <a:ext cx="5507719" cy="274320"/>
          </a:xfrm>
          <a:prstGeom prst="rect">
            <a:avLst/>
          </a:prstGeom>
        </p:spPr>
        <p:txBody>
          <a:bodyPr/>
          <a:lstStyle/>
          <a:p>
            <a:r>
              <a:rPr lang="en-US" dirty="0"/>
              <a:t>J. </a:t>
            </a:r>
            <a:r>
              <a:rPr lang="en-US" dirty="0" err="1"/>
              <a:t>Leskovec</a:t>
            </a:r>
            <a:r>
              <a:rPr lang="en-US" dirty="0"/>
              <a:t>, A. </a:t>
            </a:r>
            <a:r>
              <a:rPr lang="en-US" dirty="0" err="1"/>
              <a:t>Rajaraman</a:t>
            </a:r>
            <a:r>
              <a:rPr lang="en-US" dirty="0"/>
              <a:t>, J. Ullman: Mining of Massive Datasets, http://www.mmds.org</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40</a:t>
            </a:fld>
            <a:endParaRPr lang="en-US"/>
          </a:p>
        </p:txBody>
      </p:sp>
      <p:sp>
        <p:nvSpPr>
          <p:cNvPr id="7" name="Oval 3"/>
          <p:cNvSpPr>
            <a:spLocks noChangeArrowheads="1"/>
          </p:cNvSpPr>
          <p:nvPr/>
        </p:nvSpPr>
        <p:spPr bwMode="auto">
          <a:xfrm>
            <a:off x="2376943" y="5554980"/>
            <a:ext cx="1981200" cy="1028700"/>
          </a:xfrm>
          <a:prstGeom prst="ellipse">
            <a:avLst/>
          </a:prstGeom>
          <a:noFill/>
          <a:ln w="9525">
            <a:solidFill>
              <a:schemeClr val="bg1"/>
            </a:solidFill>
            <a:round/>
            <a:headEnd/>
            <a:tailEnd/>
          </a:ln>
          <a:effectLst/>
        </p:spPr>
        <p:txBody>
          <a:bodyPr wrap="none" anchor="ctr"/>
          <a:lstStyle/>
          <a:p>
            <a:endParaRPr lang="en-US"/>
          </a:p>
        </p:txBody>
      </p:sp>
      <p:sp>
        <p:nvSpPr>
          <p:cNvPr id="8" name="Oval 4"/>
          <p:cNvSpPr>
            <a:spLocks noChangeArrowheads="1"/>
          </p:cNvSpPr>
          <p:nvPr/>
        </p:nvSpPr>
        <p:spPr bwMode="auto">
          <a:xfrm>
            <a:off x="1691143" y="5554980"/>
            <a:ext cx="1981200" cy="1028700"/>
          </a:xfrm>
          <a:prstGeom prst="ellipse">
            <a:avLst/>
          </a:prstGeom>
          <a:noFill/>
          <a:ln w="9525">
            <a:solidFill>
              <a:schemeClr val="bg1"/>
            </a:solidFill>
            <a:round/>
            <a:headEnd/>
            <a:tailEnd/>
          </a:ln>
          <a:effectLst/>
        </p:spPr>
        <p:txBody>
          <a:bodyPr wrap="none" anchor="ctr"/>
          <a:lstStyle/>
          <a:p>
            <a:endParaRPr lang="en-US"/>
          </a:p>
        </p:txBody>
      </p:sp>
      <p:sp>
        <p:nvSpPr>
          <p:cNvPr id="9" name="Oval 5"/>
          <p:cNvSpPr>
            <a:spLocks noChangeArrowheads="1"/>
          </p:cNvSpPr>
          <p:nvPr/>
        </p:nvSpPr>
        <p:spPr bwMode="auto">
          <a:xfrm>
            <a:off x="2834143" y="6202680"/>
            <a:ext cx="76200" cy="76200"/>
          </a:xfrm>
          <a:prstGeom prst="ellipse">
            <a:avLst/>
          </a:prstGeom>
          <a:solidFill>
            <a:srgbClr val="800080"/>
          </a:solidFill>
          <a:ln w="9525">
            <a:solidFill>
              <a:schemeClr val="bg1"/>
            </a:solidFill>
            <a:round/>
            <a:headEnd/>
            <a:tailEnd/>
          </a:ln>
          <a:effectLst/>
        </p:spPr>
        <p:txBody>
          <a:bodyPr wrap="none" anchor="ctr"/>
          <a:lstStyle/>
          <a:p>
            <a:endParaRPr lang="en-US"/>
          </a:p>
        </p:txBody>
      </p:sp>
      <p:sp>
        <p:nvSpPr>
          <p:cNvPr id="10" name="Oval 6"/>
          <p:cNvSpPr>
            <a:spLocks noChangeArrowheads="1"/>
          </p:cNvSpPr>
          <p:nvPr/>
        </p:nvSpPr>
        <p:spPr bwMode="auto">
          <a:xfrm>
            <a:off x="2072143" y="5974080"/>
            <a:ext cx="76200" cy="76200"/>
          </a:xfrm>
          <a:prstGeom prst="ellipse">
            <a:avLst/>
          </a:prstGeom>
          <a:solidFill>
            <a:srgbClr val="800080"/>
          </a:solidFill>
          <a:ln w="9525">
            <a:solidFill>
              <a:schemeClr val="bg1"/>
            </a:solidFill>
            <a:round/>
            <a:headEnd/>
            <a:tailEnd/>
          </a:ln>
          <a:effectLst/>
        </p:spPr>
        <p:txBody>
          <a:bodyPr wrap="none" anchor="ctr"/>
          <a:lstStyle/>
          <a:p>
            <a:endParaRPr lang="en-US"/>
          </a:p>
        </p:txBody>
      </p:sp>
      <p:sp>
        <p:nvSpPr>
          <p:cNvPr id="11" name="Oval 7"/>
          <p:cNvSpPr>
            <a:spLocks noChangeArrowheads="1"/>
          </p:cNvSpPr>
          <p:nvPr/>
        </p:nvSpPr>
        <p:spPr bwMode="auto">
          <a:xfrm>
            <a:off x="2681743" y="5897880"/>
            <a:ext cx="76200" cy="76200"/>
          </a:xfrm>
          <a:prstGeom prst="ellipse">
            <a:avLst/>
          </a:prstGeom>
          <a:solidFill>
            <a:srgbClr val="800080"/>
          </a:solidFill>
          <a:ln w="9525">
            <a:solidFill>
              <a:schemeClr val="bg1"/>
            </a:solidFill>
            <a:round/>
            <a:headEnd/>
            <a:tailEnd/>
          </a:ln>
          <a:effectLst/>
        </p:spPr>
        <p:txBody>
          <a:bodyPr wrap="none" anchor="ctr"/>
          <a:lstStyle/>
          <a:p>
            <a:endParaRPr lang="en-US"/>
          </a:p>
        </p:txBody>
      </p:sp>
      <p:sp>
        <p:nvSpPr>
          <p:cNvPr id="12" name="Oval 8"/>
          <p:cNvSpPr>
            <a:spLocks noChangeArrowheads="1"/>
          </p:cNvSpPr>
          <p:nvPr/>
        </p:nvSpPr>
        <p:spPr bwMode="auto">
          <a:xfrm>
            <a:off x="3062743" y="5783580"/>
            <a:ext cx="76200" cy="76200"/>
          </a:xfrm>
          <a:prstGeom prst="ellipse">
            <a:avLst/>
          </a:prstGeom>
          <a:solidFill>
            <a:srgbClr val="800080"/>
          </a:solidFill>
          <a:ln w="9525">
            <a:solidFill>
              <a:schemeClr val="bg1"/>
            </a:solidFill>
            <a:round/>
            <a:headEnd/>
            <a:tailEnd/>
          </a:ln>
          <a:effectLst/>
        </p:spPr>
        <p:txBody>
          <a:bodyPr wrap="none" anchor="ctr"/>
          <a:lstStyle/>
          <a:p>
            <a:endParaRPr lang="en-US"/>
          </a:p>
        </p:txBody>
      </p:sp>
      <p:sp>
        <p:nvSpPr>
          <p:cNvPr id="13" name="Oval 9"/>
          <p:cNvSpPr>
            <a:spLocks noChangeArrowheads="1"/>
          </p:cNvSpPr>
          <p:nvPr/>
        </p:nvSpPr>
        <p:spPr bwMode="auto">
          <a:xfrm>
            <a:off x="3138943" y="6050280"/>
            <a:ext cx="76200" cy="76200"/>
          </a:xfrm>
          <a:prstGeom prst="ellipse">
            <a:avLst/>
          </a:prstGeom>
          <a:solidFill>
            <a:srgbClr val="800080"/>
          </a:solidFill>
          <a:ln w="9525">
            <a:solidFill>
              <a:schemeClr val="bg1"/>
            </a:solidFill>
            <a:round/>
            <a:headEnd/>
            <a:tailEnd/>
          </a:ln>
          <a:effectLst/>
        </p:spPr>
        <p:txBody>
          <a:bodyPr wrap="none" anchor="ctr"/>
          <a:lstStyle/>
          <a:p>
            <a:endParaRPr lang="en-US"/>
          </a:p>
        </p:txBody>
      </p:sp>
      <p:sp>
        <p:nvSpPr>
          <p:cNvPr id="14" name="Oval 10"/>
          <p:cNvSpPr>
            <a:spLocks noChangeArrowheads="1"/>
          </p:cNvSpPr>
          <p:nvPr/>
        </p:nvSpPr>
        <p:spPr bwMode="auto">
          <a:xfrm>
            <a:off x="3900943" y="5821680"/>
            <a:ext cx="76200" cy="76200"/>
          </a:xfrm>
          <a:prstGeom prst="ellipse">
            <a:avLst/>
          </a:prstGeom>
          <a:solidFill>
            <a:srgbClr val="800080"/>
          </a:solidFill>
          <a:ln w="9525">
            <a:solidFill>
              <a:schemeClr val="bg1"/>
            </a:solidFill>
            <a:round/>
            <a:headEnd/>
            <a:tailEnd/>
          </a:ln>
          <a:effectLst/>
        </p:spPr>
        <p:txBody>
          <a:bodyPr wrap="none" anchor="ctr"/>
          <a:lstStyle/>
          <a:p>
            <a:endParaRPr lang="en-US"/>
          </a:p>
        </p:txBody>
      </p:sp>
      <p:sp>
        <p:nvSpPr>
          <p:cNvPr id="15" name="Oval 11"/>
          <p:cNvSpPr>
            <a:spLocks noChangeArrowheads="1"/>
          </p:cNvSpPr>
          <p:nvPr/>
        </p:nvSpPr>
        <p:spPr bwMode="auto">
          <a:xfrm>
            <a:off x="3900943" y="6202680"/>
            <a:ext cx="76200" cy="76200"/>
          </a:xfrm>
          <a:prstGeom prst="ellipse">
            <a:avLst/>
          </a:prstGeom>
          <a:solidFill>
            <a:srgbClr val="800080"/>
          </a:solidFill>
          <a:ln w="9525">
            <a:solidFill>
              <a:schemeClr val="bg1"/>
            </a:solidFill>
            <a:round/>
            <a:headEnd/>
            <a:tailEnd/>
          </a:ln>
          <a:effectLst/>
        </p:spPr>
        <p:txBody>
          <a:bodyPr wrap="none" anchor="ctr"/>
          <a:lstStyle/>
          <a:p>
            <a:endParaRPr lang="en-US"/>
          </a:p>
        </p:txBody>
      </p:sp>
      <p:sp>
        <p:nvSpPr>
          <p:cNvPr id="16" name="Oval 12"/>
          <p:cNvSpPr>
            <a:spLocks noChangeArrowheads="1"/>
          </p:cNvSpPr>
          <p:nvPr/>
        </p:nvSpPr>
        <p:spPr bwMode="auto">
          <a:xfrm>
            <a:off x="2300743" y="6355080"/>
            <a:ext cx="76200" cy="76200"/>
          </a:xfrm>
          <a:prstGeom prst="ellipse">
            <a:avLst/>
          </a:prstGeom>
          <a:solidFill>
            <a:srgbClr val="800080"/>
          </a:solidFill>
          <a:ln w="9525">
            <a:solidFill>
              <a:schemeClr val="bg1"/>
            </a:solidFill>
            <a:round/>
            <a:headEnd/>
            <a:tailEnd/>
          </a:ln>
          <a:effectLst/>
        </p:spPr>
        <p:txBody>
          <a:bodyPr wrap="none" anchor="ctr"/>
          <a:lstStyle/>
          <a:p>
            <a:endParaRPr lang="en-US"/>
          </a:p>
        </p:txBody>
      </p:sp>
      <p:grpSp>
        <p:nvGrpSpPr>
          <p:cNvPr id="17" name="Group 4"/>
          <p:cNvGrpSpPr>
            <a:grpSpLocks/>
          </p:cNvGrpSpPr>
          <p:nvPr/>
        </p:nvGrpSpPr>
        <p:grpSpPr bwMode="auto">
          <a:xfrm>
            <a:off x="6645276" y="2514600"/>
            <a:ext cx="2362200" cy="3895725"/>
            <a:chOff x="1776" y="2205"/>
            <a:chExt cx="1584" cy="2598"/>
          </a:xfrm>
        </p:grpSpPr>
        <p:sp>
          <p:nvSpPr>
            <p:cNvPr id="18" name="Rectangle 5"/>
            <p:cNvSpPr>
              <a:spLocks noChangeArrowheads="1"/>
            </p:cNvSpPr>
            <p:nvPr/>
          </p:nvSpPr>
          <p:spPr bwMode="auto">
            <a:xfrm>
              <a:off x="2964" y="442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0</a:t>
              </a:r>
            </a:p>
          </p:txBody>
        </p:sp>
        <p:sp>
          <p:nvSpPr>
            <p:cNvPr id="19" name="Rectangle 6"/>
            <p:cNvSpPr>
              <a:spLocks noChangeArrowheads="1"/>
            </p:cNvSpPr>
            <p:nvPr/>
          </p:nvSpPr>
          <p:spPr bwMode="auto">
            <a:xfrm>
              <a:off x="2568" y="442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a:t>
              </a:r>
            </a:p>
          </p:txBody>
        </p:sp>
        <p:sp>
          <p:nvSpPr>
            <p:cNvPr id="20" name="Rectangle 7"/>
            <p:cNvSpPr>
              <a:spLocks noChangeArrowheads="1"/>
            </p:cNvSpPr>
            <p:nvPr/>
          </p:nvSpPr>
          <p:spPr bwMode="auto">
            <a:xfrm>
              <a:off x="2172" y="442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0</a:t>
              </a:r>
            </a:p>
          </p:txBody>
        </p:sp>
        <p:sp>
          <p:nvSpPr>
            <p:cNvPr id="21" name="Rectangle 8"/>
            <p:cNvSpPr>
              <a:spLocks noChangeArrowheads="1"/>
            </p:cNvSpPr>
            <p:nvPr/>
          </p:nvSpPr>
          <p:spPr bwMode="auto">
            <a:xfrm>
              <a:off x="1776" y="442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a:t>
              </a:r>
            </a:p>
          </p:txBody>
        </p:sp>
        <p:sp>
          <p:nvSpPr>
            <p:cNvPr id="22" name="Rectangle 9"/>
            <p:cNvSpPr>
              <a:spLocks noChangeArrowheads="1"/>
            </p:cNvSpPr>
            <p:nvPr/>
          </p:nvSpPr>
          <p:spPr bwMode="auto">
            <a:xfrm>
              <a:off x="2964" y="4054"/>
              <a:ext cx="396" cy="374"/>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0</a:t>
              </a:r>
            </a:p>
          </p:txBody>
        </p:sp>
        <p:sp>
          <p:nvSpPr>
            <p:cNvPr id="23" name="Rectangle 10"/>
            <p:cNvSpPr>
              <a:spLocks noChangeArrowheads="1"/>
            </p:cNvSpPr>
            <p:nvPr/>
          </p:nvSpPr>
          <p:spPr bwMode="auto">
            <a:xfrm>
              <a:off x="2568" y="4054"/>
              <a:ext cx="396" cy="374"/>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a:t>
              </a:r>
            </a:p>
          </p:txBody>
        </p:sp>
        <p:sp>
          <p:nvSpPr>
            <p:cNvPr id="24" name="Rectangle 11"/>
            <p:cNvSpPr>
              <a:spLocks noChangeArrowheads="1"/>
            </p:cNvSpPr>
            <p:nvPr/>
          </p:nvSpPr>
          <p:spPr bwMode="auto">
            <a:xfrm>
              <a:off x="2172" y="4054"/>
              <a:ext cx="396" cy="374"/>
            </a:xfrm>
            <a:prstGeom prst="rect">
              <a:avLst/>
            </a:prstGeom>
            <a:noFill/>
            <a:ln w="9525">
              <a:solidFill>
                <a:schemeClr val="bg1"/>
              </a:solidFill>
              <a:miter lim="800000"/>
              <a:headEnd/>
              <a:tailEnd/>
            </a:ln>
            <a:effectLst/>
          </p:spPr>
          <p:txBody>
            <a:bodyPr/>
            <a:lstStyle/>
            <a:p>
              <a:pPr eaLnBrk="0" hangingPunct="0">
                <a:spcBef>
                  <a:spcPct val="20000"/>
                </a:spcBef>
              </a:pPr>
              <a:r>
                <a:rPr lang="en-US" sz="2800" dirty="0">
                  <a:solidFill>
                    <a:schemeClr val="bg1">
                      <a:lumMod val="95000"/>
                      <a:lumOff val="5000"/>
                    </a:schemeClr>
                  </a:solidFill>
                </a:rPr>
                <a:t>1</a:t>
              </a:r>
            </a:p>
          </p:txBody>
        </p:sp>
        <p:sp>
          <p:nvSpPr>
            <p:cNvPr id="25" name="Rectangle 12"/>
            <p:cNvSpPr>
              <a:spLocks noChangeArrowheads="1"/>
            </p:cNvSpPr>
            <p:nvPr/>
          </p:nvSpPr>
          <p:spPr bwMode="auto">
            <a:xfrm>
              <a:off x="1776" y="4054"/>
              <a:ext cx="396" cy="374"/>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a:t>
              </a:r>
            </a:p>
          </p:txBody>
        </p:sp>
        <p:sp>
          <p:nvSpPr>
            <p:cNvPr id="26" name="Rectangle 13"/>
            <p:cNvSpPr>
              <a:spLocks noChangeArrowheads="1"/>
            </p:cNvSpPr>
            <p:nvPr/>
          </p:nvSpPr>
          <p:spPr bwMode="auto">
            <a:xfrm>
              <a:off x="2964" y="3679"/>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a:t>
              </a:r>
            </a:p>
          </p:txBody>
        </p:sp>
        <p:sp>
          <p:nvSpPr>
            <p:cNvPr id="27" name="Rectangle 14"/>
            <p:cNvSpPr>
              <a:spLocks noChangeArrowheads="1"/>
            </p:cNvSpPr>
            <p:nvPr/>
          </p:nvSpPr>
          <p:spPr bwMode="auto">
            <a:xfrm>
              <a:off x="2568" y="3679"/>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0</a:t>
              </a:r>
            </a:p>
          </p:txBody>
        </p:sp>
        <p:sp>
          <p:nvSpPr>
            <p:cNvPr id="28" name="Rectangle 15"/>
            <p:cNvSpPr>
              <a:spLocks noChangeArrowheads="1"/>
            </p:cNvSpPr>
            <p:nvPr/>
          </p:nvSpPr>
          <p:spPr bwMode="auto">
            <a:xfrm>
              <a:off x="2172" y="3679"/>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dirty="0">
                  <a:solidFill>
                    <a:schemeClr val="bg1">
                      <a:lumMod val="95000"/>
                      <a:lumOff val="5000"/>
                    </a:schemeClr>
                  </a:solidFill>
                </a:rPr>
                <a:t>0</a:t>
              </a:r>
            </a:p>
          </p:txBody>
        </p:sp>
        <p:sp>
          <p:nvSpPr>
            <p:cNvPr id="29" name="Rectangle 16"/>
            <p:cNvSpPr>
              <a:spLocks noChangeArrowheads="1"/>
            </p:cNvSpPr>
            <p:nvPr/>
          </p:nvSpPr>
          <p:spPr bwMode="auto">
            <a:xfrm>
              <a:off x="1776" y="3679"/>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dirty="0">
                  <a:solidFill>
                    <a:schemeClr val="bg1">
                      <a:lumMod val="95000"/>
                      <a:lumOff val="5000"/>
                    </a:schemeClr>
                  </a:solidFill>
                </a:rPr>
                <a:t>1</a:t>
              </a:r>
            </a:p>
          </p:txBody>
        </p:sp>
        <p:sp>
          <p:nvSpPr>
            <p:cNvPr id="30" name="Rectangle 17"/>
            <p:cNvSpPr>
              <a:spLocks noChangeArrowheads="1"/>
            </p:cNvSpPr>
            <p:nvPr/>
          </p:nvSpPr>
          <p:spPr bwMode="auto">
            <a:xfrm>
              <a:off x="2964" y="3303"/>
              <a:ext cx="396" cy="376"/>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a:t>
              </a:r>
            </a:p>
          </p:txBody>
        </p:sp>
        <p:sp>
          <p:nvSpPr>
            <p:cNvPr id="31" name="Rectangle 18"/>
            <p:cNvSpPr>
              <a:spLocks noChangeArrowheads="1"/>
            </p:cNvSpPr>
            <p:nvPr/>
          </p:nvSpPr>
          <p:spPr bwMode="auto">
            <a:xfrm>
              <a:off x="2568" y="3303"/>
              <a:ext cx="396" cy="376"/>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0</a:t>
              </a:r>
            </a:p>
          </p:txBody>
        </p:sp>
        <p:sp>
          <p:nvSpPr>
            <p:cNvPr id="32" name="Rectangle 19"/>
            <p:cNvSpPr>
              <a:spLocks noChangeArrowheads="1"/>
            </p:cNvSpPr>
            <p:nvPr/>
          </p:nvSpPr>
          <p:spPr bwMode="auto">
            <a:xfrm>
              <a:off x="2172" y="3303"/>
              <a:ext cx="396" cy="376"/>
            </a:xfrm>
            <a:prstGeom prst="rect">
              <a:avLst/>
            </a:prstGeom>
            <a:noFill/>
            <a:ln w="9525">
              <a:solidFill>
                <a:schemeClr val="bg1"/>
              </a:solidFill>
              <a:miter lim="800000"/>
              <a:headEnd/>
              <a:tailEnd/>
            </a:ln>
            <a:effectLst/>
          </p:spPr>
          <p:txBody>
            <a:bodyPr/>
            <a:lstStyle/>
            <a:p>
              <a:pPr eaLnBrk="0" hangingPunct="0">
                <a:spcBef>
                  <a:spcPct val="20000"/>
                </a:spcBef>
              </a:pPr>
              <a:r>
                <a:rPr lang="en-US" sz="2800" dirty="0">
                  <a:solidFill>
                    <a:schemeClr val="bg1">
                      <a:lumMod val="95000"/>
                      <a:lumOff val="5000"/>
                    </a:schemeClr>
                  </a:solidFill>
                </a:rPr>
                <a:t>0</a:t>
              </a:r>
            </a:p>
          </p:txBody>
        </p:sp>
        <p:sp>
          <p:nvSpPr>
            <p:cNvPr id="33" name="Rectangle 20"/>
            <p:cNvSpPr>
              <a:spLocks noChangeArrowheads="1"/>
            </p:cNvSpPr>
            <p:nvPr/>
          </p:nvSpPr>
          <p:spPr bwMode="auto">
            <a:xfrm>
              <a:off x="1776" y="3303"/>
              <a:ext cx="396" cy="376"/>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0</a:t>
              </a:r>
            </a:p>
          </p:txBody>
        </p:sp>
        <p:sp>
          <p:nvSpPr>
            <p:cNvPr id="34" name="Rectangle 21"/>
            <p:cNvSpPr>
              <a:spLocks noChangeArrowheads="1"/>
            </p:cNvSpPr>
            <p:nvPr/>
          </p:nvSpPr>
          <p:spPr bwMode="auto">
            <a:xfrm>
              <a:off x="2964" y="292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a:t>
              </a:r>
            </a:p>
          </p:txBody>
        </p:sp>
        <p:sp>
          <p:nvSpPr>
            <p:cNvPr id="35" name="Rectangle 22"/>
            <p:cNvSpPr>
              <a:spLocks noChangeArrowheads="1"/>
            </p:cNvSpPr>
            <p:nvPr/>
          </p:nvSpPr>
          <p:spPr bwMode="auto">
            <a:xfrm>
              <a:off x="2568" y="292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0</a:t>
              </a:r>
            </a:p>
          </p:txBody>
        </p:sp>
        <p:sp>
          <p:nvSpPr>
            <p:cNvPr id="36" name="Rectangle 23"/>
            <p:cNvSpPr>
              <a:spLocks noChangeArrowheads="1"/>
            </p:cNvSpPr>
            <p:nvPr/>
          </p:nvSpPr>
          <p:spPr bwMode="auto">
            <a:xfrm>
              <a:off x="2172" y="292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a:t>
              </a:r>
            </a:p>
          </p:txBody>
        </p:sp>
        <p:sp>
          <p:nvSpPr>
            <p:cNvPr id="37" name="Rectangle 24"/>
            <p:cNvSpPr>
              <a:spLocks noChangeArrowheads="1"/>
            </p:cNvSpPr>
            <p:nvPr/>
          </p:nvSpPr>
          <p:spPr bwMode="auto">
            <a:xfrm>
              <a:off x="1776" y="292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dirty="0">
                  <a:solidFill>
                    <a:schemeClr val="bg1">
                      <a:lumMod val="95000"/>
                      <a:lumOff val="5000"/>
                    </a:schemeClr>
                  </a:solidFill>
                </a:rPr>
                <a:t>0</a:t>
              </a:r>
            </a:p>
          </p:txBody>
        </p:sp>
        <p:sp>
          <p:nvSpPr>
            <p:cNvPr id="38" name="Rectangle 25"/>
            <p:cNvSpPr>
              <a:spLocks noChangeArrowheads="1"/>
            </p:cNvSpPr>
            <p:nvPr/>
          </p:nvSpPr>
          <p:spPr bwMode="auto">
            <a:xfrm>
              <a:off x="2964" y="2583"/>
              <a:ext cx="396" cy="34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a:t>
              </a:r>
            </a:p>
          </p:txBody>
        </p:sp>
        <p:sp>
          <p:nvSpPr>
            <p:cNvPr id="39" name="Rectangle 26"/>
            <p:cNvSpPr>
              <a:spLocks noChangeArrowheads="1"/>
            </p:cNvSpPr>
            <p:nvPr/>
          </p:nvSpPr>
          <p:spPr bwMode="auto">
            <a:xfrm>
              <a:off x="2568" y="2583"/>
              <a:ext cx="396" cy="34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0</a:t>
              </a:r>
            </a:p>
          </p:txBody>
        </p:sp>
        <p:sp>
          <p:nvSpPr>
            <p:cNvPr id="40" name="Rectangle 27"/>
            <p:cNvSpPr>
              <a:spLocks noChangeArrowheads="1"/>
            </p:cNvSpPr>
            <p:nvPr/>
          </p:nvSpPr>
          <p:spPr bwMode="auto">
            <a:xfrm>
              <a:off x="2172" y="2583"/>
              <a:ext cx="396" cy="345"/>
            </a:xfrm>
            <a:prstGeom prst="rect">
              <a:avLst/>
            </a:prstGeom>
            <a:noFill/>
            <a:ln w="9525">
              <a:solidFill>
                <a:schemeClr val="bg1"/>
              </a:solidFill>
              <a:miter lim="800000"/>
              <a:headEnd/>
              <a:tailEnd/>
            </a:ln>
            <a:effectLst/>
          </p:spPr>
          <p:txBody>
            <a:bodyPr/>
            <a:lstStyle/>
            <a:p>
              <a:pPr eaLnBrk="0" hangingPunct="0">
                <a:spcBef>
                  <a:spcPct val="20000"/>
                </a:spcBef>
              </a:pPr>
              <a:r>
                <a:rPr lang="en-US" sz="2800" dirty="0">
                  <a:solidFill>
                    <a:schemeClr val="bg1">
                      <a:lumMod val="95000"/>
                      <a:lumOff val="5000"/>
                    </a:schemeClr>
                  </a:solidFill>
                </a:rPr>
                <a:t>1</a:t>
              </a:r>
            </a:p>
          </p:txBody>
        </p:sp>
        <p:sp>
          <p:nvSpPr>
            <p:cNvPr id="41" name="Rectangle 28"/>
            <p:cNvSpPr>
              <a:spLocks noChangeArrowheads="1"/>
            </p:cNvSpPr>
            <p:nvPr/>
          </p:nvSpPr>
          <p:spPr bwMode="auto">
            <a:xfrm>
              <a:off x="1776" y="2583"/>
              <a:ext cx="396" cy="34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a:t>
              </a:r>
            </a:p>
          </p:txBody>
        </p:sp>
        <p:sp>
          <p:nvSpPr>
            <p:cNvPr id="42" name="Rectangle 29"/>
            <p:cNvSpPr>
              <a:spLocks noChangeArrowheads="1"/>
            </p:cNvSpPr>
            <p:nvPr/>
          </p:nvSpPr>
          <p:spPr bwMode="auto">
            <a:xfrm>
              <a:off x="2964" y="220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0</a:t>
              </a:r>
            </a:p>
          </p:txBody>
        </p:sp>
        <p:sp>
          <p:nvSpPr>
            <p:cNvPr id="43" name="Rectangle 30"/>
            <p:cNvSpPr>
              <a:spLocks noChangeArrowheads="1"/>
            </p:cNvSpPr>
            <p:nvPr/>
          </p:nvSpPr>
          <p:spPr bwMode="auto">
            <a:xfrm>
              <a:off x="2568" y="220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a:t>
              </a:r>
            </a:p>
          </p:txBody>
        </p:sp>
        <p:sp>
          <p:nvSpPr>
            <p:cNvPr id="44" name="Rectangle 31"/>
            <p:cNvSpPr>
              <a:spLocks noChangeArrowheads="1"/>
            </p:cNvSpPr>
            <p:nvPr/>
          </p:nvSpPr>
          <p:spPr bwMode="auto">
            <a:xfrm>
              <a:off x="2172" y="220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dirty="0">
                  <a:solidFill>
                    <a:schemeClr val="bg1">
                      <a:lumMod val="95000"/>
                      <a:lumOff val="5000"/>
                    </a:schemeClr>
                  </a:solidFill>
                </a:rPr>
                <a:t>1</a:t>
              </a:r>
            </a:p>
          </p:txBody>
        </p:sp>
        <p:sp>
          <p:nvSpPr>
            <p:cNvPr id="45" name="Rectangle 32"/>
            <p:cNvSpPr>
              <a:spLocks noChangeArrowheads="1"/>
            </p:cNvSpPr>
            <p:nvPr/>
          </p:nvSpPr>
          <p:spPr bwMode="auto">
            <a:xfrm>
              <a:off x="1776" y="2208"/>
              <a:ext cx="396" cy="375"/>
            </a:xfrm>
            <a:prstGeom prst="rect">
              <a:avLst/>
            </a:prstGeom>
            <a:noFill/>
            <a:ln w="9525">
              <a:solidFill>
                <a:schemeClr val="bg1"/>
              </a:solidFill>
              <a:miter lim="800000"/>
              <a:headEnd/>
              <a:tailEnd/>
            </a:ln>
            <a:effectLst/>
          </p:spPr>
          <p:txBody>
            <a:bodyPr/>
            <a:lstStyle/>
            <a:p>
              <a:pPr eaLnBrk="0" hangingPunct="0">
                <a:spcBef>
                  <a:spcPct val="20000"/>
                </a:spcBef>
              </a:pPr>
              <a:r>
                <a:rPr lang="en-US" sz="2800">
                  <a:solidFill>
                    <a:schemeClr val="bg1">
                      <a:lumMod val="95000"/>
                      <a:lumOff val="5000"/>
                    </a:schemeClr>
                  </a:solidFill>
                </a:rPr>
                <a:t>1 </a:t>
              </a:r>
            </a:p>
          </p:txBody>
        </p:sp>
        <p:sp>
          <p:nvSpPr>
            <p:cNvPr id="46" name="Line 33"/>
            <p:cNvSpPr>
              <a:spLocks noChangeShapeType="1"/>
            </p:cNvSpPr>
            <p:nvPr/>
          </p:nvSpPr>
          <p:spPr bwMode="auto">
            <a:xfrm>
              <a:off x="1776" y="2208"/>
              <a:ext cx="1584" cy="0"/>
            </a:xfrm>
            <a:prstGeom prst="line">
              <a:avLst/>
            </a:prstGeom>
            <a:noFill/>
            <a:ln w="28575" cap="sq">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47" name="Line 34"/>
            <p:cNvSpPr>
              <a:spLocks noChangeShapeType="1"/>
            </p:cNvSpPr>
            <p:nvPr/>
          </p:nvSpPr>
          <p:spPr bwMode="auto">
            <a:xfrm>
              <a:off x="1776" y="2583"/>
              <a:ext cx="1584" cy="0"/>
            </a:xfrm>
            <a:prstGeom prst="line">
              <a:avLst/>
            </a:prstGeom>
            <a:noFill/>
            <a:ln w="12700">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48" name="Line 35"/>
            <p:cNvSpPr>
              <a:spLocks noChangeShapeType="1"/>
            </p:cNvSpPr>
            <p:nvPr/>
          </p:nvSpPr>
          <p:spPr bwMode="auto">
            <a:xfrm>
              <a:off x="1776" y="2928"/>
              <a:ext cx="1584" cy="0"/>
            </a:xfrm>
            <a:prstGeom prst="line">
              <a:avLst/>
            </a:prstGeom>
            <a:noFill/>
            <a:ln w="12700">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49" name="Line 36"/>
            <p:cNvSpPr>
              <a:spLocks noChangeShapeType="1"/>
            </p:cNvSpPr>
            <p:nvPr/>
          </p:nvSpPr>
          <p:spPr bwMode="auto">
            <a:xfrm>
              <a:off x="1776" y="3303"/>
              <a:ext cx="1584" cy="0"/>
            </a:xfrm>
            <a:prstGeom prst="line">
              <a:avLst/>
            </a:prstGeom>
            <a:noFill/>
            <a:ln w="12700">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50" name="Line 37"/>
            <p:cNvSpPr>
              <a:spLocks noChangeShapeType="1"/>
            </p:cNvSpPr>
            <p:nvPr/>
          </p:nvSpPr>
          <p:spPr bwMode="auto">
            <a:xfrm>
              <a:off x="1776" y="3679"/>
              <a:ext cx="1584" cy="0"/>
            </a:xfrm>
            <a:prstGeom prst="line">
              <a:avLst/>
            </a:prstGeom>
            <a:noFill/>
            <a:ln w="12700">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51" name="Line 38"/>
            <p:cNvSpPr>
              <a:spLocks noChangeShapeType="1"/>
            </p:cNvSpPr>
            <p:nvPr/>
          </p:nvSpPr>
          <p:spPr bwMode="auto">
            <a:xfrm>
              <a:off x="1776" y="4054"/>
              <a:ext cx="1584" cy="0"/>
            </a:xfrm>
            <a:prstGeom prst="line">
              <a:avLst/>
            </a:prstGeom>
            <a:noFill/>
            <a:ln w="12700">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52" name="Line 39"/>
            <p:cNvSpPr>
              <a:spLocks noChangeShapeType="1"/>
            </p:cNvSpPr>
            <p:nvPr/>
          </p:nvSpPr>
          <p:spPr bwMode="auto">
            <a:xfrm>
              <a:off x="1776" y="4428"/>
              <a:ext cx="1584" cy="0"/>
            </a:xfrm>
            <a:prstGeom prst="line">
              <a:avLst/>
            </a:prstGeom>
            <a:noFill/>
            <a:ln w="12700">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53" name="Line 40"/>
            <p:cNvSpPr>
              <a:spLocks noChangeShapeType="1"/>
            </p:cNvSpPr>
            <p:nvPr/>
          </p:nvSpPr>
          <p:spPr bwMode="auto">
            <a:xfrm>
              <a:off x="1776" y="4803"/>
              <a:ext cx="1584" cy="0"/>
            </a:xfrm>
            <a:prstGeom prst="line">
              <a:avLst/>
            </a:prstGeom>
            <a:noFill/>
            <a:ln w="28575" cap="sq">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54" name="Line 41"/>
            <p:cNvSpPr>
              <a:spLocks noChangeShapeType="1"/>
            </p:cNvSpPr>
            <p:nvPr/>
          </p:nvSpPr>
          <p:spPr bwMode="auto">
            <a:xfrm>
              <a:off x="1776" y="2208"/>
              <a:ext cx="0" cy="2595"/>
            </a:xfrm>
            <a:prstGeom prst="line">
              <a:avLst/>
            </a:prstGeom>
            <a:noFill/>
            <a:ln w="28575" cap="sq">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55" name="Line 42"/>
            <p:cNvSpPr>
              <a:spLocks noChangeShapeType="1"/>
            </p:cNvSpPr>
            <p:nvPr/>
          </p:nvSpPr>
          <p:spPr bwMode="auto">
            <a:xfrm>
              <a:off x="2172" y="2205"/>
              <a:ext cx="0" cy="2595"/>
            </a:xfrm>
            <a:prstGeom prst="line">
              <a:avLst/>
            </a:prstGeom>
            <a:noFill/>
            <a:ln w="12700">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56" name="Line 43"/>
            <p:cNvSpPr>
              <a:spLocks noChangeShapeType="1"/>
            </p:cNvSpPr>
            <p:nvPr/>
          </p:nvSpPr>
          <p:spPr bwMode="auto">
            <a:xfrm>
              <a:off x="2568" y="2208"/>
              <a:ext cx="0" cy="2595"/>
            </a:xfrm>
            <a:prstGeom prst="line">
              <a:avLst/>
            </a:prstGeom>
            <a:noFill/>
            <a:ln w="12700">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57" name="Line 44"/>
            <p:cNvSpPr>
              <a:spLocks noChangeShapeType="1"/>
            </p:cNvSpPr>
            <p:nvPr/>
          </p:nvSpPr>
          <p:spPr bwMode="auto">
            <a:xfrm>
              <a:off x="2964" y="2208"/>
              <a:ext cx="0" cy="2595"/>
            </a:xfrm>
            <a:prstGeom prst="line">
              <a:avLst/>
            </a:prstGeom>
            <a:noFill/>
            <a:ln w="12700">
              <a:solidFill>
                <a:schemeClr val="bg1"/>
              </a:solidFill>
              <a:miter lim="800000"/>
              <a:headEnd/>
              <a:tailEnd/>
            </a:ln>
            <a:effectLst/>
          </p:spPr>
          <p:txBody>
            <a:bodyPr wrap="none"/>
            <a:lstStyle/>
            <a:p>
              <a:endParaRPr lang="en-US">
                <a:solidFill>
                  <a:schemeClr val="bg1">
                    <a:lumMod val="95000"/>
                    <a:lumOff val="5000"/>
                  </a:schemeClr>
                </a:solidFill>
              </a:endParaRPr>
            </a:p>
          </p:txBody>
        </p:sp>
        <p:sp>
          <p:nvSpPr>
            <p:cNvPr id="58" name="Line 45"/>
            <p:cNvSpPr>
              <a:spLocks noChangeShapeType="1"/>
            </p:cNvSpPr>
            <p:nvPr/>
          </p:nvSpPr>
          <p:spPr bwMode="auto">
            <a:xfrm>
              <a:off x="3360" y="2208"/>
              <a:ext cx="0" cy="2595"/>
            </a:xfrm>
            <a:prstGeom prst="line">
              <a:avLst/>
            </a:prstGeom>
            <a:noFill/>
            <a:ln w="28575" cap="sq">
              <a:solidFill>
                <a:schemeClr val="bg1"/>
              </a:solidFill>
              <a:miter lim="800000"/>
              <a:headEnd/>
              <a:tailEnd/>
            </a:ln>
            <a:effectLst/>
          </p:spPr>
          <p:txBody>
            <a:bodyPr wrap="none"/>
            <a:lstStyle/>
            <a:p>
              <a:endParaRPr lang="en-US">
                <a:solidFill>
                  <a:schemeClr val="bg1">
                    <a:lumMod val="95000"/>
                    <a:lumOff val="5000"/>
                  </a:schemeClr>
                </a:solidFill>
              </a:endParaRPr>
            </a:p>
          </p:txBody>
        </p:sp>
      </p:grpSp>
      <p:sp>
        <p:nvSpPr>
          <p:cNvPr id="59" name="TextBox 58"/>
          <p:cNvSpPr txBox="1"/>
          <p:nvPr/>
        </p:nvSpPr>
        <p:spPr>
          <a:xfrm>
            <a:off x="7176755" y="1736946"/>
            <a:ext cx="1351652"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Documents</a:t>
            </a:r>
          </a:p>
        </p:txBody>
      </p:sp>
      <p:sp>
        <p:nvSpPr>
          <p:cNvPr id="60" name="TextBox 59"/>
          <p:cNvSpPr txBox="1"/>
          <p:nvPr/>
        </p:nvSpPr>
        <p:spPr>
          <a:xfrm rot="16200000">
            <a:off x="5457881" y="4020037"/>
            <a:ext cx="106952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Shingles</a:t>
            </a:r>
          </a:p>
        </p:txBody>
      </p:sp>
      <p:sp>
        <p:nvSpPr>
          <p:cNvPr id="2" name="TextBox 1">
            <a:extLst>
              <a:ext uri="{FF2B5EF4-FFF2-40B4-BE49-F238E27FC236}">
                <a16:creationId xmlns:a16="http://schemas.microsoft.com/office/drawing/2014/main" id="{797583F1-F46A-0245-8C53-EFBDC65F475F}"/>
              </a:ext>
            </a:extLst>
          </p:cNvPr>
          <p:cNvSpPr txBox="1"/>
          <p:nvPr/>
        </p:nvSpPr>
        <p:spPr>
          <a:xfrm>
            <a:off x="5776881" y="2607063"/>
            <a:ext cx="942887" cy="338554"/>
          </a:xfrm>
          <a:prstGeom prst="rect">
            <a:avLst/>
          </a:prstGeom>
          <a:noFill/>
        </p:spPr>
        <p:txBody>
          <a:bodyPr wrap="none" rtlCol="0">
            <a:spAutoFit/>
          </a:bodyPr>
          <a:lstStyle/>
          <a:p>
            <a:r>
              <a:rPr lang="en-US" b="0" dirty="0">
                <a:solidFill>
                  <a:srgbClr val="0070C0"/>
                </a:solidFill>
              </a:rPr>
              <a:t>“the cat”</a:t>
            </a:r>
          </a:p>
        </p:txBody>
      </p:sp>
      <p:sp>
        <p:nvSpPr>
          <p:cNvPr id="61" name="TextBox 60">
            <a:extLst>
              <a:ext uri="{FF2B5EF4-FFF2-40B4-BE49-F238E27FC236}">
                <a16:creationId xmlns:a16="http://schemas.microsoft.com/office/drawing/2014/main" id="{B92042F7-806B-1244-BB13-EE3D3F707C2D}"/>
              </a:ext>
            </a:extLst>
          </p:cNvPr>
          <p:cNvSpPr txBox="1"/>
          <p:nvPr/>
        </p:nvSpPr>
        <p:spPr>
          <a:xfrm>
            <a:off x="5867400" y="3130479"/>
            <a:ext cx="801823" cy="338554"/>
          </a:xfrm>
          <a:prstGeom prst="rect">
            <a:avLst/>
          </a:prstGeom>
          <a:noFill/>
        </p:spPr>
        <p:txBody>
          <a:bodyPr wrap="none" rtlCol="0">
            <a:spAutoFit/>
          </a:bodyPr>
          <a:lstStyle/>
          <a:p>
            <a:r>
              <a:rPr lang="en-US" b="0" dirty="0">
                <a:solidFill>
                  <a:srgbClr val="0070C0"/>
                </a:solidFill>
              </a:rPr>
              <a:t>“cat is”</a:t>
            </a:r>
          </a:p>
        </p:txBody>
      </p:sp>
      <p:sp>
        <p:nvSpPr>
          <p:cNvPr id="62" name="TextBox 61">
            <a:extLst>
              <a:ext uri="{FF2B5EF4-FFF2-40B4-BE49-F238E27FC236}">
                <a16:creationId xmlns:a16="http://schemas.microsoft.com/office/drawing/2014/main" id="{F5A8193F-6399-BB42-9A97-562C2F37A398}"/>
              </a:ext>
            </a:extLst>
          </p:cNvPr>
          <p:cNvSpPr txBox="1"/>
          <p:nvPr/>
        </p:nvSpPr>
        <p:spPr>
          <a:xfrm>
            <a:off x="6171172" y="3705976"/>
            <a:ext cx="389850" cy="338554"/>
          </a:xfrm>
          <a:prstGeom prst="rect">
            <a:avLst/>
          </a:prstGeom>
          <a:noFill/>
        </p:spPr>
        <p:txBody>
          <a:bodyPr wrap="none" rtlCol="0">
            <a:spAutoFit/>
          </a:bodyPr>
          <a:lstStyle/>
          <a:p>
            <a:r>
              <a:rPr lang="en-US" b="0" dirty="0">
                <a:solidFill>
                  <a:srgbClr val="0070C0"/>
                </a:solidFill>
              </a:rPr>
              <a:t>…</a:t>
            </a:r>
          </a:p>
        </p:txBody>
      </p:sp>
      <p:sp>
        <p:nvSpPr>
          <p:cNvPr id="3" name="TextBox 2">
            <a:extLst>
              <a:ext uri="{FF2B5EF4-FFF2-40B4-BE49-F238E27FC236}">
                <a16:creationId xmlns:a16="http://schemas.microsoft.com/office/drawing/2014/main" id="{7E36CE5F-E3EE-B340-BB93-8D610A76C7D1}"/>
              </a:ext>
            </a:extLst>
          </p:cNvPr>
          <p:cNvSpPr txBox="1"/>
          <p:nvPr/>
        </p:nvSpPr>
        <p:spPr>
          <a:xfrm>
            <a:off x="6712933" y="2185044"/>
            <a:ext cx="407484" cy="338554"/>
          </a:xfrm>
          <a:prstGeom prst="rect">
            <a:avLst/>
          </a:prstGeom>
          <a:noFill/>
        </p:spPr>
        <p:txBody>
          <a:bodyPr wrap="none" rtlCol="0">
            <a:spAutoFit/>
          </a:bodyPr>
          <a:lstStyle/>
          <a:p>
            <a:r>
              <a:rPr lang="en-US" b="0" dirty="0">
                <a:solidFill>
                  <a:srgbClr val="0000FF"/>
                </a:solidFill>
              </a:rPr>
              <a:t>D</a:t>
            </a:r>
            <a:r>
              <a:rPr lang="en-US" b="0" baseline="-25000" dirty="0">
                <a:solidFill>
                  <a:srgbClr val="0000FF"/>
                </a:solidFill>
              </a:rPr>
              <a:t>1</a:t>
            </a:r>
            <a:endParaRPr lang="en-US" b="0" dirty="0"/>
          </a:p>
        </p:txBody>
      </p:sp>
      <p:sp>
        <p:nvSpPr>
          <p:cNvPr id="64" name="TextBox 63">
            <a:extLst>
              <a:ext uri="{FF2B5EF4-FFF2-40B4-BE49-F238E27FC236}">
                <a16:creationId xmlns:a16="http://schemas.microsoft.com/office/drawing/2014/main" id="{1BA16E3A-8189-7D46-AC99-FD414D9B6C07}"/>
              </a:ext>
            </a:extLst>
          </p:cNvPr>
          <p:cNvSpPr txBox="1"/>
          <p:nvPr/>
        </p:nvSpPr>
        <p:spPr>
          <a:xfrm>
            <a:off x="7361187" y="2185044"/>
            <a:ext cx="407484" cy="338554"/>
          </a:xfrm>
          <a:prstGeom prst="rect">
            <a:avLst/>
          </a:prstGeom>
          <a:noFill/>
        </p:spPr>
        <p:txBody>
          <a:bodyPr wrap="none" rtlCol="0">
            <a:spAutoFit/>
          </a:bodyPr>
          <a:lstStyle/>
          <a:p>
            <a:r>
              <a:rPr lang="en-US" b="0" dirty="0">
                <a:solidFill>
                  <a:srgbClr val="0000FF"/>
                </a:solidFill>
              </a:rPr>
              <a:t>D</a:t>
            </a:r>
            <a:r>
              <a:rPr lang="en-US" b="0" baseline="-25000" dirty="0">
                <a:solidFill>
                  <a:srgbClr val="0000FF"/>
                </a:solidFill>
              </a:rPr>
              <a:t>2</a:t>
            </a:r>
            <a:endParaRPr lang="en-US" b="0" dirty="0"/>
          </a:p>
        </p:txBody>
      </p:sp>
      <p:sp>
        <p:nvSpPr>
          <p:cNvPr id="65" name="TextBox 64">
            <a:extLst>
              <a:ext uri="{FF2B5EF4-FFF2-40B4-BE49-F238E27FC236}">
                <a16:creationId xmlns:a16="http://schemas.microsoft.com/office/drawing/2014/main" id="{702B41AA-CAD1-6548-AEF1-E0011A628102}"/>
              </a:ext>
            </a:extLst>
          </p:cNvPr>
          <p:cNvSpPr txBox="1"/>
          <p:nvPr/>
        </p:nvSpPr>
        <p:spPr>
          <a:xfrm>
            <a:off x="7937966" y="2159645"/>
            <a:ext cx="389850" cy="338554"/>
          </a:xfrm>
          <a:prstGeom prst="rect">
            <a:avLst/>
          </a:prstGeom>
          <a:noFill/>
        </p:spPr>
        <p:txBody>
          <a:bodyPr wrap="none" rtlCol="0">
            <a:spAutoFit/>
          </a:bodyPr>
          <a:lstStyle/>
          <a:p>
            <a:r>
              <a:rPr lang="en-US" b="0" dirty="0">
                <a:solidFill>
                  <a:srgbClr val="0000FF"/>
                </a:solidFill>
              </a:rPr>
              <a:t>…</a:t>
            </a:r>
            <a:endParaRPr lang="en-US" b="0" dirty="0"/>
          </a:p>
        </p:txBody>
      </p:sp>
    </p:spTree>
    <p:extLst>
      <p:ext uri="{BB962C8B-B14F-4D97-AF65-F5344CB8AC3E}">
        <p14:creationId xmlns:p14="http://schemas.microsoft.com/office/powerpoint/2010/main" val="181869136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a:t>Motivation for </a:t>
            </a:r>
            <a:r>
              <a:rPr lang="en-US" dirty="0" err="1"/>
              <a:t>MinHash</a:t>
            </a:r>
            <a:endParaRPr lang="en-US" dirty="0"/>
          </a:p>
        </p:txBody>
      </p:sp>
      <mc:AlternateContent xmlns:mc="http://schemas.openxmlformats.org/markup-compatibility/2006" xmlns:a14="http://schemas.microsoft.com/office/drawing/2010/main">
        <mc:Choice Requires="a14">
          <p:sp>
            <p:nvSpPr>
              <p:cNvPr id="273411" name="Rectangle 3"/>
              <p:cNvSpPr>
                <a:spLocks noGrp="1" noChangeArrowheads="1"/>
              </p:cNvSpPr>
              <p:nvPr>
                <p:ph idx="1"/>
              </p:nvPr>
            </p:nvSpPr>
            <p:spPr>
              <a:xfrm>
                <a:off x="457200" y="1295400"/>
                <a:ext cx="8610600" cy="5257801"/>
              </a:xfrm>
            </p:spPr>
            <p:txBody>
              <a:bodyPr/>
              <a:lstStyle/>
              <a:p>
                <a:r>
                  <a:rPr lang="en-US" dirty="0">
                    <a:solidFill>
                      <a:srgbClr val="0000FF"/>
                    </a:solidFill>
                  </a:rPr>
                  <a:t>Suppose we have </a:t>
                </a:r>
                <a14:m>
                  <m:oMath xmlns:m="http://schemas.openxmlformats.org/officeDocument/2006/math">
                    <m:r>
                      <a:rPr lang="en-US" b="0" i="1" dirty="0" smtClean="0">
                        <a:solidFill>
                          <a:srgbClr val="0000FF"/>
                        </a:solidFill>
                        <a:latin typeface="Cambria Math"/>
                      </a:rPr>
                      <m:t>𝑁</m:t>
                    </m:r>
                    <m:r>
                      <a:rPr lang="en-US" b="0" i="1" dirty="0" smtClean="0">
                        <a:solidFill>
                          <a:srgbClr val="0000FF"/>
                        </a:solidFill>
                        <a:latin typeface="Cambria Math"/>
                      </a:rPr>
                      <m:t>=1</m:t>
                    </m:r>
                  </m:oMath>
                </a14:m>
                <a:r>
                  <a:rPr lang="en-US" dirty="0">
                    <a:solidFill>
                      <a:srgbClr val="0000FF"/>
                    </a:solidFill>
                  </a:rPr>
                  <a:t> million documents</a:t>
                </a:r>
              </a:p>
              <a:p>
                <a:pPr lvl="8"/>
                <a:endParaRPr lang="en-US" dirty="0">
                  <a:solidFill>
                    <a:srgbClr val="0000FF"/>
                  </a:solidFill>
                </a:endParaRPr>
              </a:p>
              <a:p>
                <a:r>
                  <a:rPr lang="en-US" dirty="0"/>
                  <a:t>Naively, we would have to compute </a:t>
                </a:r>
                <a:r>
                  <a:rPr lang="en-US" b="1" dirty="0">
                    <a:solidFill>
                      <a:srgbClr val="FF0066"/>
                    </a:solidFill>
                  </a:rPr>
                  <a:t>pairwise Jaccard similarities </a:t>
                </a:r>
                <a:r>
                  <a:rPr lang="en-US" dirty="0"/>
                  <a:t>for </a:t>
                </a:r>
                <a:r>
                  <a:rPr lang="en-US" b="1" dirty="0"/>
                  <a:t>every pair of docs</a:t>
                </a:r>
              </a:p>
              <a:p>
                <a:pPr lvl="1"/>
                <a14:m>
                  <m:oMath xmlns:m="http://schemas.openxmlformats.org/officeDocument/2006/math">
                    <m:r>
                      <a:rPr lang="en-US" b="1" i="1" dirty="0" smtClean="0">
                        <a:latin typeface="Cambria Math"/>
                      </a:rPr>
                      <m:t>𝑵</m:t>
                    </m:r>
                    <m:r>
                      <a:rPr lang="en-US" b="1" i="1" dirty="0" smtClean="0">
                        <a:latin typeface="Cambria Math"/>
                      </a:rPr>
                      <m:t>(</m:t>
                    </m:r>
                    <m:r>
                      <a:rPr lang="en-US" b="1" i="1" dirty="0" smtClean="0">
                        <a:latin typeface="Cambria Math"/>
                      </a:rPr>
                      <m:t>𝑵</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𝟐</m:t>
                    </m:r>
                  </m:oMath>
                </a14:m>
                <a:r>
                  <a:rPr lang="en-US" b="1" dirty="0"/>
                  <a:t> </a:t>
                </a:r>
                <a:r>
                  <a:rPr lang="en-US" b="1" dirty="0">
                    <a:cs typeface="Arial" pitchFamily="34" charset="0"/>
                  </a:rPr>
                  <a:t>≈ </a:t>
                </a:r>
                <a:r>
                  <a:rPr lang="en-US" dirty="0">
                    <a:cs typeface="Arial" pitchFamily="34" charset="0"/>
                  </a:rPr>
                  <a:t>5*10</a:t>
                </a:r>
                <a:r>
                  <a:rPr lang="en-US" baseline="30000" dirty="0">
                    <a:cs typeface="Arial" pitchFamily="34" charset="0"/>
                  </a:rPr>
                  <a:t>11</a:t>
                </a:r>
                <a:r>
                  <a:rPr lang="en-US" b="1" dirty="0">
                    <a:cs typeface="Arial" pitchFamily="34" charset="0"/>
                  </a:rPr>
                  <a:t> </a:t>
                </a:r>
                <a:r>
                  <a:rPr lang="en-US" dirty="0">
                    <a:cs typeface="Arial" pitchFamily="34" charset="0"/>
                  </a:rPr>
                  <a:t>comparisons: too slow!</a:t>
                </a:r>
                <a:br>
                  <a:rPr lang="en-US" dirty="0">
                    <a:cs typeface="Arial" pitchFamily="34" charset="0"/>
                  </a:rPr>
                </a:br>
                <a:endParaRPr lang="en-US" dirty="0">
                  <a:cs typeface="Arial" pitchFamily="34" charset="0"/>
                </a:endParaRPr>
              </a:p>
              <a:p>
                <a:r>
                  <a:rPr lang="en-US" dirty="0" err="1">
                    <a:cs typeface="Arial" pitchFamily="34" charset="0"/>
                  </a:rPr>
                  <a:t>MinHash</a:t>
                </a:r>
                <a:r>
                  <a:rPr lang="en-US" dirty="0">
                    <a:cs typeface="Arial" pitchFamily="34" charset="0"/>
                  </a:rPr>
                  <a:t> gives us a </a:t>
                </a:r>
                <a:r>
                  <a:rPr lang="en-US" u="sng" dirty="0">
                    <a:cs typeface="Arial" pitchFamily="34" charset="0"/>
                  </a:rPr>
                  <a:t>fast approximation</a:t>
                </a:r>
                <a:r>
                  <a:rPr lang="en-US" dirty="0">
                    <a:cs typeface="Arial" pitchFamily="34" charset="0"/>
                  </a:rPr>
                  <a:t> to the result of using Jaccard similarities to compare all pairs of documents</a:t>
                </a:r>
              </a:p>
              <a:p>
                <a:pPr lvl="8"/>
                <a:endParaRPr lang="en-US" dirty="0">
                  <a:cs typeface="Arial" pitchFamily="34" charset="0"/>
                </a:endParaRPr>
              </a:p>
            </p:txBody>
          </p:sp>
        </mc:Choice>
        <mc:Fallback xmlns="">
          <p:sp>
            <p:nvSpPr>
              <p:cNvPr id="273411" name="Rectangle 3"/>
              <p:cNvSpPr>
                <a:spLocks noGrp="1" noRot="1" noChangeAspect="1" noMove="1" noResize="1" noEditPoints="1" noAdjustHandles="1" noChangeArrowheads="1" noChangeShapeType="1" noTextEdit="1"/>
              </p:cNvSpPr>
              <p:nvPr>
                <p:ph idx="1"/>
              </p:nvPr>
            </p:nvSpPr>
            <p:spPr>
              <a:xfrm>
                <a:off x="457200" y="1295400"/>
                <a:ext cx="8610600" cy="5257801"/>
              </a:xfrm>
              <a:blipFill>
                <a:blip r:embed="rId3"/>
                <a:stretch>
                  <a:fillRect l="-442" t="-964"/>
                </a:stretch>
              </a:blipFill>
            </p:spPr>
            <p:txBody>
              <a:bodyPr/>
              <a:lstStyle/>
              <a:p>
                <a:r>
                  <a:rPr lang="en-US">
                    <a:noFill/>
                  </a:rPr>
                  <a:t> </a:t>
                </a:r>
              </a:p>
            </p:txBody>
          </p:sp>
        </mc:Fallback>
      </mc:AlternateContent>
      <p:sp>
        <p:nvSpPr>
          <p:cNvPr id="6" name="Footer Placeholder 5"/>
          <p:cNvSpPr>
            <a:spLocks noGrp="1"/>
          </p:cNvSpPr>
          <p:nvPr>
            <p:ph type="ftr" sz="quarter" idx="4294967295"/>
          </p:nvPr>
        </p:nvSpPr>
        <p:spPr>
          <a:xfrm>
            <a:off x="2640596" y="6583680"/>
            <a:ext cx="5507719" cy="274320"/>
          </a:xfrm>
          <a:prstGeom prst="rect">
            <a:avLst/>
          </a:prstGeom>
        </p:spPr>
        <p:txBody>
          <a:bodyPr/>
          <a:lstStyle/>
          <a:p>
            <a:r>
              <a:rPr lang="en-US"/>
              <a:t>J. Leskovec, A. Rajaraman, J. Ullman: Mining of Massive Datasets, http://www.mmds.org</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41</a:t>
            </a:fld>
            <a:endParaRPr lang="en-US"/>
          </a:p>
        </p:txBody>
      </p:sp>
    </p:spTree>
    <p:extLst>
      <p:ext uri="{BB962C8B-B14F-4D97-AF65-F5344CB8AC3E}">
        <p14:creationId xmlns:p14="http://schemas.microsoft.com/office/powerpoint/2010/main" val="323864354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err="1"/>
              <a:t>MinHashing</a:t>
            </a:r>
            <a:endParaRPr lang="en-US" dirty="0"/>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2:</a:t>
            </a:r>
            <a:r>
              <a:rPr lang="en-US" sz="3200" dirty="0"/>
              <a:t> </a:t>
            </a:r>
            <a:r>
              <a:rPr lang="en-US" sz="3200" b="1" i="1" dirty="0" err="1">
                <a:solidFill>
                  <a:srgbClr val="FF0066"/>
                </a:solidFill>
              </a:rPr>
              <a:t>MinHash</a:t>
            </a:r>
            <a:r>
              <a:rPr lang="en-US" sz="3200" b="1" i="1" dirty="0">
                <a:solidFill>
                  <a:srgbClr val="FF0066"/>
                </a:solidFill>
              </a:rPr>
              <a:t>:</a:t>
            </a:r>
            <a:r>
              <a:rPr lang="en-US" sz="3200" dirty="0"/>
              <a:t> Convert </a:t>
            </a:r>
            <a:r>
              <a:rPr lang="en-US" sz="3200" b="1" dirty="0"/>
              <a:t>large sets</a:t>
            </a:r>
            <a:r>
              <a:rPr lang="en-US" sz="3200" dirty="0"/>
              <a:t> to </a:t>
            </a:r>
            <a:r>
              <a:rPr lang="en-US" sz="3200" b="1" dirty="0"/>
              <a:t>short signatures</a:t>
            </a:r>
            <a:r>
              <a:rPr lang="en-US" sz="3200" dirty="0"/>
              <a:t>, while </a:t>
            </a:r>
            <a:r>
              <a:rPr lang="en-US" sz="3200" b="1" u="sng" dirty="0"/>
              <a:t>preserving similarity</a:t>
            </a:r>
          </a:p>
          <a:p>
            <a:endParaRPr lang="en-US" sz="3200" dirty="0"/>
          </a:p>
        </p:txBody>
      </p:sp>
      <p:sp>
        <p:nvSpPr>
          <p:cNvPr id="20" name="AutoShape 3">
            <a:extLst>
              <a:ext uri="{FF2B5EF4-FFF2-40B4-BE49-F238E27FC236}">
                <a16:creationId xmlns:a16="http://schemas.microsoft.com/office/drawing/2014/main" id="{71CB00B5-09F6-CF4D-8EBF-4AE5B173D455}"/>
              </a:ext>
            </a:extLst>
          </p:cNvPr>
          <p:cNvSpPr>
            <a:spLocks noChangeArrowheads="1"/>
          </p:cNvSpPr>
          <p:nvPr/>
        </p:nvSpPr>
        <p:spPr bwMode="auto">
          <a:xfrm rot="-5394873">
            <a:off x="2019301" y="2208893"/>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bg1"/>
            </a:solidFill>
            <a:miter lim="800000"/>
            <a:headEnd/>
            <a:tailEnd/>
          </a:ln>
          <a:effectLst/>
        </p:spPr>
        <p:txBody>
          <a:bodyPr vert="eaVert" wrap="none" anchor="ctr"/>
          <a:lstStyle/>
          <a:p>
            <a:pPr algn="ctr"/>
            <a:r>
              <a:rPr lang="en-US" dirty="0">
                <a:solidFill>
                  <a:schemeClr val="bg1">
                    <a:lumMod val="95000"/>
                    <a:lumOff val="5000"/>
                  </a:schemeClr>
                </a:solidFill>
              </a:rPr>
              <a:t>Shingling</a:t>
            </a:r>
          </a:p>
        </p:txBody>
      </p:sp>
      <p:sp>
        <p:nvSpPr>
          <p:cNvPr id="21" name="Text Box 6">
            <a:extLst>
              <a:ext uri="{FF2B5EF4-FFF2-40B4-BE49-F238E27FC236}">
                <a16:creationId xmlns:a16="http://schemas.microsoft.com/office/drawing/2014/main" id="{8489A04C-5FC4-FE4B-868D-E71161BC5B7E}"/>
              </a:ext>
            </a:extLst>
          </p:cNvPr>
          <p:cNvSpPr txBox="1">
            <a:spLocks noChangeArrowheads="1"/>
          </p:cNvSpPr>
          <p:nvPr/>
        </p:nvSpPr>
        <p:spPr bwMode="auto">
          <a:xfrm>
            <a:off x="408604" y="2587578"/>
            <a:ext cx="1298699" cy="338554"/>
          </a:xfrm>
          <a:prstGeom prst="rect">
            <a:avLst/>
          </a:prstGeom>
          <a:noFill/>
          <a:ln w="9525">
            <a:solidFill>
              <a:schemeClr val="bg1"/>
            </a:solidFill>
            <a:miter lim="800000"/>
            <a:headEnd/>
            <a:tailEnd/>
          </a:ln>
          <a:effectLst/>
        </p:spPr>
        <p:txBody>
          <a:bodyPr wrap="square">
            <a:spAutoFit/>
          </a:bodyPr>
          <a:lstStyle/>
          <a:p>
            <a:r>
              <a:rPr lang="en-US" dirty="0">
                <a:solidFill>
                  <a:schemeClr val="bg1">
                    <a:lumMod val="95000"/>
                    <a:lumOff val="5000"/>
                  </a:schemeClr>
                </a:solidFill>
              </a:rPr>
              <a:t>Document</a:t>
            </a:r>
          </a:p>
        </p:txBody>
      </p:sp>
      <p:sp>
        <p:nvSpPr>
          <p:cNvPr id="22" name="Line 7">
            <a:extLst>
              <a:ext uri="{FF2B5EF4-FFF2-40B4-BE49-F238E27FC236}">
                <a16:creationId xmlns:a16="http://schemas.microsoft.com/office/drawing/2014/main" id="{CD8401BB-02E6-594C-B5A5-9B92886050D9}"/>
              </a:ext>
            </a:extLst>
          </p:cNvPr>
          <p:cNvSpPr>
            <a:spLocks noChangeShapeType="1"/>
          </p:cNvSpPr>
          <p:nvPr/>
        </p:nvSpPr>
        <p:spPr bwMode="auto">
          <a:xfrm>
            <a:off x="1752601" y="2704193"/>
            <a:ext cx="457200"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23" name="Line 8">
            <a:extLst>
              <a:ext uri="{FF2B5EF4-FFF2-40B4-BE49-F238E27FC236}">
                <a16:creationId xmlns:a16="http://schemas.microsoft.com/office/drawing/2014/main" id="{8F957C15-7F7C-504C-8896-3F22C3FE02FE}"/>
              </a:ext>
            </a:extLst>
          </p:cNvPr>
          <p:cNvSpPr>
            <a:spLocks noChangeShapeType="1"/>
          </p:cNvSpPr>
          <p:nvPr/>
        </p:nvSpPr>
        <p:spPr bwMode="auto">
          <a:xfrm>
            <a:off x="3201424" y="2680712"/>
            <a:ext cx="1143001"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grpSp>
        <p:nvGrpSpPr>
          <p:cNvPr id="24" name="Group 20">
            <a:extLst>
              <a:ext uri="{FF2B5EF4-FFF2-40B4-BE49-F238E27FC236}">
                <a16:creationId xmlns:a16="http://schemas.microsoft.com/office/drawing/2014/main" id="{61AAD42E-2FD4-B44C-990E-C3D33A3BEB9E}"/>
              </a:ext>
            </a:extLst>
          </p:cNvPr>
          <p:cNvGrpSpPr>
            <a:grpSpLocks/>
          </p:cNvGrpSpPr>
          <p:nvPr/>
        </p:nvGrpSpPr>
        <p:grpSpPr bwMode="auto">
          <a:xfrm>
            <a:off x="4343400" y="2018392"/>
            <a:ext cx="2133600" cy="1371600"/>
            <a:chOff x="2256" y="1488"/>
            <a:chExt cx="1344" cy="864"/>
          </a:xfrm>
        </p:grpSpPr>
        <p:sp>
          <p:nvSpPr>
            <p:cNvPr id="25" name="AutoShape 4">
              <a:extLst>
                <a:ext uri="{FF2B5EF4-FFF2-40B4-BE49-F238E27FC236}">
                  <a16:creationId xmlns:a16="http://schemas.microsoft.com/office/drawing/2014/main" id="{706B644C-0002-9E43-9547-6616FA3900F9}"/>
                </a:ext>
              </a:extLst>
            </p:cNvPr>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bg1"/>
              </a:solidFill>
              <a:miter lim="800000"/>
              <a:headEnd/>
              <a:tailEnd/>
            </a:ln>
            <a:effectLst/>
          </p:spPr>
          <p:txBody>
            <a:bodyPr vert="eaVert" wrap="none" anchor="ctr"/>
            <a:lstStyle/>
            <a:p>
              <a:pPr algn="ctr"/>
              <a:r>
                <a:rPr lang="en-US" dirty="0" err="1">
                  <a:solidFill>
                    <a:schemeClr val="bg1">
                      <a:lumMod val="95000"/>
                      <a:lumOff val="5000"/>
                    </a:schemeClr>
                  </a:solidFill>
                </a:rPr>
                <a:t>MinHash</a:t>
              </a:r>
              <a:endParaRPr lang="en-US" dirty="0">
                <a:solidFill>
                  <a:schemeClr val="bg1">
                    <a:lumMod val="95000"/>
                    <a:lumOff val="5000"/>
                  </a:schemeClr>
                </a:solidFill>
              </a:endParaRPr>
            </a:p>
          </p:txBody>
        </p:sp>
        <p:sp>
          <p:nvSpPr>
            <p:cNvPr id="26" name="Line 12">
              <a:extLst>
                <a:ext uri="{FF2B5EF4-FFF2-40B4-BE49-F238E27FC236}">
                  <a16:creationId xmlns:a16="http://schemas.microsoft.com/office/drawing/2014/main" id="{E5FEED52-9871-F347-A1F9-1F51DFBFBAE3}"/>
                </a:ext>
              </a:extLst>
            </p:cNvPr>
            <p:cNvSpPr>
              <a:spLocks noChangeShapeType="1"/>
            </p:cNvSpPr>
            <p:nvPr/>
          </p:nvSpPr>
          <p:spPr bwMode="auto">
            <a:xfrm>
              <a:off x="2880" y="1920"/>
              <a:ext cx="720"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grpSp>
      <p:sp>
        <p:nvSpPr>
          <p:cNvPr id="27" name="TextBox 26">
            <a:extLst>
              <a:ext uri="{FF2B5EF4-FFF2-40B4-BE49-F238E27FC236}">
                <a16:creationId xmlns:a16="http://schemas.microsoft.com/office/drawing/2014/main" id="{1584F184-D95B-3E48-B36E-44F065B8ABAD}"/>
              </a:ext>
            </a:extLst>
          </p:cNvPr>
          <p:cNvSpPr txBox="1"/>
          <p:nvPr/>
        </p:nvSpPr>
        <p:spPr>
          <a:xfrm>
            <a:off x="610624" y="1901041"/>
            <a:ext cx="1311310" cy="584775"/>
          </a:xfrm>
          <a:prstGeom prst="rect">
            <a:avLst/>
          </a:prstGeom>
          <a:noFill/>
        </p:spPr>
        <p:txBody>
          <a:bodyPr wrap="square" rtlCol="0">
            <a:spAutoFit/>
          </a:bodyPr>
          <a:lstStyle/>
          <a:p>
            <a:r>
              <a:rPr lang="en-US" b="0" dirty="0">
                <a:solidFill>
                  <a:srgbClr val="0070C0"/>
                </a:solidFill>
              </a:rPr>
              <a:t>“the cat is glad…”</a:t>
            </a:r>
          </a:p>
        </p:txBody>
      </p:sp>
      <p:sp>
        <p:nvSpPr>
          <p:cNvPr id="28" name="TextBox 27">
            <a:extLst>
              <a:ext uri="{FF2B5EF4-FFF2-40B4-BE49-F238E27FC236}">
                <a16:creationId xmlns:a16="http://schemas.microsoft.com/office/drawing/2014/main" id="{B5133134-5119-6042-B7B0-071A8D0BB038}"/>
              </a:ext>
            </a:extLst>
          </p:cNvPr>
          <p:cNvSpPr txBox="1"/>
          <p:nvPr/>
        </p:nvSpPr>
        <p:spPr>
          <a:xfrm>
            <a:off x="3201424" y="1505364"/>
            <a:ext cx="1311310" cy="1077218"/>
          </a:xfrm>
          <a:prstGeom prst="rect">
            <a:avLst/>
          </a:prstGeom>
          <a:noFill/>
        </p:spPr>
        <p:txBody>
          <a:bodyPr wrap="square" rtlCol="0">
            <a:spAutoFit/>
          </a:bodyPr>
          <a:lstStyle/>
          <a:p>
            <a:r>
              <a:rPr lang="en-US" i="1" dirty="0">
                <a:solidFill>
                  <a:srgbClr val="0070C0"/>
                </a:solidFill>
              </a:rPr>
              <a:t>Shingles</a:t>
            </a:r>
            <a:r>
              <a:rPr lang="en-US" dirty="0">
                <a:solidFill>
                  <a:srgbClr val="0070C0"/>
                </a:solidFill>
              </a:rPr>
              <a:t>: </a:t>
            </a:r>
          </a:p>
          <a:p>
            <a:r>
              <a:rPr lang="en-US" b="0" dirty="0">
                <a:solidFill>
                  <a:srgbClr val="0070C0"/>
                </a:solidFill>
              </a:rPr>
              <a:t>{ (the cat),</a:t>
            </a:r>
          </a:p>
          <a:p>
            <a:r>
              <a:rPr lang="en-US" b="0" dirty="0">
                <a:solidFill>
                  <a:srgbClr val="0070C0"/>
                </a:solidFill>
              </a:rPr>
              <a:t>  (cat is),</a:t>
            </a:r>
          </a:p>
          <a:p>
            <a:r>
              <a:rPr lang="en-US" b="0" dirty="0">
                <a:solidFill>
                  <a:srgbClr val="0070C0"/>
                </a:solidFill>
              </a:rPr>
              <a:t>  (is glad) }</a:t>
            </a:r>
          </a:p>
        </p:txBody>
      </p:sp>
      <p:sp>
        <p:nvSpPr>
          <p:cNvPr id="29" name="TextBox 28">
            <a:extLst>
              <a:ext uri="{FF2B5EF4-FFF2-40B4-BE49-F238E27FC236}">
                <a16:creationId xmlns:a16="http://schemas.microsoft.com/office/drawing/2014/main" id="{D9868522-6CD1-F447-ABC5-D61DE3E67EAD}"/>
              </a:ext>
            </a:extLst>
          </p:cNvPr>
          <p:cNvSpPr txBox="1"/>
          <p:nvPr/>
        </p:nvSpPr>
        <p:spPr>
          <a:xfrm>
            <a:off x="5367710" y="1997807"/>
            <a:ext cx="1311310" cy="584775"/>
          </a:xfrm>
          <a:prstGeom prst="rect">
            <a:avLst/>
          </a:prstGeom>
          <a:noFill/>
        </p:spPr>
        <p:txBody>
          <a:bodyPr wrap="square" rtlCol="0">
            <a:spAutoFit/>
          </a:bodyPr>
          <a:lstStyle/>
          <a:p>
            <a:r>
              <a:rPr lang="en-US" i="1" dirty="0">
                <a:solidFill>
                  <a:srgbClr val="0070C0"/>
                </a:solidFill>
              </a:rPr>
              <a:t>Signature:</a:t>
            </a:r>
            <a:r>
              <a:rPr lang="en-US" dirty="0">
                <a:solidFill>
                  <a:srgbClr val="0070C0"/>
                </a:solidFill>
              </a:rPr>
              <a:t> </a:t>
            </a:r>
            <a:r>
              <a:rPr lang="en-US" b="0" dirty="0">
                <a:solidFill>
                  <a:srgbClr val="0070C0"/>
                </a:solidFill>
              </a:rPr>
              <a:t>182……231</a:t>
            </a:r>
          </a:p>
        </p:txBody>
      </p:sp>
      <p:sp>
        <p:nvSpPr>
          <p:cNvPr id="30" name="Text Box 6">
            <a:extLst>
              <a:ext uri="{FF2B5EF4-FFF2-40B4-BE49-F238E27FC236}">
                <a16:creationId xmlns:a16="http://schemas.microsoft.com/office/drawing/2014/main" id="{47EE62E0-9CB9-CE4C-A52B-B4FD2C07F760}"/>
              </a:ext>
            </a:extLst>
          </p:cNvPr>
          <p:cNvSpPr txBox="1">
            <a:spLocks noChangeArrowheads="1"/>
          </p:cNvSpPr>
          <p:nvPr/>
        </p:nvSpPr>
        <p:spPr bwMode="auto">
          <a:xfrm>
            <a:off x="6679020" y="2222525"/>
            <a:ext cx="1579205" cy="1077218"/>
          </a:xfrm>
          <a:prstGeom prst="rect">
            <a:avLst/>
          </a:prstGeom>
          <a:noFill/>
          <a:ln w="9525">
            <a:solidFill>
              <a:schemeClr val="bg1"/>
            </a:solidFill>
            <a:miter lim="800000"/>
            <a:headEnd/>
            <a:tailEnd/>
          </a:ln>
          <a:effectLst/>
        </p:spPr>
        <p:txBody>
          <a:bodyPr wrap="square">
            <a:spAutoFit/>
          </a:bodyPr>
          <a:lstStyle/>
          <a:p>
            <a:r>
              <a:rPr lang="en-US" dirty="0">
                <a:solidFill>
                  <a:schemeClr val="bg1">
                    <a:lumMod val="95000"/>
                    <a:lumOff val="5000"/>
                  </a:schemeClr>
                </a:solidFill>
              </a:rPr>
              <a:t>Compare signatures to get candidate pairs</a:t>
            </a:r>
          </a:p>
        </p:txBody>
      </p:sp>
      <p:sp>
        <p:nvSpPr>
          <p:cNvPr id="31" name="Rounded Rectangle 30">
            <a:extLst>
              <a:ext uri="{FF2B5EF4-FFF2-40B4-BE49-F238E27FC236}">
                <a16:creationId xmlns:a16="http://schemas.microsoft.com/office/drawing/2014/main" id="{73F054F1-24AC-DD48-A294-CBE632876F05}"/>
              </a:ext>
            </a:extLst>
          </p:cNvPr>
          <p:cNvSpPr/>
          <p:nvPr/>
        </p:nvSpPr>
        <p:spPr bwMode="auto">
          <a:xfrm>
            <a:off x="3239012" y="1287182"/>
            <a:ext cx="5332976" cy="2590800"/>
          </a:xfrm>
          <a:prstGeom prst="roundRect">
            <a:avLst/>
          </a:pr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8719612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err="1"/>
              <a:t>MinHash</a:t>
            </a:r>
            <a:r>
              <a:rPr lang="en-US" dirty="0"/>
              <a:t>: Overview</a:t>
            </a:r>
          </a:p>
        </p:txBody>
      </p:sp>
      <p:sp>
        <p:nvSpPr>
          <p:cNvPr id="33795" name="Rectangle 3"/>
          <p:cNvSpPr>
            <a:spLocks noGrp="1" noChangeArrowheads="1"/>
          </p:cNvSpPr>
          <p:nvPr>
            <p:ph idx="1"/>
          </p:nvPr>
        </p:nvSpPr>
        <p:spPr>
          <a:xfrm>
            <a:off x="457200" y="1295400"/>
            <a:ext cx="8534400" cy="5562600"/>
          </a:xfrm>
        </p:spPr>
        <p:txBody>
          <a:bodyPr>
            <a:normAutofit/>
          </a:bodyPr>
          <a:lstStyle/>
          <a:p>
            <a:r>
              <a:rPr lang="en-US" b="1" dirty="0">
                <a:solidFill>
                  <a:srgbClr val="0000FF"/>
                </a:solidFill>
              </a:rPr>
              <a:t>Key idea:</a:t>
            </a:r>
            <a:r>
              <a:rPr lang="en-US" dirty="0">
                <a:solidFill>
                  <a:srgbClr val="0000FF"/>
                </a:solidFill>
              </a:rPr>
              <a:t> </a:t>
            </a:r>
            <a:r>
              <a:rPr lang="en-US" dirty="0"/>
              <a:t>hash each column </a:t>
            </a:r>
            <a:r>
              <a:rPr lang="en-US" b="1" i="1" dirty="0"/>
              <a:t>C</a:t>
            </a:r>
            <a:r>
              <a:rPr lang="en-US" dirty="0"/>
              <a:t> to a small </a:t>
            </a:r>
            <a:r>
              <a:rPr lang="en-US" b="1" i="1" dirty="0">
                <a:solidFill>
                  <a:srgbClr val="D60093"/>
                </a:solidFill>
              </a:rPr>
              <a:t>signature</a:t>
            </a:r>
            <a:r>
              <a:rPr lang="en-US" dirty="0"/>
              <a:t> </a:t>
            </a:r>
            <a:r>
              <a:rPr lang="en-US" b="1" i="1" dirty="0"/>
              <a:t>h(C)</a:t>
            </a:r>
            <a:r>
              <a:rPr lang="en-US" dirty="0"/>
              <a:t>, such that:</a:t>
            </a:r>
          </a:p>
          <a:p>
            <a:pPr lvl="1"/>
            <a:r>
              <a:rPr lang="en-US" b="1" dirty="0"/>
              <a:t>(1)</a:t>
            </a:r>
            <a:r>
              <a:rPr lang="en-US" dirty="0"/>
              <a:t> </a:t>
            </a:r>
            <a:r>
              <a:rPr lang="en-US" b="1" i="1" dirty="0"/>
              <a:t>h(C)</a:t>
            </a:r>
            <a:r>
              <a:rPr lang="en-US" dirty="0"/>
              <a:t> is small enough that the signature fits in RAM</a:t>
            </a:r>
          </a:p>
          <a:p>
            <a:pPr lvl="1"/>
            <a:r>
              <a:rPr lang="en-US" b="1" dirty="0"/>
              <a:t>(2)</a:t>
            </a:r>
            <a:r>
              <a:rPr lang="en-US" dirty="0"/>
              <a:t> highly similar documents usually have the same signature</a:t>
            </a:r>
            <a:endParaRPr lang="en-US" b="1" i="1" dirty="0"/>
          </a:p>
          <a:p>
            <a:r>
              <a:rPr lang="en-US" b="1" dirty="0"/>
              <a:t>Goal:</a:t>
            </a:r>
            <a:r>
              <a:rPr lang="en-US" dirty="0">
                <a:solidFill>
                  <a:schemeClr val="accent4"/>
                </a:solidFill>
              </a:rPr>
              <a:t> </a:t>
            </a:r>
            <a:r>
              <a:rPr lang="en-US" b="1" dirty="0">
                <a:solidFill>
                  <a:srgbClr val="008000"/>
                </a:solidFill>
              </a:rPr>
              <a:t>Find a hash function </a:t>
            </a:r>
            <a:r>
              <a:rPr lang="en-US" b="1" i="1" dirty="0">
                <a:solidFill>
                  <a:srgbClr val="008000"/>
                </a:solidFill>
              </a:rPr>
              <a:t>h(·)</a:t>
            </a:r>
            <a:r>
              <a:rPr lang="en-US" b="1" dirty="0">
                <a:solidFill>
                  <a:srgbClr val="008000"/>
                </a:solidFill>
              </a:rPr>
              <a:t> such that:</a:t>
            </a:r>
          </a:p>
          <a:p>
            <a:pPr lvl="1"/>
            <a:r>
              <a:rPr lang="en-US" dirty="0"/>
              <a:t>If </a:t>
            </a:r>
            <a:r>
              <a:rPr lang="en-US" i="1" dirty="0"/>
              <a:t>sim(C</a:t>
            </a:r>
            <a:r>
              <a:rPr lang="en-US" i="1" baseline="-25000" dirty="0"/>
              <a:t>1</a:t>
            </a:r>
            <a:r>
              <a:rPr lang="en-US" i="1" dirty="0"/>
              <a:t>,C</a:t>
            </a:r>
            <a:r>
              <a:rPr lang="en-US" i="1" baseline="-25000" dirty="0"/>
              <a:t>2</a:t>
            </a:r>
            <a:r>
              <a:rPr lang="en-US" i="1" dirty="0"/>
              <a:t>)</a:t>
            </a:r>
            <a:r>
              <a:rPr lang="en-US" dirty="0"/>
              <a:t> is high, then with high probability, </a:t>
            </a:r>
            <a:r>
              <a:rPr lang="en-US" i="1" dirty="0"/>
              <a:t>h(C</a:t>
            </a:r>
            <a:r>
              <a:rPr lang="en-US" i="1" baseline="-25000" dirty="0"/>
              <a:t>1</a:t>
            </a:r>
            <a:r>
              <a:rPr lang="en-US" i="1" dirty="0"/>
              <a:t>) = h(C</a:t>
            </a:r>
            <a:r>
              <a:rPr lang="en-US" i="1" baseline="-25000" dirty="0"/>
              <a:t>2</a:t>
            </a:r>
            <a:r>
              <a:rPr lang="en-US" i="1" dirty="0"/>
              <a:t>)</a:t>
            </a:r>
          </a:p>
          <a:p>
            <a:pPr lvl="1"/>
            <a:r>
              <a:rPr lang="en-US" dirty="0"/>
              <a:t>If </a:t>
            </a:r>
            <a:r>
              <a:rPr lang="en-US" i="1" dirty="0"/>
              <a:t>sim(C</a:t>
            </a:r>
            <a:r>
              <a:rPr lang="en-US" i="1" baseline="-25000" dirty="0"/>
              <a:t>1</a:t>
            </a:r>
            <a:r>
              <a:rPr lang="en-US" i="1" dirty="0"/>
              <a:t>,C</a:t>
            </a:r>
            <a:r>
              <a:rPr lang="en-US" i="1" baseline="-25000" dirty="0"/>
              <a:t>2</a:t>
            </a:r>
            <a:r>
              <a:rPr lang="en-US" i="1" dirty="0"/>
              <a:t>)</a:t>
            </a:r>
            <a:r>
              <a:rPr lang="en-US" dirty="0"/>
              <a:t> is low, then with high probability, </a:t>
            </a:r>
            <a:r>
              <a:rPr lang="en-US" i="1" dirty="0"/>
              <a:t>h(C</a:t>
            </a:r>
            <a:r>
              <a:rPr lang="en-US" i="1" baseline="-25000" dirty="0"/>
              <a:t>1</a:t>
            </a:r>
            <a:r>
              <a:rPr lang="en-US" i="1" dirty="0"/>
              <a:t>) </a:t>
            </a:r>
            <a:r>
              <a:rPr lang="en-SG" dirty="0"/>
              <a:t>≠</a:t>
            </a:r>
            <a:r>
              <a:rPr lang="en-US" i="1" dirty="0"/>
              <a:t> h(C</a:t>
            </a:r>
            <a:r>
              <a:rPr lang="en-US" i="1" baseline="-25000" dirty="0"/>
              <a:t>2</a:t>
            </a:r>
            <a:r>
              <a:rPr lang="en-US" i="1" dirty="0"/>
              <a:t>)</a:t>
            </a:r>
          </a:p>
          <a:p>
            <a:pPr lvl="1"/>
            <a:endParaRPr lang="en-US" i="1" dirty="0"/>
          </a:p>
          <a:p>
            <a:pPr lvl="8"/>
            <a:endParaRPr lang="en-US" b="1" dirty="0">
              <a:solidFill>
                <a:srgbClr val="D60093"/>
              </a:solidFill>
            </a:endParaRPr>
          </a:p>
        </p:txBody>
      </p:sp>
      <p:sp>
        <p:nvSpPr>
          <p:cNvPr id="6" name="Footer Placeholder 5"/>
          <p:cNvSpPr>
            <a:spLocks noGrp="1"/>
          </p:cNvSpPr>
          <p:nvPr>
            <p:ph type="ftr" sz="quarter" idx="4294967295"/>
          </p:nvPr>
        </p:nvSpPr>
        <p:spPr>
          <a:xfrm>
            <a:off x="2640596" y="6583680"/>
            <a:ext cx="5507719" cy="274320"/>
          </a:xfrm>
          <a:prstGeom prst="rect">
            <a:avLst/>
          </a:prstGeom>
        </p:spPr>
        <p:txBody>
          <a:bodyPr/>
          <a:lstStyle/>
          <a:p>
            <a:r>
              <a:rPr lang="en-US"/>
              <a:t>J. Leskovec, A. Rajaraman, J. Ullman: Mining of Massive Datasets, http://www.mmds.org</a:t>
            </a:r>
          </a:p>
        </p:txBody>
      </p:sp>
      <p:sp>
        <p:nvSpPr>
          <p:cNvPr id="4" name="Slide Number Placeholder 5"/>
          <p:cNvSpPr>
            <a:spLocks noGrp="1"/>
          </p:cNvSpPr>
          <p:nvPr>
            <p:ph type="sldNum" sz="quarter" idx="4294967295"/>
          </p:nvPr>
        </p:nvSpPr>
        <p:spPr>
          <a:xfrm>
            <a:off x="8204396" y="6583680"/>
            <a:ext cx="733864" cy="274320"/>
          </a:xfrm>
          <a:prstGeom prst="rect">
            <a:avLst/>
          </a:prstGeom>
        </p:spPr>
        <p:txBody>
          <a:bodyPr/>
          <a:lstStyle/>
          <a:p>
            <a:fld id="{CE9C8250-8319-48A7-B295-578641B1A236}" type="slidenum">
              <a:rPr lang="en-US" smtClean="0"/>
              <a:pPr/>
              <a:t>43</a:t>
            </a:fld>
            <a:endParaRPr lang="en-US"/>
          </a:p>
        </p:txBody>
      </p:sp>
      <p:sp>
        <p:nvSpPr>
          <p:cNvPr id="2" name="Rounded Rectangle 1"/>
          <p:cNvSpPr/>
          <p:nvPr/>
        </p:nvSpPr>
        <p:spPr>
          <a:xfrm>
            <a:off x="304800" y="2971800"/>
            <a:ext cx="7899596" cy="1371600"/>
          </a:xfrm>
          <a:prstGeom prst="roundRect">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5986478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a:xfrm>
            <a:off x="8204396" y="6583680"/>
            <a:ext cx="733864" cy="274320"/>
          </a:xfrm>
          <a:prstGeom prst="rect">
            <a:avLst/>
          </a:prstGeom>
        </p:spPr>
        <p:txBody>
          <a:bodyPr/>
          <a:lstStyle/>
          <a:p>
            <a:fld id="{0F6A8DEC-E51D-40AD-8624-2F07CB8C5484}" type="slidenum">
              <a:rPr lang="en-US"/>
              <a:pPr/>
              <a:t>44</a:t>
            </a:fld>
            <a:endParaRPr lang="en-US"/>
          </a:p>
        </p:txBody>
      </p:sp>
      <p:sp>
        <p:nvSpPr>
          <p:cNvPr id="36866" name="Rectangle 2"/>
          <p:cNvSpPr>
            <a:spLocks noGrp="1" noChangeArrowheads="1"/>
          </p:cNvSpPr>
          <p:nvPr>
            <p:ph type="title"/>
          </p:nvPr>
        </p:nvSpPr>
        <p:spPr/>
        <p:txBody>
          <a:bodyPr/>
          <a:lstStyle/>
          <a:p>
            <a:r>
              <a:rPr lang="en-US" dirty="0" err="1"/>
              <a:t>MinHash</a:t>
            </a:r>
            <a:r>
              <a:rPr lang="en-US" dirty="0"/>
              <a:t>: Steps</a:t>
            </a:r>
            <a:endParaRPr lang="en-US" i="1" dirty="0">
              <a:solidFill>
                <a:srgbClr val="FF0066"/>
              </a:solidFill>
            </a:endParaRPr>
          </a:p>
        </p:txBody>
      </p:sp>
      <p:sp>
        <p:nvSpPr>
          <p:cNvPr id="36867" name="Rectangle 3"/>
          <p:cNvSpPr>
            <a:spLocks noGrp="1" noChangeArrowheads="1"/>
          </p:cNvSpPr>
          <p:nvPr>
            <p:ph type="body" idx="1"/>
          </p:nvPr>
        </p:nvSpPr>
        <p:spPr/>
        <p:txBody>
          <a:bodyPr>
            <a:normAutofit/>
          </a:bodyPr>
          <a:lstStyle/>
          <a:p>
            <a:r>
              <a:rPr lang="en-US" dirty="0"/>
              <a:t>Given a set of shingles, </a:t>
            </a:r>
            <a:r>
              <a:rPr lang="en-US" dirty="0">
                <a:solidFill>
                  <a:srgbClr val="0070C0"/>
                </a:solidFill>
              </a:rPr>
              <a:t>{ (the cat), (cat is), (is glad) }</a:t>
            </a:r>
          </a:p>
          <a:p>
            <a:pPr marL="457200" indent="-457200">
              <a:buFont typeface="+mj-lt"/>
              <a:buAutoNum type="arabicPeriod"/>
            </a:pPr>
            <a:r>
              <a:rPr lang="en-US" dirty="0"/>
              <a:t>We have a </a:t>
            </a:r>
            <a:r>
              <a:rPr lang="en-US" b="1" dirty="0"/>
              <a:t>hash function</a:t>
            </a:r>
            <a:r>
              <a:rPr lang="en-US" dirty="0"/>
              <a:t> h that maps each shingle to an integer: </a:t>
            </a:r>
            <a:br>
              <a:rPr lang="en-US" dirty="0"/>
            </a:br>
            <a:br>
              <a:rPr lang="en-US" dirty="0"/>
            </a:br>
            <a:r>
              <a:rPr lang="en-US" dirty="0"/>
              <a:t>	</a:t>
            </a:r>
            <a:r>
              <a:rPr lang="en-US" dirty="0">
                <a:solidFill>
                  <a:srgbClr val="0070C0"/>
                </a:solidFill>
              </a:rPr>
              <a:t>h(“the cat”) = 12, h(“cat is”) = 74, h(“is glad”) = 48</a:t>
            </a:r>
          </a:p>
          <a:p>
            <a:pPr marL="457200" indent="-457200">
              <a:buFont typeface="+mj-lt"/>
              <a:buAutoNum type="arabicPeriod"/>
            </a:pPr>
            <a:endParaRPr lang="en-US" dirty="0"/>
          </a:p>
          <a:p>
            <a:pPr marL="457200" indent="-457200">
              <a:buFont typeface="+mj-lt"/>
              <a:buAutoNum type="arabicPeriod"/>
            </a:pPr>
            <a:r>
              <a:rPr lang="en-US" dirty="0"/>
              <a:t>Then compute the </a:t>
            </a:r>
            <a:r>
              <a:rPr lang="en-US" b="1" dirty="0"/>
              <a:t>minimum</a:t>
            </a:r>
            <a:r>
              <a:rPr lang="en-US" dirty="0"/>
              <a:t> of these: </a:t>
            </a:r>
            <a:r>
              <a:rPr lang="en-US" dirty="0">
                <a:solidFill>
                  <a:srgbClr val="0070C0"/>
                </a:solidFill>
              </a:rPr>
              <a:t>min(12, 74, 48) = 12</a:t>
            </a:r>
          </a:p>
        </p:txBody>
      </p:sp>
      <p:sp>
        <p:nvSpPr>
          <p:cNvPr id="6" name="Footer Placeholder 5"/>
          <p:cNvSpPr>
            <a:spLocks noGrp="1"/>
          </p:cNvSpPr>
          <p:nvPr>
            <p:ph type="ftr" sz="quarter" idx="4294967295"/>
          </p:nvPr>
        </p:nvSpPr>
        <p:spPr>
          <a:xfrm>
            <a:off x="2640596" y="6583680"/>
            <a:ext cx="5507719" cy="274320"/>
          </a:xfrm>
          <a:prstGeom prst="rect">
            <a:avLst/>
          </a:prstGeom>
        </p:spPr>
        <p:txBody>
          <a:bodyPr/>
          <a:lstStyle/>
          <a:p>
            <a:r>
              <a:rPr lang="en-US" dirty="0"/>
              <a:t>J. </a:t>
            </a:r>
            <a:r>
              <a:rPr lang="en-US" dirty="0" err="1"/>
              <a:t>Leskovec</a:t>
            </a:r>
            <a:r>
              <a:rPr lang="en-US" dirty="0"/>
              <a:t>, A. </a:t>
            </a:r>
            <a:r>
              <a:rPr lang="en-US" dirty="0" err="1"/>
              <a:t>Rajaraman</a:t>
            </a:r>
            <a:r>
              <a:rPr lang="en-US" dirty="0"/>
              <a:t>, J. Ullman: Mining of Massive Datasets, http://</a:t>
            </a:r>
            <a:r>
              <a:rPr lang="en-US" dirty="0" err="1"/>
              <a:t>www.mmds.org</a:t>
            </a:r>
            <a:endParaRPr lang="en-US" dirty="0"/>
          </a:p>
        </p:txBody>
      </p:sp>
    </p:spTree>
    <p:extLst>
      <p:ext uri="{BB962C8B-B14F-4D97-AF65-F5344CB8AC3E}">
        <p14:creationId xmlns:p14="http://schemas.microsoft.com/office/powerpoint/2010/main" val="20478798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24FC0D-4C36-7B46-A0F8-94B00AD19126}"/>
              </a:ext>
            </a:extLst>
          </p:cNvPr>
          <p:cNvSpPr>
            <a:spLocks noGrp="1"/>
          </p:cNvSpPr>
          <p:nvPr>
            <p:ph idx="1"/>
          </p:nvPr>
        </p:nvSpPr>
        <p:spPr>
          <a:xfrm>
            <a:off x="381000" y="4817474"/>
            <a:ext cx="8458200" cy="1354726"/>
          </a:xfrm>
        </p:spPr>
        <p:txBody>
          <a:bodyPr>
            <a:normAutofit/>
          </a:bodyPr>
          <a:lstStyle/>
          <a:p>
            <a:r>
              <a:rPr lang="en-US" dirty="0"/>
              <a:t>Recall that we want to ensure that highly similar documents have high probability to have the same </a:t>
            </a:r>
            <a:r>
              <a:rPr lang="en-US" dirty="0" err="1"/>
              <a:t>MinHash</a:t>
            </a:r>
            <a:r>
              <a:rPr lang="en-US" dirty="0"/>
              <a:t> signature</a:t>
            </a:r>
          </a:p>
        </p:txBody>
      </p:sp>
      <p:sp>
        <p:nvSpPr>
          <p:cNvPr id="3" name="Title 2">
            <a:extLst>
              <a:ext uri="{FF2B5EF4-FFF2-40B4-BE49-F238E27FC236}">
                <a16:creationId xmlns:a16="http://schemas.microsoft.com/office/drawing/2014/main" id="{7ABFCB78-134E-5C44-87E7-D962F932B01A}"/>
              </a:ext>
            </a:extLst>
          </p:cNvPr>
          <p:cNvSpPr>
            <a:spLocks noGrp="1"/>
          </p:cNvSpPr>
          <p:nvPr>
            <p:ph type="title"/>
          </p:nvPr>
        </p:nvSpPr>
        <p:spPr/>
        <p:txBody>
          <a:bodyPr/>
          <a:lstStyle/>
          <a:p>
            <a:r>
              <a:rPr lang="en-US" dirty="0"/>
              <a:t>Example:  </a:t>
            </a:r>
            <a:r>
              <a:rPr lang="en-US" dirty="0" err="1"/>
              <a:t>MinHash</a:t>
            </a:r>
            <a:r>
              <a:rPr lang="en-US" dirty="0"/>
              <a:t> on 2 sets of shingles</a:t>
            </a:r>
          </a:p>
        </p:txBody>
      </p:sp>
      <p:sp>
        <p:nvSpPr>
          <p:cNvPr id="4" name="Slide Number Placeholder 3">
            <a:extLst>
              <a:ext uri="{FF2B5EF4-FFF2-40B4-BE49-F238E27FC236}">
                <a16:creationId xmlns:a16="http://schemas.microsoft.com/office/drawing/2014/main" id="{44F60311-6ADB-614E-B742-C9D17F36ED13}"/>
              </a:ext>
            </a:extLst>
          </p:cNvPr>
          <p:cNvSpPr>
            <a:spLocks noGrp="1"/>
          </p:cNvSpPr>
          <p:nvPr>
            <p:ph type="sldNum" sz="quarter" idx="10"/>
          </p:nvPr>
        </p:nvSpPr>
        <p:spPr/>
        <p:txBody>
          <a:bodyPr/>
          <a:lstStyle/>
          <a:p>
            <a:fld id="{95C605C4-1F5B-4B2B-8458-3FC432AF1FAC}" type="slidenum">
              <a:rPr lang="en-US" smtClean="0"/>
              <a:t>45</a:t>
            </a:fld>
            <a:endParaRPr lang="en-US"/>
          </a:p>
        </p:txBody>
      </p:sp>
      <p:sp>
        <p:nvSpPr>
          <p:cNvPr id="5" name="TextBox 4">
            <a:extLst>
              <a:ext uri="{FF2B5EF4-FFF2-40B4-BE49-F238E27FC236}">
                <a16:creationId xmlns:a16="http://schemas.microsoft.com/office/drawing/2014/main" id="{ED539D8D-2355-DB45-A103-D05D33986DE0}"/>
              </a:ext>
            </a:extLst>
          </p:cNvPr>
          <p:cNvSpPr txBox="1"/>
          <p:nvPr/>
        </p:nvSpPr>
        <p:spPr>
          <a:xfrm>
            <a:off x="1143000" y="1827800"/>
            <a:ext cx="2943434" cy="584775"/>
          </a:xfrm>
          <a:prstGeom prst="rect">
            <a:avLst/>
          </a:prstGeom>
          <a:noFill/>
        </p:spPr>
        <p:txBody>
          <a:bodyPr wrap="none" rtlCol="0">
            <a:spAutoFit/>
          </a:bodyPr>
          <a:lstStyle/>
          <a:p>
            <a:r>
              <a:rPr lang="en-US" dirty="0">
                <a:solidFill>
                  <a:srgbClr val="0070C0"/>
                </a:solidFill>
              </a:rPr>
              <a:t>{ (the cat), </a:t>
            </a:r>
            <a:r>
              <a:rPr lang="en-US" dirty="0">
                <a:solidFill>
                  <a:srgbClr val="FF0000"/>
                </a:solidFill>
              </a:rPr>
              <a:t>(cat is), (is glad) </a:t>
            </a:r>
            <a:r>
              <a:rPr lang="en-US" dirty="0">
                <a:solidFill>
                  <a:srgbClr val="0070C0"/>
                </a:solidFill>
              </a:rPr>
              <a:t>}</a:t>
            </a:r>
          </a:p>
          <a:p>
            <a:endParaRPr lang="en-US" dirty="0"/>
          </a:p>
        </p:txBody>
      </p:sp>
      <p:sp>
        <p:nvSpPr>
          <p:cNvPr id="6" name="TextBox 5">
            <a:extLst>
              <a:ext uri="{FF2B5EF4-FFF2-40B4-BE49-F238E27FC236}">
                <a16:creationId xmlns:a16="http://schemas.microsoft.com/office/drawing/2014/main" id="{067B22B8-528E-D14E-9641-385182547BAC}"/>
              </a:ext>
            </a:extLst>
          </p:cNvPr>
          <p:cNvSpPr txBox="1"/>
          <p:nvPr/>
        </p:nvSpPr>
        <p:spPr>
          <a:xfrm>
            <a:off x="5334000" y="1827799"/>
            <a:ext cx="2885726" cy="584775"/>
          </a:xfrm>
          <a:prstGeom prst="rect">
            <a:avLst/>
          </a:prstGeom>
          <a:noFill/>
        </p:spPr>
        <p:txBody>
          <a:bodyPr wrap="none" rtlCol="0">
            <a:spAutoFit/>
          </a:bodyPr>
          <a:lstStyle/>
          <a:p>
            <a:r>
              <a:rPr lang="en-US" dirty="0">
                <a:solidFill>
                  <a:srgbClr val="0070C0"/>
                </a:solidFill>
              </a:rPr>
              <a:t>{ (no cat), </a:t>
            </a:r>
            <a:r>
              <a:rPr lang="en-US" dirty="0">
                <a:solidFill>
                  <a:srgbClr val="FF0000"/>
                </a:solidFill>
              </a:rPr>
              <a:t>(cat is), (is glad) </a:t>
            </a:r>
            <a:r>
              <a:rPr lang="en-US" dirty="0">
                <a:solidFill>
                  <a:srgbClr val="0070C0"/>
                </a:solidFill>
              </a:rPr>
              <a:t>}</a:t>
            </a:r>
          </a:p>
          <a:p>
            <a:endParaRPr lang="en-US" dirty="0"/>
          </a:p>
        </p:txBody>
      </p:sp>
      <p:sp>
        <p:nvSpPr>
          <p:cNvPr id="7" name="TextBox 6">
            <a:extLst>
              <a:ext uri="{FF2B5EF4-FFF2-40B4-BE49-F238E27FC236}">
                <a16:creationId xmlns:a16="http://schemas.microsoft.com/office/drawing/2014/main" id="{05612F16-9810-DF48-AA3B-7B2562FC0FF7}"/>
              </a:ext>
            </a:extLst>
          </p:cNvPr>
          <p:cNvSpPr txBox="1"/>
          <p:nvPr/>
        </p:nvSpPr>
        <p:spPr>
          <a:xfrm>
            <a:off x="1828800" y="1489245"/>
            <a:ext cx="1358064" cy="338554"/>
          </a:xfrm>
          <a:prstGeom prst="rect">
            <a:avLst/>
          </a:prstGeom>
          <a:noFill/>
        </p:spPr>
        <p:txBody>
          <a:bodyPr wrap="none" rtlCol="0">
            <a:spAutoFit/>
          </a:bodyPr>
          <a:lstStyle/>
          <a:p>
            <a:r>
              <a:rPr lang="en-US" u="sng" dirty="0">
                <a:solidFill>
                  <a:schemeClr val="bg1"/>
                </a:solidFill>
              </a:rPr>
              <a:t>Document 1</a:t>
            </a:r>
          </a:p>
        </p:txBody>
      </p:sp>
      <p:sp>
        <p:nvSpPr>
          <p:cNvPr id="8" name="TextBox 7">
            <a:extLst>
              <a:ext uri="{FF2B5EF4-FFF2-40B4-BE49-F238E27FC236}">
                <a16:creationId xmlns:a16="http://schemas.microsoft.com/office/drawing/2014/main" id="{9253CE4A-F000-B242-A597-3983369C0DA6}"/>
              </a:ext>
            </a:extLst>
          </p:cNvPr>
          <p:cNvSpPr txBox="1"/>
          <p:nvPr/>
        </p:nvSpPr>
        <p:spPr>
          <a:xfrm>
            <a:off x="6126685" y="1468022"/>
            <a:ext cx="1358064" cy="338554"/>
          </a:xfrm>
          <a:prstGeom prst="rect">
            <a:avLst/>
          </a:prstGeom>
          <a:noFill/>
        </p:spPr>
        <p:txBody>
          <a:bodyPr wrap="none" rtlCol="0">
            <a:spAutoFit/>
          </a:bodyPr>
          <a:lstStyle/>
          <a:p>
            <a:r>
              <a:rPr lang="en-US" u="sng" dirty="0">
                <a:solidFill>
                  <a:schemeClr val="bg1"/>
                </a:solidFill>
              </a:rPr>
              <a:t>Document 2</a:t>
            </a:r>
          </a:p>
        </p:txBody>
      </p:sp>
      <p:sp>
        <p:nvSpPr>
          <p:cNvPr id="9" name="TextBox 8">
            <a:extLst>
              <a:ext uri="{FF2B5EF4-FFF2-40B4-BE49-F238E27FC236}">
                <a16:creationId xmlns:a16="http://schemas.microsoft.com/office/drawing/2014/main" id="{E5B3801B-4C39-EF41-9E69-C5A353EDB0BC}"/>
              </a:ext>
            </a:extLst>
          </p:cNvPr>
          <p:cNvSpPr txBox="1"/>
          <p:nvPr/>
        </p:nvSpPr>
        <p:spPr>
          <a:xfrm>
            <a:off x="-9059" y="2343322"/>
            <a:ext cx="981359" cy="338554"/>
          </a:xfrm>
          <a:prstGeom prst="rect">
            <a:avLst/>
          </a:prstGeom>
          <a:noFill/>
        </p:spPr>
        <p:txBody>
          <a:bodyPr wrap="none" rtlCol="0">
            <a:spAutoFit/>
          </a:bodyPr>
          <a:lstStyle/>
          <a:p>
            <a:r>
              <a:rPr lang="en-US" dirty="0">
                <a:solidFill>
                  <a:schemeClr val="bg1"/>
                </a:solidFill>
              </a:rPr>
              <a:t>Hashes:</a:t>
            </a:r>
          </a:p>
        </p:txBody>
      </p:sp>
      <p:sp>
        <p:nvSpPr>
          <p:cNvPr id="11" name="TextBox 10">
            <a:extLst>
              <a:ext uri="{FF2B5EF4-FFF2-40B4-BE49-F238E27FC236}">
                <a16:creationId xmlns:a16="http://schemas.microsoft.com/office/drawing/2014/main" id="{A82950F9-FFA3-6440-A42D-560A8D94E179}"/>
              </a:ext>
            </a:extLst>
          </p:cNvPr>
          <p:cNvSpPr txBox="1"/>
          <p:nvPr/>
        </p:nvSpPr>
        <p:spPr>
          <a:xfrm>
            <a:off x="1579951" y="2348630"/>
            <a:ext cx="412292" cy="338554"/>
          </a:xfrm>
          <a:prstGeom prst="rect">
            <a:avLst/>
          </a:prstGeom>
          <a:noFill/>
        </p:spPr>
        <p:txBody>
          <a:bodyPr wrap="none" rtlCol="0">
            <a:spAutoFit/>
          </a:bodyPr>
          <a:lstStyle/>
          <a:p>
            <a:r>
              <a:rPr lang="en-US" b="0" dirty="0">
                <a:solidFill>
                  <a:srgbClr val="0070C0"/>
                </a:solidFill>
              </a:rPr>
              <a:t>32</a:t>
            </a:r>
          </a:p>
        </p:txBody>
      </p:sp>
      <p:sp>
        <p:nvSpPr>
          <p:cNvPr id="12" name="TextBox 11">
            <a:extLst>
              <a:ext uri="{FF2B5EF4-FFF2-40B4-BE49-F238E27FC236}">
                <a16:creationId xmlns:a16="http://schemas.microsoft.com/office/drawing/2014/main" id="{E61954E1-79C0-DC4A-B34F-8BEBA6E41E9C}"/>
              </a:ext>
            </a:extLst>
          </p:cNvPr>
          <p:cNvSpPr txBox="1"/>
          <p:nvPr/>
        </p:nvSpPr>
        <p:spPr>
          <a:xfrm>
            <a:off x="2429927" y="2347037"/>
            <a:ext cx="412292" cy="338554"/>
          </a:xfrm>
          <a:prstGeom prst="rect">
            <a:avLst/>
          </a:prstGeom>
          <a:noFill/>
        </p:spPr>
        <p:txBody>
          <a:bodyPr wrap="none" rtlCol="0">
            <a:spAutoFit/>
          </a:bodyPr>
          <a:lstStyle/>
          <a:p>
            <a:r>
              <a:rPr lang="en-US" b="0" dirty="0">
                <a:solidFill>
                  <a:srgbClr val="FF0000"/>
                </a:solidFill>
              </a:rPr>
              <a:t>12</a:t>
            </a:r>
          </a:p>
        </p:txBody>
      </p:sp>
      <p:sp>
        <p:nvSpPr>
          <p:cNvPr id="13" name="TextBox 12">
            <a:extLst>
              <a:ext uri="{FF2B5EF4-FFF2-40B4-BE49-F238E27FC236}">
                <a16:creationId xmlns:a16="http://schemas.microsoft.com/office/drawing/2014/main" id="{7B998413-EF82-6345-950C-7CAB7BC429FB}"/>
              </a:ext>
            </a:extLst>
          </p:cNvPr>
          <p:cNvSpPr txBox="1"/>
          <p:nvPr/>
        </p:nvSpPr>
        <p:spPr>
          <a:xfrm>
            <a:off x="3279903" y="2343322"/>
            <a:ext cx="412292" cy="338554"/>
          </a:xfrm>
          <a:prstGeom prst="rect">
            <a:avLst/>
          </a:prstGeom>
          <a:noFill/>
        </p:spPr>
        <p:txBody>
          <a:bodyPr wrap="none" rtlCol="0">
            <a:spAutoFit/>
          </a:bodyPr>
          <a:lstStyle/>
          <a:p>
            <a:r>
              <a:rPr lang="en-US" b="0" dirty="0">
                <a:solidFill>
                  <a:srgbClr val="FF0000"/>
                </a:solidFill>
              </a:rPr>
              <a:t>24</a:t>
            </a:r>
          </a:p>
        </p:txBody>
      </p:sp>
      <p:sp>
        <p:nvSpPr>
          <p:cNvPr id="14" name="TextBox 13">
            <a:extLst>
              <a:ext uri="{FF2B5EF4-FFF2-40B4-BE49-F238E27FC236}">
                <a16:creationId xmlns:a16="http://schemas.microsoft.com/office/drawing/2014/main" id="{D1BB499D-09E0-1941-93E5-E485913A458B}"/>
              </a:ext>
            </a:extLst>
          </p:cNvPr>
          <p:cNvSpPr txBox="1"/>
          <p:nvPr/>
        </p:nvSpPr>
        <p:spPr>
          <a:xfrm>
            <a:off x="5727089" y="2348630"/>
            <a:ext cx="412292" cy="338554"/>
          </a:xfrm>
          <a:prstGeom prst="rect">
            <a:avLst/>
          </a:prstGeom>
          <a:noFill/>
        </p:spPr>
        <p:txBody>
          <a:bodyPr wrap="none" rtlCol="0">
            <a:spAutoFit/>
          </a:bodyPr>
          <a:lstStyle/>
          <a:p>
            <a:r>
              <a:rPr lang="en-US" b="0" dirty="0">
                <a:solidFill>
                  <a:srgbClr val="0070C0"/>
                </a:solidFill>
              </a:rPr>
              <a:t>93</a:t>
            </a:r>
          </a:p>
        </p:txBody>
      </p:sp>
      <p:sp>
        <p:nvSpPr>
          <p:cNvPr id="15" name="TextBox 14">
            <a:extLst>
              <a:ext uri="{FF2B5EF4-FFF2-40B4-BE49-F238E27FC236}">
                <a16:creationId xmlns:a16="http://schemas.microsoft.com/office/drawing/2014/main" id="{E1787AFB-0D5C-C74A-BF42-D389A4B31435}"/>
              </a:ext>
            </a:extLst>
          </p:cNvPr>
          <p:cNvSpPr txBox="1"/>
          <p:nvPr/>
        </p:nvSpPr>
        <p:spPr>
          <a:xfrm>
            <a:off x="6577065" y="2347037"/>
            <a:ext cx="412292" cy="338554"/>
          </a:xfrm>
          <a:prstGeom prst="rect">
            <a:avLst/>
          </a:prstGeom>
          <a:noFill/>
        </p:spPr>
        <p:txBody>
          <a:bodyPr wrap="none" rtlCol="0">
            <a:spAutoFit/>
          </a:bodyPr>
          <a:lstStyle/>
          <a:p>
            <a:r>
              <a:rPr lang="en-US" b="0" dirty="0">
                <a:solidFill>
                  <a:srgbClr val="FF0000"/>
                </a:solidFill>
              </a:rPr>
              <a:t>12</a:t>
            </a:r>
          </a:p>
        </p:txBody>
      </p:sp>
      <p:sp>
        <p:nvSpPr>
          <p:cNvPr id="16" name="TextBox 15">
            <a:extLst>
              <a:ext uri="{FF2B5EF4-FFF2-40B4-BE49-F238E27FC236}">
                <a16:creationId xmlns:a16="http://schemas.microsoft.com/office/drawing/2014/main" id="{5BA4C12F-0446-B444-A9AD-48BDB4F33972}"/>
              </a:ext>
            </a:extLst>
          </p:cNvPr>
          <p:cNvSpPr txBox="1"/>
          <p:nvPr/>
        </p:nvSpPr>
        <p:spPr>
          <a:xfrm>
            <a:off x="7427041" y="2343322"/>
            <a:ext cx="412292" cy="338554"/>
          </a:xfrm>
          <a:prstGeom prst="rect">
            <a:avLst/>
          </a:prstGeom>
          <a:noFill/>
        </p:spPr>
        <p:txBody>
          <a:bodyPr wrap="none" rtlCol="0">
            <a:spAutoFit/>
          </a:bodyPr>
          <a:lstStyle/>
          <a:p>
            <a:r>
              <a:rPr lang="en-US" b="0" dirty="0">
                <a:solidFill>
                  <a:srgbClr val="FF0000"/>
                </a:solidFill>
              </a:rPr>
              <a:t>24</a:t>
            </a:r>
          </a:p>
        </p:txBody>
      </p:sp>
      <p:sp>
        <p:nvSpPr>
          <p:cNvPr id="17" name="TextBox 16">
            <a:extLst>
              <a:ext uri="{FF2B5EF4-FFF2-40B4-BE49-F238E27FC236}">
                <a16:creationId xmlns:a16="http://schemas.microsoft.com/office/drawing/2014/main" id="{B2D69342-7101-2A4F-91B7-398F015FF799}"/>
              </a:ext>
            </a:extLst>
          </p:cNvPr>
          <p:cNvSpPr txBox="1"/>
          <p:nvPr/>
        </p:nvSpPr>
        <p:spPr>
          <a:xfrm>
            <a:off x="0" y="3335923"/>
            <a:ext cx="1107996" cy="338554"/>
          </a:xfrm>
          <a:prstGeom prst="rect">
            <a:avLst/>
          </a:prstGeom>
          <a:noFill/>
        </p:spPr>
        <p:txBody>
          <a:bodyPr wrap="none" rtlCol="0">
            <a:spAutoFit/>
          </a:bodyPr>
          <a:lstStyle/>
          <a:p>
            <a:r>
              <a:rPr lang="en-US" dirty="0" err="1">
                <a:solidFill>
                  <a:schemeClr val="bg1"/>
                </a:solidFill>
              </a:rPr>
              <a:t>MinHash</a:t>
            </a:r>
            <a:r>
              <a:rPr lang="en-US" dirty="0">
                <a:solidFill>
                  <a:schemeClr val="bg1"/>
                </a:solidFill>
              </a:rPr>
              <a:t>:</a:t>
            </a:r>
          </a:p>
        </p:txBody>
      </p:sp>
      <p:sp>
        <p:nvSpPr>
          <p:cNvPr id="20" name="Line 7">
            <a:extLst>
              <a:ext uri="{FF2B5EF4-FFF2-40B4-BE49-F238E27FC236}">
                <a16:creationId xmlns:a16="http://schemas.microsoft.com/office/drawing/2014/main" id="{2D59CC19-15C8-A241-A98B-E97C8862C44B}"/>
              </a:ext>
            </a:extLst>
          </p:cNvPr>
          <p:cNvSpPr>
            <a:spLocks noChangeShapeType="1"/>
          </p:cNvSpPr>
          <p:nvPr/>
        </p:nvSpPr>
        <p:spPr bwMode="auto">
          <a:xfrm flipH="1">
            <a:off x="7105358" y="2671524"/>
            <a:ext cx="407465" cy="452172"/>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21" name="Line 7">
            <a:extLst>
              <a:ext uri="{FF2B5EF4-FFF2-40B4-BE49-F238E27FC236}">
                <a16:creationId xmlns:a16="http://schemas.microsoft.com/office/drawing/2014/main" id="{AC7621C0-3C0A-3C43-A836-E7DE73E526C3}"/>
              </a:ext>
            </a:extLst>
          </p:cNvPr>
          <p:cNvSpPr>
            <a:spLocks noChangeShapeType="1"/>
          </p:cNvSpPr>
          <p:nvPr/>
        </p:nvSpPr>
        <p:spPr bwMode="auto">
          <a:xfrm>
            <a:off x="5930407" y="2681876"/>
            <a:ext cx="602062" cy="481808"/>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22" name="Line 7">
            <a:extLst>
              <a:ext uri="{FF2B5EF4-FFF2-40B4-BE49-F238E27FC236}">
                <a16:creationId xmlns:a16="http://schemas.microsoft.com/office/drawing/2014/main" id="{6EEA35F7-784F-DE47-A88D-C650D368F316}"/>
              </a:ext>
            </a:extLst>
          </p:cNvPr>
          <p:cNvSpPr>
            <a:spLocks noChangeShapeType="1"/>
          </p:cNvSpPr>
          <p:nvPr/>
        </p:nvSpPr>
        <p:spPr bwMode="auto">
          <a:xfrm>
            <a:off x="6780384" y="2691431"/>
            <a:ext cx="7189" cy="472253"/>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23" name="Line 7">
            <a:extLst>
              <a:ext uri="{FF2B5EF4-FFF2-40B4-BE49-F238E27FC236}">
                <a16:creationId xmlns:a16="http://schemas.microsoft.com/office/drawing/2014/main" id="{6C76655A-F833-F748-AEFD-A317E4C559ED}"/>
              </a:ext>
            </a:extLst>
          </p:cNvPr>
          <p:cNvSpPr>
            <a:spLocks noChangeShapeType="1"/>
          </p:cNvSpPr>
          <p:nvPr/>
        </p:nvSpPr>
        <p:spPr bwMode="auto">
          <a:xfrm flipH="1">
            <a:off x="3021120" y="2726741"/>
            <a:ext cx="407465" cy="452172"/>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24" name="Line 7">
            <a:extLst>
              <a:ext uri="{FF2B5EF4-FFF2-40B4-BE49-F238E27FC236}">
                <a16:creationId xmlns:a16="http://schemas.microsoft.com/office/drawing/2014/main" id="{B9AAEB38-B70D-F142-ADE1-86AF10275FEA}"/>
              </a:ext>
            </a:extLst>
          </p:cNvPr>
          <p:cNvSpPr>
            <a:spLocks noChangeShapeType="1"/>
          </p:cNvSpPr>
          <p:nvPr/>
        </p:nvSpPr>
        <p:spPr bwMode="auto">
          <a:xfrm>
            <a:off x="1846169" y="2737093"/>
            <a:ext cx="602062" cy="481808"/>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25" name="Line 7">
            <a:extLst>
              <a:ext uri="{FF2B5EF4-FFF2-40B4-BE49-F238E27FC236}">
                <a16:creationId xmlns:a16="http://schemas.microsoft.com/office/drawing/2014/main" id="{F1E4B09D-68CC-0649-B7FC-3541B2A212A4}"/>
              </a:ext>
            </a:extLst>
          </p:cNvPr>
          <p:cNvSpPr>
            <a:spLocks noChangeShapeType="1"/>
          </p:cNvSpPr>
          <p:nvPr/>
        </p:nvSpPr>
        <p:spPr bwMode="auto">
          <a:xfrm>
            <a:off x="2696146" y="2746648"/>
            <a:ext cx="7189" cy="472253"/>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26" name="TextBox 25">
            <a:extLst>
              <a:ext uri="{FF2B5EF4-FFF2-40B4-BE49-F238E27FC236}">
                <a16:creationId xmlns:a16="http://schemas.microsoft.com/office/drawing/2014/main" id="{F53012B2-7891-4840-9839-CB2F42FA36EB}"/>
              </a:ext>
            </a:extLst>
          </p:cNvPr>
          <p:cNvSpPr txBox="1"/>
          <p:nvPr/>
        </p:nvSpPr>
        <p:spPr>
          <a:xfrm>
            <a:off x="2042897" y="3277865"/>
            <a:ext cx="1455848" cy="338554"/>
          </a:xfrm>
          <a:prstGeom prst="rect">
            <a:avLst/>
          </a:prstGeom>
          <a:noFill/>
        </p:spPr>
        <p:txBody>
          <a:bodyPr wrap="none" rtlCol="0">
            <a:spAutoFit/>
          </a:bodyPr>
          <a:lstStyle/>
          <a:p>
            <a:r>
              <a:rPr lang="en-US" b="0" dirty="0" err="1">
                <a:solidFill>
                  <a:schemeClr val="bg1"/>
                </a:solidFill>
              </a:rPr>
              <a:t>MinHash</a:t>
            </a:r>
            <a:r>
              <a:rPr lang="en-US" b="0" dirty="0">
                <a:solidFill>
                  <a:schemeClr val="bg1"/>
                </a:solidFill>
              </a:rPr>
              <a:t> = 12</a:t>
            </a:r>
          </a:p>
        </p:txBody>
      </p:sp>
      <p:sp>
        <p:nvSpPr>
          <p:cNvPr id="27" name="TextBox 26">
            <a:extLst>
              <a:ext uri="{FF2B5EF4-FFF2-40B4-BE49-F238E27FC236}">
                <a16:creationId xmlns:a16="http://schemas.microsoft.com/office/drawing/2014/main" id="{4316F6AD-9E53-8743-95A8-C8D3A41D40E2}"/>
              </a:ext>
            </a:extLst>
          </p:cNvPr>
          <p:cNvSpPr txBox="1"/>
          <p:nvPr/>
        </p:nvSpPr>
        <p:spPr>
          <a:xfrm>
            <a:off x="6139381" y="3230415"/>
            <a:ext cx="1455848" cy="338554"/>
          </a:xfrm>
          <a:prstGeom prst="rect">
            <a:avLst/>
          </a:prstGeom>
          <a:noFill/>
        </p:spPr>
        <p:txBody>
          <a:bodyPr wrap="none" rtlCol="0">
            <a:spAutoFit/>
          </a:bodyPr>
          <a:lstStyle/>
          <a:p>
            <a:r>
              <a:rPr lang="en-US" b="0" dirty="0" err="1">
                <a:solidFill>
                  <a:schemeClr val="bg1"/>
                </a:solidFill>
              </a:rPr>
              <a:t>MinHash</a:t>
            </a:r>
            <a:r>
              <a:rPr lang="en-US" b="0" dirty="0">
                <a:solidFill>
                  <a:schemeClr val="bg1"/>
                </a:solidFill>
              </a:rPr>
              <a:t> = 12</a:t>
            </a:r>
          </a:p>
        </p:txBody>
      </p:sp>
    </p:spTree>
    <p:extLst>
      <p:ext uri="{BB962C8B-B14F-4D97-AF65-F5344CB8AC3E}">
        <p14:creationId xmlns:p14="http://schemas.microsoft.com/office/powerpoint/2010/main" val="344679110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3854A-AA47-B44B-9FD0-CFF48E5C4D67}"/>
              </a:ext>
            </a:extLst>
          </p:cNvPr>
          <p:cNvSpPr>
            <a:spLocks noGrp="1"/>
          </p:cNvSpPr>
          <p:nvPr>
            <p:ph idx="1"/>
          </p:nvPr>
        </p:nvSpPr>
        <p:spPr>
          <a:xfrm>
            <a:off x="347662" y="1052262"/>
            <a:ext cx="8458200" cy="1576591"/>
          </a:xfrm>
        </p:spPr>
        <p:txBody>
          <a:bodyPr>
            <a:normAutofit/>
          </a:bodyPr>
          <a:lstStyle/>
          <a:p>
            <a:r>
              <a:rPr lang="en-US" sz="1800" b="1" dirty="0"/>
              <a:t>Key property</a:t>
            </a:r>
            <a:r>
              <a:rPr lang="en-US" sz="1800" dirty="0"/>
              <a:t>: the probability that two documents have the same </a:t>
            </a:r>
            <a:r>
              <a:rPr lang="en-US" sz="1800" dirty="0" err="1"/>
              <a:t>MinHash</a:t>
            </a:r>
            <a:r>
              <a:rPr lang="en-US" sz="1800" dirty="0"/>
              <a:t> signature is equal to their Jaccard similarity!</a:t>
            </a:r>
          </a:p>
          <a:p>
            <a:r>
              <a:rPr lang="en-US" sz="1800" dirty="0"/>
              <a:t>Formally: </a:t>
            </a:r>
            <a:r>
              <a:rPr lang="en-US" sz="1800" b="1" dirty="0" err="1">
                <a:solidFill>
                  <a:srgbClr val="0000FF"/>
                </a:solidFill>
              </a:rPr>
              <a:t>Pr</a:t>
            </a:r>
            <a:r>
              <a:rPr lang="en-US" sz="1800" dirty="0">
                <a:solidFill>
                  <a:srgbClr val="0000FF"/>
                </a:solidFill>
              </a:rPr>
              <a:t>[</a:t>
            </a:r>
            <a:r>
              <a:rPr lang="en-US" sz="1800" i="1" dirty="0">
                <a:solidFill>
                  <a:srgbClr val="0000FF"/>
                </a:solidFill>
              </a:rPr>
              <a:t>h</a:t>
            </a:r>
            <a:r>
              <a:rPr lang="en-US" sz="1800" dirty="0">
                <a:solidFill>
                  <a:srgbClr val="0000FF"/>
                </a:solidFill>
              </a:rPr>
              <a:t>(C</a:t>
            </a:r>
            <a:r>
              <a:rPr lang="en-US" sz="1800" baseline="-25000" dirty="0">
                <a:solidFill>
                  <a:srgbClr val="0000FF"/>
                </a:solidFill>
              </a:rPr>
              <a:t>1</a:t>
            </a:r>
            <a:r>
              <a:rPr lang="en-US" sz="1800" dirty="0">
                <a:solidFill>
                  <a:srgbClr val="0000FF"/>
                </a:solidFill>
              </a:rPr>
              <a:t>) = </a:t>
            </a:r>
            <a:r>
              <a:rPr lang="en-US" sz="1800" i="1" dirty="0">
                <a:solidFill>
                  <a:srgbClr val="0000FF"/>
                </a:solidFill>
              </a:rPr>
              <a:t>h</a:t>
            </a:r>
            <a:r>
              <a:rPr lang="en-US" sz="1800" dirty="0">
                <a:solidFill>
                  <a:srgbClr val="0000FF"/>
                </a:solidFill>
              </a:rPr>
              <a:t>(C</a:t>
            </a:r>
            <a:r>
              <a:rPr lang="en-US" sz="1800" baseline="-25000" dirty="0">
                <a:solidFill>
                  <a:srgbClr val="0000FF"/>
                </a:solidFill>
              </a:rPr>
              <a:t>2</a:t>
            </a:r>
            <a:r>
              <a:rPr lang="en-US" sz="1800" dirty="0">
                <a:solidFill>
                  <a:srgbClr val="0000FF"/>
                </a:solidFill>
              </a:rPr>
              <a:t>)] = </a:t>
            </a:r>
            <a:r>
              <a:rPr lang="en-US" sz="1800" i="1" dirty="0">
                <a:solidFill>
                  <a:srgbClr val="0000FF"/>
                </a:solidFill>
              </a:rPr>
              <a:t>Jaccard-Sim</a:t>
            </a:r>
            <a:r>
              <a:rPr lang="en-US" sz="1800" dirty="0">
                <a:solidFill>
                  <a:srgbClr val="0000FF"/>
                </a:solidFill>
              </a:rPr>
              <a:t>(C</a:t>
            </a:r>
            <a:r>
              <a:rPr lang="en-US" sz="1800" baseline="-25000" dirty="0">
                <a:solidFill>
                  <a:srgbClr val="0000FF"/>
                </a:solidFill>
              </a:rPr>
              <a:t>1</a:t>
            </a:r>
            <a:r>
              <a:rPr lang="en-US" sz="1800" dirty="0">
                <a:solidFill>
                  <a:srgbClr val="0000FF"/>
                </a:solidFill>
              </a:rPr>
              <a:t>, C</a:t>
            </a:r>
            <a:r>
              <a:rPr lang="en-US" sz="1800" baseline="-25000" dirty="0">
                <a:solidFill>
                  <a:srgbClr val="0000FF"/>
                </a:solidFill>
              </a:rPr>
              <a:t>2</a:t>
            </a:r>
            <a:r>
              <a:rPr lang="en-US" sz="1800" dirty="0">
                <a:solidFill>
                  <a:srgbClr val="0000FF"/>
                </a:solidFill>
              </a:rPr>
              <a:t>) </a:t>
            </a:r>
          </a:p>
          <a:p>
            <a:r>
              <a:rPr lang="en-US" sz="1800" b="1" dirty="0"/>
              <a:t>Proof </a:t>
            </a:r>
            <a:r>
              <a:rPr lang="en-US" sz="1800" dirty="0"/>
              <a:t>(not required knowledge):</a:t>
            </a:r>
          </a:p>
          <a:p>
            <a:endParaRPr lang="en-US" sz="1800" dirty="0"/>
          </a:p>
        </p:txBody>
      </p:sp>
      <p:sp>
        <p:nvSpPr>
          <p:cNvPr id="3" name="Title 2">
            <a:extLst>
              <a:ext uri="{FF2B5EF4-FFF2-40B4-BE49-F238E27FC236}">
                <a16:creationId xmlns:a16="http://schemas.microsoft.com/office/drawing/2014/main" id="{9684A863-5B60-974D-B2D7-E02B50B553BA}"/>
              </a:ext>
            </a:extLst>
          </p:cNvPr>
          <p:cNvSpPr>
            <a:spLocks noGrp="1"/>
          </p:cNvSpPr>
          <p:nvPr>
            <p:ph type="title"/>
          </p:nvPr>
        </p:nvSpPr>
        <p:spPr/>
        <p:txBody>
          <a:bodyPr/>
          <a:lstStyle/>
          <a:p>
            <a:r>
              <a:rPr lang="en-US" dirty="0"/>
              <a:t>Key Property of </a:t>
            </a:r>
            <a:r>
              <a:rPr lang="en-US" dirty="0" err="1"/>
              <a:t>MinHash</a:t>
            </a:r>
            <a:endParaRPr lang="en-US" dirty="0"/>
          </a:p>
        </p:txBody>
      </p:sp>
      <p:sp>
        <p:nvSpPr>
          <p:cNvPr id="4" name="Slide Number Placeholder 3">
            <a:extLst>
              <a:ext uri="{FF2B5EF4-FFF2-40B4-BE49-F238E27FC236}">
                <a16:creationId xmlns:a16="http://schemas.microsoft.com/office/drawing/2014/main" id="{0ED0CD80-2FAA-2D44-9ED4-AA1BFA5CEC64}"/>
              </a:ext>
            </a:extLst>
          </p:cNvPr>
          <p:cNvSpPr>
            <a:spLocks noGrp="1"/>
          </p:cNvSpPr>
          <p:nvPr>
            <p:ph type="sldNum" sz="quarter" idx="10"/>
          </p:nvPr>
        </p:nvSpPr>
        <p:spPr/>
        <p:txBody>
          <a:bodyPr/>
          <a:lstStyle/>
          <a:p>
            <a:fld id="{95C605C4-1F5B-4B2B-8458-3FC432AF1FAC}" type="slidenum">
              <a:rPr lang="en-US" smtClean="0"/>
              <a:t>46</a:t>
            </a:fld>
            <a:endParaRPr lang="en-US"/>
          </a:p>
        </p:txBody>
      </p:sp>
      <p:sp>
        <p:nvSpPr>
          <p:cNvPr id="9" name="TextBox 8">
            <a:extLst>
              <a:ext uri="{FF2B5EF4-FFF2-40B4-BE49-F238E27FC236}">
                <a16:creationId xmlns:a16="http://schemas.microsoft.com/office/drawing/2014/main" id="{3AFEF59F-7DBE-B047-AF09-E52AF2EA4C00}"/>
              </a:ext>
            </a:extLst>
          </p:cNvPr>
          <p:cNvSpPr txBox="1"/>
          <p:nvPr/>
        </p:nvSpPr>
        <p:spPr>
          <a:xfrm>
            <a:off x="247989" y="5103848"/>
            <a:ext cx="2161169" cy="338554"/>
          </a:xfrm>
          <a:prstGeom prst="rect">
            <a:avLst/>
          </a:prstGeom>
          <a:noFill/>
        </p:spPr>
        <p:txBody>
          <a:bodyPr wrap="none" rtlCol="0">
            <a:spAutoFit/>
          </a:bodyPr>
          <a:lstStyle/>
          <a:p>
            <a:r>
              <a:rPr lang="en-US" dirty="0">
                <a:solidFill>
                  <a:schemeClr val="bg1"/>
                </a:solidFill>
              </a:rPr>
              <a:t>Set of all our tuples:</a:t>
            </a:r>
          </a:p>
        </p:txBody>
      </p:sp>
      <p:sp>
        <p:nvSpPr>
          <p:cNvPr id="10" name="TextBox 9">
            <a:extLst>
              <a:ext uri="{FF2B5EF4-FFF2-40B4-BE49-F238E27FC236}">
                <a16:creationId xmlns:a16="http://schemas.microsoft.com/office/drawing/2014/main" id="{03078CE4-1CB8-874F-9695-7B8004B98842}"/>
              </a:ext>
            </a:extLst>
          </p:cNvPr>
          <p:cNvSpPr txBox="1"/>
          <p:nvPr/>
        </p:nvSpPr>
        <p:spPr>
          <a:xfrm>
            <a:off x="2512668" y="4989426"/>
            <a:ext cx="3685624" cy="584775"/>
          </a:xfrm>
          <a:prstGeom prst="rect">
            <a:avLst/>
          </a:prstGeom>
          <a:noFill/>
        </p:spPr>
        <p:txBody>
          <a:bodyPr wrap="none" rtlCol="0">
            <a:spAutoFit/>
          </a:bodyPr>
          <a:lstStyle/>
          <a:p>
            <a:r>
              <a:rPr lang="en-US" dirty="0">
                <a:solidFill>
                  <a:srgbClr val="0070C0"/>
                </a:solidFill>
              </a:rPr>
              <a:t>{(the cat), (no cat), </a:t>
            </a:r>
            <a:r>
              <a:rPr lang="en-US" dirty="0">
                <a:solidFill>
                  <a:srgbClr val="FF0000"/>
                </a:solidFill>
              </a:rPr>
              <a:t>(cat is), (is glad)</a:t>
            </a:r>
            <a:r>
              <a:rPr lang="en-US" dirty="0">
                <a:solidFill>
                  <a:srgbClr val="0070C0"/>
                </a:solidFill>
              </a:rPr>
              <a:t>}</a:t>
            </a:r>
          </a:p>
          <a:p>
            <a:endParaRPr lang="en-US" dirty="0"/>
          </a:p>
        </p:txBody>
      </p:sp>
      <p:sp>
        <p:nvSpPr>
          <p:cNvPr id="14" name="TextBox 13">
            <a:extLst>
              <a:ext uri="{FF2B5EF4-FFF2-40B4-BE49-F238E27FC236}">
                <a16:creationId xmlns:a16="http://schemas.microsoft.com/office/drawing/2014/main" id="{81A5B7DF-4460-2149-B2A6-C6C70EABAFFC}"/>
              </a:ext>
            </a:extLst>
          </p:cNvPr>
          <p:cNvSpPr txBox="1"/>
          <p:nvPr/>
        </p:nvSpPr>
        <p:spPr>
          <a:xfrm>
            <a:off x="4556456" y="5499988"/>
            <a:ext cx="1487908" cy="276999"/>
          </a:xfrm>
          <a:prstGeom prst="rect">
            <a:avLst/>
          </a:prstGeom>
          <a:noFill/>
        </p:spPr>
        <p:txBody>
          <a:bodyPr wrap="none" rtlCol="0">
            <a:spAutoFit/>
          </a:bodyPr>
          <a:lstStyle/>
          <a:p>
            <a:r>
              <a:rPr lang="en-US" sz="1200" b="0" dirty="0">
                <a:solidFill>
                  <a:srgbClr val="FF0000"/>
                </a:solidFill>
              </a:rPr>
              <a:t>(2 shared shingles)</a:t>
            </a:r>
          </a:p>
        </p:txBody>
      </p:sp>
      <p:sp>
        <p:nvSpPr>
          <p:cNvPr id="15" name="TextBox 14">
            <a:extLst>
              <a:ext uri="{FF2B5EF4-FFF2-40B4-BE49-F238E27FC236}">
                <a16:creationId xmlns:a16="http://schemas.microsoft.com/office/drawing/2014/main" id="{B77DE636-6698-D44D-8316-246A5617E387}"/>
              </a:ext>
            </a:extLst>
          </p:cNvPr>
          <p:cNvSpPr txBox="1"/>
          <p:nvPr/>
        </p:nvSpPr>
        <p:spPr>
          <a:xfrm>
            <a:off x="2584634" y="5500162"/>
            <a:ext cx="1794081" cy="276999"/>
          </a:xfrm>
          <a:prstGeom prst="rect">
            <a:avLst/>
          </a:prstGeom>
          <a:noFill/>
        </p:spPr>
        <p:txBody>
          <a:bodyPr wrap="none" rtlCol="0">
            <a:spAutoFit/>
          </a:bodyPr>
          <a:lstStyle/>
          <a:p>
            <a:r>
              <a:rPr lang="en-US" sz="1200" b="0" dirty="0">
                <a:solidFill>
                  <a:srgbClr val="0070C0"/>
                </a:solidFill>
              </a:rPr>
              <a:t>(2 non-shared shingles)</a:t>
            </a:r>
          </a:p>
        </p:txBody>
      </p:sp>
      <p:sp>
        <p:nvSpPr>
          <p:cNvPr id="17" name="Left Brace 16">
            <a:extLst>
              <a:ext uri="{FF2B5EF4-FFF2-40B4-BE49-F238E27FC236}">
                <a16:creationId xmlns:a16="http://schemas.microsoft.com/office/drawing/2014/main" id="{3191BB13-41E2-F546-945F-4E8D9CFF1BD2}"/>
              </a:ext>
            </a:extLst>
          </p:cNvPr>
          <p:cNvSpPr/>
          <p:nvPr/>
        </p:nvSpPr>
        <p:spPr bwMode="auto">
          <a:xfrm rot="16200000">
            <a:off x="5098961" y="4721270"/>
            <a:ext cx="162401" cy="1395034"/>
          </a:xfrm>
          <a:prstGeom prst="leftBrac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8" name="Left Brace 17">
            <a:extLst>
              <a:ext uri="{FF2B5EF4-FFF2-40B4-BE49-F238E27FC236}">
                <a16:creationId xmlns:a16="http://schemas.microsoft.com/office/drawing/2014/main" id="{152F3C2C-F42B-DF47-A4AC-417F502B6AF5}"/>
              </a:ext>
            </a:extLst>
          </p:cNvPr>
          <p:cNvSpPr/>
          <p:nvPr/>
        </p:nvSpPr>
        <p:spPr bwMode="auto">
          <a:xfrm rot="16200000">
            <a:off x="3399024" y="4701309"/>
            <a:ext cx="162401" cy="1395034"/>
          </a:xfrm>
          <a:prstGeom prst="leftBrac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F29137CF-1F18-4C4B-9CF9-B31E4EBD74BA}"/>
              </a:ext>
            </a:extLst>
          </p:cNvPr>
          <p:cNvSpPr txBox="1"/>
          <p:nvPr/>
        </p:nvSpPr>
        <p:spPr>
          <a:xfrm>
            <a:off x="6720994" y="5103848"/>
            <a:ext cx="2321469" cy="338554"/>
          </a:xfrm>
          <a:prstGeom prst="rect">
            <a:avLst/>
          </a:prstGeom>
          <a:noFill/>
        </p:spPr>
        <p:txBody>
          <a:bodyPr wrap="none" rtlCol="0">
            <a:spAutoFit/>
          </a:bodyPr>
          <a:lstStyle/>
          <a:p>
            <a:r>
              <a:rPr lang="en-US" b="0" dirty="0">
                <a:solidFill>
                  <a:schemeClr val="bg1"/>
                </a:solidFill>
              </a:rPr>
              <a:t>Jaccard sim = 2/4 = 0.5</a:t>
            </a:r>
          </a:p>
        </p:txBody>
      </p:sp>
      <p:sp>
        <p:nvSpPr>
          <p:cNvPr id="21" name="TextBox 20">
            <a:extLst>
              <a:ext uri="{FF2B5EF4-FFF2-40B4-BE49-F238E27FC236}">
                <a16:creationId xmlns:a16="http://schemas.microsoft.com/office/drawing/2014/main" id="{C9E1D541-09FF-7241-8B15-D7A858BC82DB}"/>
              </a:ext>
            </a:extLst>
          </p:cNvPr>
          <p:cNvSpPr txBox="1"/>
          <p:nvPr/>
        </p:nvSpPr>
        <p:spPr>
          <a:xfrm>
            <a:off x="33337" y="5755764"/>
            <a:ext cx="8805863" cy="1077218"/>
          </a:xfrm>
          <a:prstGeom prst="rect">
            <a:avLst/>
          </a:prstGeom>
          <a:noFill/>
        </p:spPr>
        <p:txBody>
          <a:bodyPr wrap="square" rtlCol="0">
            <a:spAutoFit/>
          </a:bodyPr>
          <a:lstStyle/>
          <a:p>
            <a:r>
              <a:rPr lang="en-US" b="0" dirty="0">
                <a:solidFill>
                  <a:schemeClr val="bg1"/>
                </a:solidFill>
              </a:rPr>
              <a:t>Among these 4 tuples, each has the same probability of having the smallest hash value.</a:t>
            </a:r>
          </a:p>
          <a:p>
            <a:r>
              <a:rPr lang="en-US" b="0" dirty="0">
                <a:solidFill>
                  <a:schemeClr val="bg1"/>
                </a:solidFill>
              </a:rPr>
              <a:t>if one of the red shingles has the smallest hash, the documents will have the same </a:t>
            </a:r>
            <a:r>
              <a:rPr lang="en-US" b="0" dirty="0" err="1">
                <a:solidFill>
                  <a:schemeClr val="bg1"/>
                </a:solidFill>
              </a:rPr>
              <a:t>MinHash</a:t>
            </a:r>
            <a:r>
              <a:rPr lang="en-US" b="0" dirty="0">
                <a:solidFill>
                  <a:schemeClr val="bg1"/>
                </a:solidFill>
              </a:rPr>
              <a:t>. </a:t>
            </a:r>
          </a:p>
          <a:p>
            <a:r>
              <a:rPr lang="en-US" b="0" dirty="0">
                <a:solidFill>
                  <a:schemeClr val="bg1"/>
                </a:solidFill>
              </a:rPr>
              <a:t>Otherwise, they will have different </a:t>
            </a:r>
            <a:r>
              <a:rPr lang="en-US" b="0" dirty="0" err="1">
                <a:solidFill>
                  <a:schemeClr val="bg1"/>
                </a:solidFill>
              </a:rPr>
              <a:t>MinHashes</a:t>
            </a:r>
            <a:r>
              <a:rPr lang="en-US" b="0" dirty="0">
                <a:solidFill>
                  <a:schemeClr val="bg1"/>
                </a:solidFill>
              </a:rPr>
              <a:t>.</a:t>
            </a:r>
          </a:p>
          <a:p>
            <a:r>
              <a:rPr lang="en-US" b="0" dirty="0">
                <a:solidFill>
                  <a:schemeClr val="bg1"/>
                </a:solidFill>
              </a:rPr>
              <a:t>=&gt; </a:t>
            </a:r>
            <a:r>
              <a:rPr lang="en-US" dirty="0" err="1">
                <a:solidFill>
                  <a:srgbClr val="0000FF"/>
                </a:solidFill>
              </a:rPr>
              <a:t>Pr</a:t>
            </a:r>
            <a:r>
              <a:rPr lang="en-US" b="0" dirty="0">
                <a:solidFill>
                  <a:srgbClr val="0000FF"/>
                </a:solidFill>
              </a:rPr>
              <a:t>[</a:t>
            </a:r>
            <a:r>
              <a:rPr lang="en-US" b="0" i="1" dirty="0">
                <a:solidFill>
                  <a:srgbClr val="0000FF"/>
                </a:solidFill>
              </a:rPr>
              <a:t>h</a:t>
            </a:r>
            <a:r>
              <a:rPr lang="en-US" b="0" dirty="0">
                <a:solidFill>
                  <a:srgbClr val="0000FF"/>
                </a:solidFill>
              </a:rPr>
              <a:t>(C</a:t>
            </a:r>
            <a:r>
              <a:rPr lang="en-US" b="0" baseline="-25000" dirty="0">
                <a:solidFill>
                  <a:srgbClr val="0000FF"/>
                </a:solidFill>
              </a:rPr>
              <a:t>1</a:t>
            </a:r>
            <a:r>
              <a:rPr lang="en-US" b="0" dirty="0">
                <a:solidFill>
                  <a:srgbClr val="0000FF"/>
                </a:solidFill>
              </a:rPr>
              <a:t>) = </a:t>
            </a:r>
            <a:r>
              <a:rPr lang="en-US" b="0" i="1" dirty="0">
                <a:solidFill>
                  <a:srgbClr val="0000FF"/>
                </a:solidFill>
              </a:rPr>
              <a:t>h</a:t>
            </a:r>
            <a:r>
              <a:rPr lang="en-US" b="0" dirty="0">
                <a:solidFill>
                  <a:srgbClr val="0000FF"/>
                </a:solidFill>
              </a:rPr>
              <a:t>(C</a:t>
            </a:r>
            <a:r>
              <a:rPr lang="en-US" b="0" baseline="-25000" dirty="0">
                <a:solidFill>
                  <a:srgbClr val="0000FF"/>
                </a:solidFill>
              </a:rPr>
              <a:t>2</a:t>
            </a:r>
            <a:r>
              <a:rPr lang="en-US" b="0" dirty="0">
                <a:solidFill>
                  <a:srgbClr val="0000FF"/>
                </a:solidFill>
              </a:rPr>
              <a:t>)] = </a:t>
            </a:r>
            <a:r>
              <a:rPr lang="en-US" b="0" dirty="0">
                <a:solidFill>
                  <a:schemeClr val="bg1"/>
                </a:solidFill>
              </a:rPr>
              <a:t>(red shingles / total shingles) = (intersection / union) = Jaccard similarity</a:t>
            </a:r>
          </a:p>
        </p:txBody>
      </p:sp>
      <p:sp>
        <p:nvSpPr>
          <p:cNvPr id="25" name="TextBox 24">
            <a:extLst>
              <a:ext uri="{FF2B5EF4-FFF2-40B4-BE49-F238E27FC236}">
                <a16:creationId xmlns:a16="http://schemas.microsoft.com/office/drawing/2014/main" id="{E0E1D57E-62DB-664A-A674-E2F8CBC5423E}"/>
              </a:ext>
            </a:extLst>
          </p:cNvPr>
          <p:cNvSpPr txBox="1"/>
          <p:nvPr/>
        </p:nvSpPr>
        <p:spPr>
          <a:xfrm>
            <a:off x="1185396" y="2912553"/>
            <a:ext cx="2943434" cy="584775"/>
          </a:xfrm>
          <a:prstGeom prst="rect">
            <a:avLst/>
          </a:prstGeom>
          <a:noFill/>
        </p:spPr>
        <p:txBody>
          <a:bodyPr wrap="none" rtlCol="0">
            <a:spAutoFit/>
          </a:bodyPr>
          <a:lstStyle/>
          <a:p>
            <a:r>
              <a:rPr lang="en-US" dirty="0">
                <a:solidFill>
                  <a:srgbClr val="0070C0"/>
                </a:solidFill>
              </a:rPr>
              <a:t>{ (the cat), </a:t>
            </a:r>
            <a:r>
              <a:rPr lang="en-US" dirty="0">
                <a:solidFill>
                  <a:srgbClr val="FF0000"/>
                </a:solidFill>
              </a:rPr>
              <a:t>(cat is), (is glad) </a:t>
            </a:r>
            <a:r>
              <a:rPr lang="en-US" dirty="0">
                <a:solidFill>
                  <a:srgbClr val="0070C0"/>
                </a:solidFill>
              </a:rPr>
              <a:t>}</a:t>
            </a:r>
          </a:p>
          <a:p>
            <a:endParaRPr lang="en-US" dirty="0"/>
          </a:p>
        </p:txBody>
      </p:sp>
      <p:sp>
        <p:nvSpPr>
          <p:cNvPr id="26" name="TextBox 25">
            <a:extLst>
              <a:ext uri="{FF2B5EF4-FFF2-40B4-BE49-F238E27FC236}">
                <a16:creationId xmlns:a16="http://schemas.microsoft.com/office/drawing/2014/main" id="{4CAB42E0-B7DD-E04E-A474-D016AF722283}"/>
              </a:ext>
            </a:extLst>
          </p:cNvPr>
          <p:cNvSpPr txBox="1"/>
          <p:nvPr/>
        </p:nvSpPr>
        <p:spPr>
          <a:xfrm>
            <a:off x="5376396" y="2912552"/>
            <a:ext cx="2885726" cy="584775"/>
          </a:xfrm>
          <a:prstGeom prst="rect">
            <a:avLst/>
          </a:prstGeom>
          <a:noFill/>
        </p:spPr>
        <p:txBody>
          <a:bodyPr wrap="none" rtlCol="0">
            <a:spAutoFit/>
          </a:bodyPr>
          <a:lstStyle/>
          <a:p>
            <a:r>
              <a:rPr lang="en-US" dirty="0">
                <a:solidFill>
                  <a:srgbClr val="0070C0"/>
                </a:solidFill>
              </a:rPr>
              <a:t>{ (no cat), </a:t>
            </a:r>
            <a:r>
              <a:rPr lang="en-US" dirty="0">
                <a:solidFill>
                  <a:srgbClr val="FF0000"/>
                </a:solidFill>
              </a:rPr>
              <a:t>(cat is), (is glad) </a:t>
            </a:r>
            <a:r>
              <a:rPr lang="en-US" dirty="0">
                <a:solidFill>
                  <a:srgbClr val="0070C0"/>
                </a:solidFill>
              </a:rPr>
              <a:t>}</a:t>
            </a:r>
          </a:p>
          <a:p>
            <a:endParaRPr lang="en-US" dirty="0"/>
          </a:p>
        </p:txBody>
      </p:sp>
      <p:sp>
        <p:nvSpPr>
          <p:cNvPr id="27" name="TextBox 26">
            <a:extLst>
              <a:ext uri="{FF2B5EF4-FFF2-40B4-BE49-F238E27FC236}">
                <a16:creationId xmlns:a16="http://schemas.microsoft.com/office/drawing/2014/main" id="{8D3E3443-42C2-E744-AEA1-FED38FADA617}"/>
              </a:ext>
            </a:extLst>
          </p:cNvPr>
          <p:cNvSpPr txBox="1"/>
          <p:nvPr/>
        </p:nvSpPr>
        <p:spPr>
          <a:xfrm>
            <a:off x="1871196" y="2573998"/>
            <a:ext cx="1358064" cy="338554"/>
          </a:xfrm>
          <a:prstGeom prst="rect">
            <a:avLst/>
          </a:prstGeom>
          <a:noFill/>
        </p:spPr>
        <p:txBody>
          <a:bodyPr wrap="none" rtlCol="0">
            <a:spAutoFit/>
          </a:bodyPr>
          <a:lstStyle/>
          <a:p>
            <a:r>
              <a:rPr lang="en-US" u="sng" dirty="0">
                <a:solidFill>
                  <a:schemeClr val="bg1"/>
                </a:solidFill>
              </a:rPr>
              <a:t>Document 1</a:t>
            </a:r>
          </a:p>
        </p:txBody>
      </p:sp>
      <p:sp>
        <p:nvSpPr>
          <p:cNvPr id="28" name="TextBox 27">
            <a:extLst>
              <a:ext uri="{FF2B5EF4-FFF2-40B4-BE49-F238E27FC236}">
                <a16:creationId xmlns:a16="http://schemas.microsoft.com/office/drawing/2014/main" id="{519EB89F-8A51-1B43-AB7B-295071332FFC}"/>
              </a:ext>
            </a:extLst>
          </p:cNvPr>
          <p:cNvSpPr txBox="1"/>
          <p:nvPr/>
        </p:nvSpPr>
        <p:spPr>
          <a:xfrm>
            <a:off x="6169081" y="2552775"/>
            <a:ext cx="1358064" cy="338554"/>
          </a:xfrm>
          <a:prstGeom prst="rect">
            <a:avLst/>
          </a:prstGeom>
          <a:noFill/>
        </p:spPr>
        <p:txBody>
          <a:bodyPr wrap="none" rtlCol="0">
            <a:spAutoFit/>
          </a:bodyPr>
          <a:lstStyle/>
          <a:p>
            <a:r>
              <a:rPr lang="en-US" u="sng" dirty="0">
                <a:solidFill>
                  <a:schemeClr val="bg1"/>
                </a:solidFill>
              </a:rPr>
              <a:t>Document 2</a:t>
            </a:r>
          </a:p>
        </p:txBody>
      </p:sp>
      <p:sp>
        <p:nvSpPr>
          <p:cNvPr id="29" name="TextBox 28">
            <a:extLst>
              <a:ext uri="{FF2B5EF4-FFF2-40B4-BE49-F238E27FC236}">
                <a16:creationId xmlns:a16="http://schemas.microsoft.com/office/drawing/2014/main" id="{2E8A5372-F591-E34A-996B-7C85110FE3EE}"/>
              </a:ext>
            </a:extLst>
          </p:cNvPr>
          <p:cNvSpPr txBox="1"/>
          <p:nvPr/>
        </p:nvSpPr>
        <p:spPr>
          <a:xfrm>
            <a:off x="33337" y="3428075"/>
            <a:ext cx="981359" cy="338554"/>
          </a:xfrm>
          <a:prstGeom prst="rect">
            <a:avLst/>
          </a:prstGeom>
          <a:noFill/>
        </p:spPr>
        <p:txBody>
          <a:bodyPr wrap="none" rtlCol="0">
            <a:spAutoFit/>
          </a:bodyPr>
          <a:lstStyle/>
          <a:p>
            <a:r>
              <a:rPr lang="en-US" dirty="0">
                <a:solidFill>
                  <a:schemeClr val="bg1"/>
                </a:solidFill>
              </a:rPr>
              <a:t>Hashes:</a:t>
            </a:r>
          </a:p>
        </p:txBody>
      </p:sp>
      <p:sp>
        <p:nvSpPr>
          <p:cNvPr id="30" name="TextBox 29">
            <a:extLst>
              <a:ext uri="{FF2B5EF4-FFF2-40B4-BE49-F238E27FC236}">
                <a16:creationId xmlns:a16="http://schemas.microsoft.com/office/drawing/2014/main" id="{ED35B72C-7933-264D-9D59-B145F9FBBA64}"/>
              </a:ext>
            </a:extLst>
          </p:cNvPr>
          <p:cNvSpPr txBox="1"/>
          <p:nvPr/>
        </p:nvSpPr>
        <p:spPr>
          <a:xfrm>
            <a:off x="1622347" y="3433383"/>
            <a:ext cx="412292" cy="338554"/>
          </a:xfrm>
          <a:prstGeom prst="rect">
            <a:avLst/>
          </a:prstGeom>
          <a:noFill/>
        </p:spPr>
        <p:txBody>
          <a:bodyPr wrap="none" rtlCol="0">
            <a:spAutoFit/>
          </a:bodyPr>
          <a:lstStyle/>
          <a:p>
            <a:r>
              <a:rPr lang="en-US" b="0" dirty="0">
                <a:solidFill>
                  <a:srgbClr val="0070C0"/>
                </a:solidFill>
              </a:rPr>
              <a:t>32</a:t>
            </a:r>
          </a:p>
        </p:txBody>
      </p:sp>
      <p:sp>
        <p:nvSpPr>
          <p:cNvPr id="31" name="TextBox 30">
            <a:extLst>
              <a:ext uri="{FF2B5EF4-FFF2-40B4-BE49-F238E27FC236}">
                <a16:creationId xmlns:a16="http://schemas.microsoft.com/office/drawing/2014/main" id="{7A43868E-3C9A-4F4E-942F-57D39B1967D9}"/>
              </a:ext>
            </a:extLst>
          </p:cNvPr>
          <p:cNvSpPr txBox="1"/>
          <p:nvPr/>
        </p:nvSpPr>
        <p:spPr>
          <a:xfrm>
            <a:off x="2472323" y="3431790"/>
            <a:ext cx="412292" cy="338554"/>
          </a:xfrm>
          <a:prstGeom prst="rect">
            <a:avLst/>
          </a:prstGeom>
          <a:noFill/>
        </p:spPr>
        <p:txBody>
          <a:bodyPr wrap="none" rtlCol="0">
            <a:spAutoFit/>
          </a:bodyPr>
          <a:lstStyle/>
          <a:p>
            <a:r>
              <a:rPr lang="en-US" b="0" dirty="0">
                <a:solidFill>
                  <a:srgbClr val="FF0000"/>
                </a:solidFill>
              </a:rPr>
              <a:t>12</a:t>
            </a:r>
          </a:p>
        </p:txBody>
      </p:sp>
      <p:sp>
        <p:nvSpPr>
          <p:cNvPr id="32" name="TextBox 31">
            <a:extLst>
              <a:ext uri="{FF2B5EF4-FFF2-40B4-BE49-F238E27FC236}">
                <a16:creationId xmlns:a16="http://schemas.microsoft.com/office/drawing/2014/main" id="{C98CDBD2-BD26-F041-A935-B8D89F4BF214}"/>
              </a:ext>
            </a:extLst>
          </p:cNvPr>
          <p:cNvSpPr txBox="1"/>
          <p:nvPr/>
        </p:nvSpPr>
        <p:spPr>
          <a:xfrm>
            <a:off x="3322299" y="3428075"/>
            <a:ext cx="412292" cy="338554"/>
          </a:xfrm>
          <a:prstGeom prst="rect">
            <a:avLst/>
          </a:prstGeom>
          <a:noFill/>
        </p:spPr>
        <p:txBody>
          <a:bodyPr wrap="none" rtlCol="0">
            <a:spAutoFit/>
          </a:bodyPr>
          <a:lstStyle/>
          <a:p>
            <a:r>
              <a:rPr lang="en-US" b="0" dirty="0">
                <a:solidFill>
                  <a:srgbClr val="FF0000"/>
                </a:solidFill>
              </a:rPr>
              <a:t>24</a:t>
            </a:r>
          </a:p>
        </p:txBody>
      </p:sp>
      <p:sp>
        <p:nvSpPr>
          <p:cNvPr id="33" name="TextBox 32">
            <a:extLst>
              <a:ext uri="{FF2B5EF4-FFF2-40B4-BE49-F238E27FC236}">
                <a16:creationId xmlns:a16="http://schemas.microsoft.com/office/drawing/2014/main" id="{395A6236-FC21-8B4C-A9E2-4C759635C8AB}"/>
              </a:ext>
            </a:extLst>
          </p:cNvPr>
          <p:cNvSpPr txBox="1"/>
          <p:nvPr/>
        </p:nvSpPr>
        <p:spPr>
          <a:xfrm>
            <a:off x="5769485" y="3433383"/>
            <a:ext cx="412292" cy="338554"/>
          </a:xfrm>
          <a:prstGeom prst="rect">
            <a:avLst/>
          </a:prstGeom>
          <a:noFill/>
        </p:spPr>
        <p:txBody>
          <a:bodyPr wrap="none" rtlCol="0">
            <a:spAutoFit/>
          </a:bodyPr>
          <a:lstStyle/>
          <a:p>
            <a:r>
              <a:rPr lang="en-US" b="0" dirty="0">
                <a:solidFill>
                  <a:srgbClr val="0070C0"/>
                </a:solidFill>
              </a:rPr>
              <a:t>93</a:t>
            </a:r>
          </a:p>
        </p:txBody>
      </p:sp>
      <p:sp>
        <p:nvSpPr>
          <p:cNvPr id="34" name="TextBox 33">
            <a:extLst>
              <a:ext uri="{FF2B5EF4-FFF2-40B4-BE49-F238E27FC236}">
                <a16:creationId xmlns:a16="http://schemas.microsoft.com/office/drawing/2014/main" id="{C6E5FB64-082E-B947-A9AE-E03733B02DA3}"/>
              </a:ext>
            </a:extLst>
          </p:cNvPr>
          <p:cNvSpPr txBox="1"/>
          <p:nvPr/>
        </p:nvSpPr>
        <p:spPr>
          <a:xfrm>
            <a:off x="6619461" y="3431790"/>
            <a:ext cx="412292" cy="338554"/>
          </a:xfrm>
          <a:prstGeom prst="rect">
            <a:avLst/>
          </a:prstGeom>
          <a:noFill/>
        </p:spPr>
        <p:txBody>
          <a:bodyPr wrap="none" rtlCol="0">
            <a:spAutoFit/>
          </a:bodyPr>
          <a:lstStyle/>
          <a:p>
            <a:r>
              <a:rPr lang="en-US" b="0" dirty="0">
                <a:solidFill>
                  <a:srgbClr val="FF0000"/>
                </a:solidFill>
              </a:rPr>
              <a:t>12</a:t>
            </a:r>
          </a:p>
        </p:txBody>
      </p:sp>
      <p:sp>
        <p:nvSpPr>
          <p:cNvPr id="35" name="TextBox 34">
            <a:extLst>
              <a:ext uri="{FF2B5EF4-FFF2-40B4-BE49-F238E27FC236}">
                <a16:creationId xmlns:a16="http://schemas.microsoft.com/office/drawing/2014/main" id="{93370FDF-369B-5948-A422-A65E95A94293}"/>
              </a:ext>
            </a:extLst>
          </p:cNvPr>
          <p:cNvSpPr txBox="1"/>
          <p:nvPr/>
        </p:nvSpPr>
        <p:spPr>
          <a:xfrm>
            <a:off x="7469437" y="3428075"/>
            <a:ext cx="412292" cy="338554"/>
          </a:xfrm>
          <a:prstGeom prst="rect">
            <a:avLst/>
          </a:prstGeom>
          <a:noFill/>
        </p:spPr>
        <p:txBody>
          <a:bodyPr wrap="none" rtlCol="0">
            <a:spAutoFit/>
          </a:bodyPr>
          <a:lstStyle/>
          <a:p>
            <a:r>
              <a:rPr lang="en-US" b="0" dirty="0">
                <a:solidFill>
                  <a:srgbClr val="FF0000"/>
                </a:solidFill>
              </a:rPr>
              <a:t>24</a:t>
            </a:r>
          </a:p>
        </p:txBody>
      </p:sp>
      <p:sp>
        <p:nvSpPr>
          <p:cNvPr id="37" name="TextBox 36">
            <a:extLst>
              <a:ext uri="{FF2B5EF4-FFF2-40B4-BE49-F238E27FC236}">
                <a16:creationId xmlns:a16="http://schemas.microsoft.com/office/drawing/2014/main" id="{970DFFA9-4928-E34E-824F-F512CF9674C7}"/>
              </a:ext>
            </a:extLst>
          </p:cNvPr>
          <p:cNvSpPr txBox="1"/>
          <p:nvPr/>
        </p:nvSpPr>
        <p:spPr>
          <a:xfrm>
            <a:off x="2072597" y="4292443"/>
            <a:ext cx="1455848" cy="338554"/>
          </a:xfrm>
          <a:prstGeom prst="rect">
            <a:avLst/>
          </a:prstGeom>
          <a:noFill/>
        </p:spPr>
        <p:txBody>
          <a:bodyPr wrap="none" rtlCol="0">
            <a:spAutoFit/>
          </a:bodyPr>
          <a:lstStyle/>
          <a:p>
            <a:r>
              <a:rPr lang="en-US" b="0" dirty="0" err="1">
                <a:solidFill>
                  <a:schemeClr val="bg1"/>
                </a:solidFill>
              </a:rPr>
              <a:t>MinHash</a:t>
            </a:r>
            <a:r>
              <a:rPr lang="en-US" b="0" dirty="0">
                <a:solidFill>
                  <a:schemeClr val="bg1"/>
                </a:solidFill>
              </a:rPr>
              <a:t> = 12</a:t>
            </a:r>
          </a:p>
        </p:txBody>
      </p:sp>
      <p:sp>
        <p:nvSpPr>
          <p:cNvPr id="39" name="Line 7">
            <a:extLst>
              <a:ext uri="{FF2B5EF4-FFF2-40B4-BE49-F238E27FC236}">
                <a16:creationId xmlns:a16="http://schemas.microsoft.com/office/drawing/2014/main" id="{393A1D23-ADCC-C346-BCA4-358FF8178ABA}"/>
              </a:ext>
            </a:extLst>
          </p:cNvPr>
          <p:cNvSpPr>
            <a:spLocks noChangeShapeType="1"/>
          </p:cNvSpPr>
          <p:nvPr/>
        </p:nvSpPr>
        <p:spPr bwMode="auto">
          <a:xfrm flipH="1">
            <a:off x="7147754" y="3756277"/>
            <a:ext cx="407465" cy="452172"/>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0" name="Line 7">
            <a:extLst>
              <a:ext uri="{FF2B5EF4-FFF2-40B4-BE49-F238E27FC236}">
                <a16:creationId xmlns:a16="http://schemas.microsoft.com/office/drawing/2014/main" id="{99597570-A61B-A147-BB5E-A87AC6185D19}"/>
              </a:ext>
            </a:extLst>
          </p:cNvPr>
          <p:cNvSpPr>
            <a:spLocks noChangeShapeType="1"/>
          </p:cNvSpPr>
          <p:nvPr/>
        </p:nvSpPr>
        <p:spPr bwMode="auto">
          <a:xfrm>
            <a:off x="5972803" y="3766629"/>
            <a:ext cx="602062" cy="481808"/>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1" name="Line 7">
            <a:extLst>
              <a:ext uri="{FF2B5EF4-FFF2-40B4-BE49-F238E27FC236}">
                <a16:creationId xmlns:a16="http://schemas.microsoft.com/office/drawing/2014/main" id="{8864A0CB-EEF4-844A-B978-CC1528EA0C4F}"/>
              </a:ext>
            </a:extLst>
          </p:cNvPr>
          <p:cNvSpPr>
            <a:spLocks noChangeShapeType="1"/>
          </p:cNvSpPr>
          <p:nvPr/>
        </p:nvSpPr>
        <p:spPr bwMode="auto">
          <a:xfrm>
            <a:off x="6822780" y="3776184"/>
            <a:ext cx="7189" cy="472253"/>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2" name="Line 7">
            <a:extLst>
              <a:ext uri="{FF2B5EF4-FFF2-40B4-BE49-F238E27FC236}">
                <a16:creationId xmlns:a16="http://schemas.microsoft.com/office/drawing/2014/main" id="{2FBBE239-22AC-8043-9DD3-3CA316C4437F}"/>
              </a:ext>
            </a:extLst>
          </p:cNvPr>
          <p:cNvSpPr>
            <a:spLocks noChangeShapeType="1"/>
          </p:cNvSpPr>
          <p:nvPr/>
        </p:nvSpPr>
        <p:spPr bwMode="auto">
          <a:xfrm flipH="1">
            <a:off x="3063516" y="3811494"/>
            <a:ext cx="407465" cy="452172"/>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3" name="Line 7">
            <a:extLst>
              <a:ext uri="{FF2B5EF4-FFF2-40B4-BE49-F238E27FC236}">
                <a16:creationId xmlns:a16="http://schemas.microsoft.com/office/drawing/2014/main" id="{84E7CCBD-0E8D-654A-9A47-F989655E0740}"/>
              </a:ext>
            </a:extLst>
          </p:cNvPr>
          <p:cNvSpPr>
            <a:spLocks noChangeShapeType="1"/>
          </p:cNvSpPr>
          <p:nvPr/>
        </p:nvSpPr>
        <p:spPr bwMode="auto">
          <a:xfrm>
            <a:off x="1888565" y="3821846"/>
            <a:ext cx="602062" cy="481808"/>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4" name="Line 7">
            <a:extLst>
              <a:ext uri="{FF2B5EF4-FFF2-40B4-BE49-F238E27FC236}">
                <a16:creationId xmlns:a16="http://schemas.microsoft.com/office/drawing/2014/main" id="{B486FD1E-F396-7546-8E33-48A83C1DFF7C}"/>
              </a:ext>
            </a:extLst>
          </p:cNvPr>
          <p:cNvSpPr>
            <a:spLocks noChangeShapeType="1"/>
          </p:cNvSpPr>
          <p:nvPr/>
        </p:nvSpPr>
        <p:spPr bwMode="auto">
          <a:xfrm>
            <a:off x="2738542" y="3831401"/>
            <a:ext cx="7189" cy="472253"/>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5" name="TextBox 44">
            <a:extLst>
              <a:ext uri="{FF2B5EF4-FFF2-40B4-BE49-F238E27FC236}">
                <a16:creationId xmlns:a16="http://schemas.microsoft.com/office/drawing/2014/main" id="{56C1075B-A6B0-E842-9F83-DAD7E3286BFD}"/>
              </a:ext>
            </a:extLst>
          </p:cNvPr>
          <p:cNvSpPr txBox="1"/>
          <p:nvPr/>
        </p:nvSpPr>
        <p:spPr>
          <a:xfrm>
            <a:off x="6169081" y="4244993"/>
            <a:ext cx="1455848" cy="338554"/>
          </a:xfrm>
          <a:prstGeom prst="rect">
            <a:avLst/>
          </a:prstGeom>
          <a:noFill/>
        </p:spPr>
        <p:txBody>
          <a:bodyPr wrap="none" rtlCol="0">
            <a:spAutoFit/>
          </a:bodyPr>
          <a:lstStyle/>
          <a:p>
            <a:r>
              <a:rPr lang="en-US" b="0" dirty="0" err="1">
                <a:solidFill>
                  <a:schemeClr val="bg1"/>
                </a:solidFill>
              </a:rPr>
              <a:t>MinHash</a:t>
            </a:r>
            <a:r>
              <a:rPr lang="en-US" b="0" dirty="0">
                <a:solidFill>
                  <a:schemeClr val="bg1"/>
                </a:solidFill>
              </a:rPr>
              <a:t> = 12</a:t>
            </a:r>
          </a:p>
        </p:txBody>
      </p:sp>
    </p:spTree>
    <p:extLst>
      <p:ext uri="{BB962C8B-B14F-4D97-AF65-F5344CB8AC3E}">
        <p14:creationId xmlns:p14="http://schemas.microsoft.com/office/powerpoint/2010/main" val="2442938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xEl>
                                              <p:pRg st="1" end="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17" grpId="0" animBg="1"/>
      <p:bldP spid="18" grpId="0" animBg="1"/>
      <p:bldP spid="19" grpId="0"/>
      <p:bldP spid="25" grpId="0"/>
      <p:bldP spid="26" grpId="0"/>
      <p:bldP spid="27" grpId="0"/>
      <p:bldP spid="28" grpId="0"/>
      <p:bldP spid="29" grpId="0"/>
      <p:bldP spid="30" grpId="0"/>
      <p:bldP spid="31" grpId="0"/>
      <p:bldP spid="32" grpId="0"/>
      <p:bldP spid="33" grpId="0"/>
      <p:bldP spid="34" grpId="0"/>
      <p:bldP spid="35" grpId="0"/>
      <p:bldP spid="37" grpId="0"/>
      <p:bldP spid="39" grpId="0" animBg="1"/>
      <p:bldP spid="40" grpId="0" animBg="1"/>
      <p:bldP spid="41" grpId="0" animBg="1"/>
      <p:bldP spid="42" grpId="0" animBg="1"/>
      <p:bldP spid="43" grpId="0" animBg="1"/>
      <p:bldP spid="44" grpId="0" animBg="1"/>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Putting it all together</a:t>
            </a:r>
          </a:p>
        </p:txBody>
      </p:sp>
      <p:sp>
        <p:nvSpPr>
          <p:cNvPr id="19" name="Slide Number Placeholder 4"/>
          <p:cNvSpPr>
            <a:spLocks noGrp="1"/>
          </p:cNvSpPr>
          <p:nvPr>
            <p:ph type="sldNum" sz="quarter" idx="4294967295"/>
          </p:nvPr>
        </p:nvSpPr>
        <p:spPr>
          <a:xfrm>
            <a:off x="8204396" y="6583680"/>
            <a:ext cx="733864" cy="274320"/>
          </a:xfrm>
          <a:prstGeom prst="rect">
            <a:avLst/>
          </a:prstGeom>
        </p:spPr>
        <p:txBody>
          <a:bodyPr/>
          <a:lstStyle/>
          <a:p>
            <a:fld id="{E3C3BF69-412C-40FF-B67E-488F1482FCFF}" type="slidenum">
              <a:rPr lang="en-US"/>
              <a:pPr/>
              <a:t>47</a:t>
            </a:fld>
            <a:endParaRPr lang="en-US"/>
          </a:p>
        </p:txBody>
      </p:sp>
      <p:sp>
        <p:nvSpPr>
          <p:cNvPr id="24" name="AutoShape 3">
            <a:extLst>
              <a:ext uri="{FF2B5EF4-FFF2-40B4-BE49-F238E27FC236}">
                <a16:creationId xmlns:a16="http://schemas.microsoft.com/office/drawing/2014/main" id="{4C835165-4C8E-D24A-B980-26BC6E217981}"/>
              </a:ext>
            </a:extLst>
          </p:cNvPr>
          <p:cNvSpPr>
            <a:spLocks noChangeArrowheads="1"/>
          </p:cNvSpPr>
          <p:nvPr/>
        </p:nvSpPr>
        <p:spPr bwMode="auto">
          <a:xfrm rot="-5394873">
            <a:off x="2019301" y="2208893"/>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bg1"/>
            </a:solidFill>
            <a:miter lim="800000"/>
            <a:headEnd/>
            <a:tailEnd/>
          </a:ln>
          <a:effectLst/>
        </p:spPr>
        <p:txBody>
          <a:bodyPr vert="eaVert" wrap="none" anchor="ctr"/>
          <a:lstStyle/>
          <a:p>
            <a:pPr algn="ctr"/>
            <a:r>
              <a:rPr lang="en-US" dirty="0">
                <a:solidFill>
                  <a:schemeClr val="bg1">
                    <a:lumMod val="95000"/>
                    <a:lumOff val="5000"/>
                  </a:schemeClr>
                </a:solidFill>
              </a:rPr>
              <a:t>Shingling</a:t>
            </a:r>
          </a:p>
        </p:txBody>
      </p:sp>
      <p:sp>
        <p:nvSpPr>
          <p:cNvPr id="29" name="Text Box 6">
            <a:extLst>
              <a:ext uri="{FF2B5EF4-FFF2-40B4-BE49-F238E27FC236}">
                <a16:creationId xmlns:a16="http://schemas.microsoft.com/office/drawing/2014/main" id="{A46283A4-7C43-4648-BDF3-8270CD1153D5}"/>
              </a:ext>
            </a:extLst>
          </p:cNvPr>
          <p:cNvSpPr txBox="1">
            <a:spLocks noChangeArrowheads="1"/>
          </p:cNvSpPr>
          <p:nvPr/>
        </p:nvSpPr>
        <p:spPr bwMode="auto">
          <a:xfrm>
            <a:off x="408604" y="2587578"/>
            <a:ext cx="1298699" cy="338554"/>
          </a:xfrm>
          <a:prstGeom prst="rect">
            <a:avLst/>
          </a:prstGeom>
          <a:noFill/>
          <a:ln w="9525">
            <a:solidFill>
              <a:schemeClr val="bg1"/>
            </a:solidFill>
            <a:miter lim="800000"/>
            <a:headEnd/>
            <a:tailEnd/>
          </a:ln>
          <a:effectLst/>
        </p:spPr>
        <p:txBody>
          <a:bodyPr wrap="square">
            <a:spAutoFit/>
          </a:bodyPr>
          <a:lstStyle/>
          <a:p>
            <a:r>
              <a:rPr lang="en-US" dirty="0">
                <a:solidFill>
                  <a:schemeClr val="bg1">
                    <a:lumMod val="95000"/>
                    <a:lumOff val="5000"/>
                  </a:schemeClr>
                </a:solidFill>
              </a:rPr>
              <a:t>Document</a:t>
            </a:r>
          </a:p>
        </p:txBody>
      </p:sp>
      <p:sp>
        <p:nvSpPr>
          <p:cNvPr id="30" name="Line 7">
            <a:extLst>
              <a:ext uri="{FF2B5EF4-FFF2-40B4-BE49-F238E27FC236}">
                <a16:creationId xmlns:a16="http://schemas.microsoft.com/office/drawing/2014/main" id="{C8591C96-D58F-4D4C-A397-DDFD8145192C}"/>
              </a:ext>
            </a:extLst>
          </p:cNvPr>
          <p:cNvSpPr>
            <a:spLocks noChangeShapeType="1"/>
          </p:cNvSpPr>
          <p:nvPr/>
        </p:nvSpPr>
        <p:spPr bwMode="auto">
          <a:xfrm>
            <a:off x="1752601" y="2704193"/>
            <a:ext cx="457200"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31" name="Line 8">
            <a:extLst>
              <a:ext uri="{FF2B5EF4-FFF2-40B4-BE49-F238E27FC236}">
                <a16:creationId xmlns:a16="http://schemas.microsoft.com/office/drawing/2014/main" id="{BCA889B4-4E44-9B41-BCD8-2260A7987433}"/>
              </a:ext>
            </a:extLst>
          </p:cNvPr>
          <p:cNvSpPr>
            <a:spLocks noChangeShapeType="1"/>
          </p:cNvSpPr>
          <p:nvPr/>
        </p:nvSpPr>
        <p:spPr bwMode="auto">
          <a:xfrm>
            <a:off x="3201424" y="2680712"/>
            <a:ext cx="1143001"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grpSp>
        <p:nvGrpSpPr>
          <p:cNvPr id="32" name="Group 20">
            <a:extLst>
              <a:ext uri="{FF2B5EF4-FFF2-40B4-BE49-F238E27FC236}">
                <a16:creationId xmlns:a16="http://schemas.microsoft.com/office/drawing/2014/main" id="{4E12BA29-F9E4-4840-BB05-219BCE699119}"/>
              </a:ext>
            </a:extLst>
          </p:cNvPr>
          <p:cNvGrpSpPr>
            <a:grpSpLocks/>
          </p:cNvGrpSpPr>
          <p:nvPr/>
        </p:nvGrpSpPr>
        <p:grpSpPr bwMode="auto">
          <a:xfrm>
            <a:off x="4343400" y="2018392"/>
            <a:ext cx="2133600" cy="1371600"/>
            <a:chOff x="2256" y="1488"/>
            <a:chExt cx="1344" cy="864"/>
          </a:xfrm>
        </p:grpSpPr>
        <p:sp>
          <p:nvSpPr>
            <p:cNvPr id="33" name="AutoShape 4">
              <a:extLst>
                <a:ext uri="{FF2B5EF4-FFF2-40B4-BE49-F238E27FC236}">
                  <a16:creationId xmlns:a16="http://schemas.microsoft.com/office/drawing/2014/main" id="{C1B7DEA3-9090-0C4D-9BCB-6A51F67EE8F5}"/>
                </a:ext>
              </a:extLst>
            </p:cNvPr>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bg1"/>
              </a:solidFill>
              <a:miter lim="800000"/>
              <a:headEnd/>
              <a:tailEnd/>
            </a:ln>
            <a:effectLst/>
          </p:spPr>
          <p:txBody>
            <a:bodyPr vert="eaVert" wrap="none" anchor="ctr"/>
            <a:lstStyle/>
            <a:p>
              <a:pPr algn="ctr"/>
              <a:r>
                <a:rPr lang="en-US" dirty="0" err="1">
                  <a:solidFill>
                    <a:schemeClr val="bg1">
                      <a:lumMod val="95000"/>
                      <a:lumOff val="5000"/>
                    </a:schemeClr>
                  </a:solidFill>
                </a:rPr>
                <a:t>MinHash</a:t>
              </a:r>
              <a:endParaRPr lang="en-US" dirty="0">
                <a:solidFill>
                  <a:schemeClr val="bg1">
                    <a:lumMod val="95000"/>
                    <a:lumOff val="5000"/>
                  </a:schemeClr>
                </a:solidFill>
              </a:endParaRPr>
            </a:p>
          </p:txBody>
        </p:sp>
        <p:sp>
          <p:nvSpPr>
            <p:cNvPr id="34" name="Line 12">
              <a:extLst>
                <a:ext uri="{FF2B5EF4-FFF2-40B4-BE49-F238E27FC236}">
                  <a16:creationId xmlns:a16="http://schemas.microsoft.com/office/drawing/2014/main" id="{2638D584-7573-B745-87F9-48ED1BA360CA}"/>
                </a:ext>
              </a:extLst>
            </p:cNvPr>
            <p:cNvSpPr>
              <a:spLocks noChangeShapeType="1"/>
            </p:cNvSpPr>
            <p:nvPr/>
          </p:nvSpPr>
          <p:spPr bwMode="auto">
            <a:xfrm>
              <a:off x="2880" y="1920"/>
              <a:ext cx="720"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grpSp>
      <p:sp>
        <p:nvSpPr>
          <p:cNvPr id="35" name="TextBox 34">
            <a:extLst>
              <a:ext uri="{FF2B5EF4-FFF2-40B4-BE49-F238E27FC236}">
                <a16:creationId xmlns:a16="http://schemas.microsoft.com/office/drawing/2014/main" id="{BEFED2FB-5DE6-B245-AC02-098B4AD78DFD}"/>
              </a:ext>
            </a:extLst>
          </p:cNvPr>
          <p:cNvSpPr txBox="1"/>
          <p:nvPr/>
        </p:nvSpPr>
        <p:spPr>
          <a:xfrm>
            <a:off x="610624" y="1901041"/>
            <a:ext cx="1311310" cy="584775"/>
          </a:xfrm>
          <a:prstGeom prst="rect">
            <a:avLst/>
          </a:prstGeom>
          <a:noFill/>
        </p:spPr>
        <p:txBody>
          <a:bodyPr wrap="square" rtlCol="0">
            <a:spAutoFit/>
          </a:bodyPr>
          <a:lstStyle/>
          <a:p>
            <a:r>
              <a:rPr lang="en-US" b="0" dirty="0">
                <a:solidFill>
                  <a:srgbClr val="0070C0"/>
                </a:solidFill>
              </a:rPr>
              <a:t>“the cat is glad…”</a:t>
            </a:r>
          </a:p>
        </p:txBody>
      </p:sp>
      <p:sp>
        <p:nvSpPr>
          <p:cNvPr id="36" name="TextBox 35">
            <a:extLst>
              <a:ext uri="{FF2B5EF4-FFF2-40B4-BE49-F238E27FC236}">
                <a16:creationId xmlns:a16="http://schemas.microsoft.com/office/drawing/2014/main" id="{BE1274AB-E401-5540-9D9F-FD623541DE62}"/>
              </a:ext>
            </a:extLst>
          </p:cNvPr>
          <p:cNvSpPr txBox="1"/>
          <p:nvPr/>
        </p:nvSpPr>
        <p:spPr>
          <a:xfrm>
            <a:off x="3201424" y="1505364"/>
            <a:ext cx="1311310" cy="1077218"/>
          </a:xfrm>
          <a:prstGeom prst="rect">
            <a:avLst/>
          </a:prstGeom>
          <a:noFill/>
        </p:spPr>
        <p:txBody>
          <a:bodyPr wrap="square" rtlCol="0">
            <a:spAutoFit/>
          </a:bodyPr>
          <a:lstStyle/>
          <a:p>
            <a:r>
              <a:rPr lang="en-US" i="1" dirty="0">
                <a:solidFill>
                  <a:srgbClr val="0070C0"/>
                </a:solidFill>
              </a:rPr>
              <a:t>Shingles</a:t>
            </a:r>
            <a:r>
              <a:rPr lang="en-US" dirty="0">
                <a:solidFill>
                  <a:srgbClr val="0070C0"/>
                </a:solidFill>
              </a:rPr>
              <a:t>: </a:t>
            </a:r>
          </a:p>
          <a:p>
            <a:r>
              <a:rPr lang="en-US" b="0" dirty="0">
                <a:solidFill>
                  <a:srgbClr val="0070C0"/>
                </a:solidFill>
              </a:rPr>
              <a:t>{ (the cat),</a:t>
            </a:r>
          </a:p>
          <a:p>
            <a:r>
              <a:rPr lang="en-US" b="0" dirty="0">
                <a:solidFill>
                  <a:srgbClr val="0070C0"/>
                </a:solidFill>
              </a:rPr>
              <a:t>  (cat is),</a:t>
            </a:r>
          </a:p>
          <a:p>
            <a:r>
              <a:rPr lang="en-US" b="0" dirty="0">
                <a:solidFill>
                  <a:srgbClr val="0070C0"/>
                </a:solidFill>
              </a:rPr>
              <a:t>  (is glad) }</a:t>
            </a:r>
          </a:p>
        </p:txBody>
      </p:sp>
      <p:sp>
        <p:nvSpPr>
          <p:cNvPr id="37" name="TextBox 36">
            <a:extLst>
              <a:ext uri="{FF2B5EF4-FFF2-40B4-BE49-F238E27FC236}">
                <a16:creationId xmlns:a16="http://schemas.microsoft.com/office/drawing/2014/main" id="{D8C4AE62-00E9-2647-A70B-D568E2DAB1E4}"/>
              </a:ext>
            </a:extLst>
          </p:cNvPr>
          <p:cNvSpPr txBox="1"/>
          <p:nvPr/>
        </p:nvSpPr>
        <p:spPr>
          <a:xfrm>
            <a:off x="5367710" y="1997807"/>
            <a:ext cx="1311310" cy="584775"/>
          </a:xfrm>
          <a:prstGeom prst="rect">
            <a:avLst/>
          </a:prstGeom>
          <a:noFill/>
        </p:spPr>
        <p:txBody>
          <a:bodyPr wrap="square" rtlCol="0">
            <a:spAutoFit/>
          </a:bodyPr>
          <a:lstStyle/>
          <a:p>
            <a:r>
              <a:rPr lang="en-US" i="1" dirty="0">
                <a:solidFill>
                  <a:srgbClr val="0070C0"/>
                </a:solidFill>
              </a:rPr>
              <a:t>Signature:</a:t>
            </a:r>
            <a:r>
              <a:rPr lang="en-US" dirty="0">
                <a:solidFill>
                  <a:srgbClr val="0070C0"/>
                </a:solidFill>
              </a:rPr>
              <a:t> </a:t>
            </a:r>
            <a:r>
              <a:rPr lang="en-US" b="0" dirty="0">
                <a:solidFill>
                  <a:srgbClr val="0070C0"/>
                </a:solidFill>
              </a:rPr>
              <a:t>182……231</a:t>
            </a:r>
          </a:p>
        </p:txBody>
      </p:sp>
      <p:sp>
        <p:nvSpPr>
          <p:cNvPr id="38" name="Text Box 6">
            <a:extLst>
              <a:ext uri="{FF2B5EF4-FFF2-40B4-BE49-F238E27FC236}">
                <a16:creationId xmlns:a16="http://schemas.microsoft.com/office/drawing/2014/main" id="{619B0A24-2D06-DD40-827A-F591583933D0}"/>
              </a:ext>
            </a:extLst>
          </p:cNvPr>
          <p:cNvSpPr txBox="1">
            <a:spLocks noChangeArrowheads="1"/>
          </p:cNvSpPr>
          <p:nvPr/>
        </p:nvSpPr>
        <p:spPr bwMode="auto">
          <a:xfrm>
            <a:off x="6679020" y="2222525"/>
            <a:ext cx="1579205" cy="1077218"/>
          </a:xfrm>
          <a:prstGeom prst="rect">
            <a:avLst/>
          </a:prstGeom>
          <a:noFill/>
          <a:ln w="9525">
            <a:solidFill>
              <a:schemeClr val="bg1"/>
            </a:solidFill>
            <a:miter lim="800000"/>
            <a:headEnd/>
            <a:tailEnd/>
          </a:ln>
          <a:effectLst/>
        </p:spPr>
        <p:txBody>
          <a:bodyPr wrap="square">
            <a:spAutoFit/>
          </a:bodyPr>
          <a:lstStyle/>
          <a:p>
            <a:r>
              <a:rPr lang="en-US" dirty="0">
                <a:solidFill>
                  <a:schemeClr val="bg1">
                    <a:lumMod val="95000"/>
                    <a:lumOff val="5000"/>
                  </a:schemeClr>
                </a:solidFill>
              </a:rPr>
              <a:t>Compare signatures to get candidate pairs</a:t>
            </a:r>
          </a:p>
        </p:txBody>
      </p:sp>
      <p:sp>
        <p:nvSpPr>
          <p:cNvPr id="39" name="Rounded Rectangle 38">
            <a:extLst>
              <a:ext uri="{FF2B5EF4-FFF2-40B4-BE49-F238E27FC236}">
                <a16:creationId xmlns:a16="http://schemas.microsoft.com/office/drawing/2014/main" id="{86315A05-F6D9-F445-B61D-F65275BBD70F}"/>
              </a:ext>
            </a:extLst>
          </p:cNvPr>
          <p:cNvSpPr/>
          <p:nvPr/>
        </p:nvSpPr>
        <p:spPr bwMode="auto">
          <a:xfrm>
            <a:off x="6585887" y="1295400"/>
            <a:ext cx="2024713" cy="2590800"/>
          </a:xfrm>
          <a:prstGeom prst="roundRect">
            <a:avLst/>
          </a:pr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0" name="Content Placeholder 1">
            <a:extLst>
              <a:ext uri="{FF2B5EF4-FFF2-40B4-BE49-F238E27FC236}">
                <a16:creationId xmlns:a16="http://schemas.microsoft.com/office/drawing/2014/main" id="{B1CC16B7-09F7-4949-9332-7FEA49D43AA9}"/>
              </a:ext>
            </a:extLst>
          </p:cNvPr>
          <p:cNvSpPr>
            <a:spLocks noGrp="1"/>
          </p:cNvSpPr>
          <p:nvPr>
            <p:ph idx="1"/>
          </p:nvPr>
        </p:nvSpPr>
        <p:spPr>
          <a:xfrm>
            <a:off x="381000" y="4487324"/>
            <a:ext cx="8458200" cy="2096356"/>
          </a:xfrm>
        </p:spPr>
        <p:txBody>
          <a:bodyPr>
            <a:normAutofit fontScale="85000" lnSpcReduction="20000"/>
          </a:bodyPr>
          <a:lstStyle/>
          <a:p>
            <a:r>
              <a:rPr lang="en-US" b="1" dirty="0"/>
              <a:t>Candidate pairs</a:t>
            </a:r>
            <a:r>
              <a:rPr lang="en-US" dirty="0"/>
              <a:t>: the documents with the same final signature are “candidate pairs”. We can either directly use them as our final output, or compare them one by one to check if they are actually similar pairs.</a:t>
            </a:r>
          </a:p>
          <a:p>
            <a:r>
              <a:rPr lang="en-US" b="1" dirty="0"/>
              <a:t>Extension to multiple hashes: </a:t>
            </a:r>
            <a:r>
              <a:rPr lang="en-US" dirty="0"/>
              <a:t>in practice, we usually use multiple hash functions (e.g. N=100), and generate N signatures for each document. “Candidate pairs” can be defined as those matching a ‘sufficient number’ (e.g. at least 50) among these signatures.</a:t>
            </a:r>
          </a:p>
          <a:p>
            <a:endParaRPr lang="en-US" b="1" dirty="0"/>
          </a:p>
        </p:txBody>
      </p:sp>
    </p:spTree>
    <p:extLst>
      <p:ext uri="{BB962C8B-B14F-4D97-AF65-F5344CB8AC3E}">
        <p14:creationId xmlns:p14="http://schemas.microsoft.com/office/powerpoint/2010/main" val="133730408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Map</a:t>
            </a:r>
          </a:p>
          <a:p>
            <a:pPr lvl="1"/>
            <a:r>
              <a:rPr lang="en-US" dirty="0"/>
              <a:t>Read over the document and extract its shingles</a:t>
            </a:r>
          </a:p>
          <a:p>
            <a:pPr lvl="1"/>
            <a:r>
              <a:rPr lang="en-US" dirty="0"/>
              <a:t>Hash each shingle and take the min of them to get the </a:t>
            </a:r>
            <a:r>
              <a:rPr lang="en-US" dirty="0" err="1"/>
              <a:t>MinHash</a:t>
            </a:r>
            <a:r>
              <a:rPr lang="en-US" dirty="0"/>
              <a:t> signature</a:t>
            </a:r>
          </a:p>
          <a:p>
            <a:pPr lvl="1"/>
            <a:r>
              <a:rPr lang="en-US" dirty="0"/>
              <a:t>Emit &lt;signature, </a:t>
            </a:r>
            <a:r>
              <a:rPr lang="en-US" dirty="0" err="1"/>
              <a:t>document_id</a:t>
            </a:r>
            <a:r>
              <a:rPr lang="en-US" dirty="0"/>
              <a:t>&gt;</a:t>
            </a:r>
          </a:p>
          <a:p>
            <a:r>
              <a:rPr lang="en-US" dirty="0"/>
              <a:t>Reduce</a:t>
            </a:r>
          </a:p>
          <a:p>
            <a:pPr lvl="1"/>
            <a:r>
              <a:rPr lang="en-US" dirty="0"/>
              <a:t>Receive all documents with a given </a:t>
            </a:r>
            <a:r>
              <a:rPr lang="en-US" dirty="0" err="1"/>
              <a:t>MinHash</a:t>
            </a:r>
            <a:r>
              <a:rPr lang="en-US" dirty="0"/>
              <a:t> signature</a:t>
            </a:r>
          </a:p>
          <a:p>
            <a:pPr lvl="1"/>
            <a:r>
              <a:rPr lang="en-US" dirty="0"/>
              <a:t>Generate all candidate pairs from these documents</a:t>
            </a:r>
          </a:p>
          <a:p>
            <a:pPr lvl="1"/>
            <a:r>
              <a:rPr lang="en-US" dirty="0"/>
              <a:t>(Optional): compare each such pair to check if they are actually similar</a:t>
            </a:r>
          </a:p>
          <a:p>
            <a:pPr lvl="1"/>
            <a:endParaRPr lang="en-US" dirty="0"/>
          </a:p>
          <a:p>
            <a:endParaRPr lang="en-US" dirty="0"/>
          </a:p>
        </p:txBody>
      </p:sp>
      <p:sp>
        <p:nvSpPr>
          <p:cNvPr id="3" name="Title 2"/>
          <p:cNvSpPr>
            <a:spLocks noGrp="1"/>
          </p:cNvSpPr>
          <p:nvPr>
            <p:ph type="title"/>
          </p:nvPr>
        </p:nvSpPr>
        <p:spPr/>
        <p:txBody>
          <a:bodyPr/>
          <a:lstStyle/>
          <a:p>
            <a:r>
              <a:rPr lang="en-US" dirty="0"/>
              <a:t>MapReduce Implementation</a:t>
            </a:r>
          </a:p>
        </p:txBody>
      </p:sp>
      <p:sp>
        <p:nvSpPr>
          <p:cNvPr id="4" name="Slide Number Placeholder 3"/>
          <p:cNvSpPr>
            <a:spLocks noGrp="1"/>
          </p:cNvSpPr>
          <p:nvPr>
            <p:ph type="sldNum" sz="quarter" idx="10"/>
          </p:nvPr>
        </p:nvSpPr>
        <p:spPr/>
        <p:txBody>
          <a:bodyPr/>
          <a:lstStyle/>
          <a:p>
            <a:fld id="{95C605C4-1F5B-4B2B-8458-3FC432AF1FAC}" type="slidenum">
              <a:rPr lang="en-US" smtClean="0"/>
              <a:t>48</a:t>
            </a:fld>
            <a:endParaRPr lang="en-US"/>
          </a:p>
        </p:txBody>
      </p:sp>
    </p:spTree>
    <p:extLst>
      <p:ext uri="{BB962C8B-B14F-4D97-AF65-F5344CB8AC3E}">
        <p14:creationId xmlns:p14="http://schemas.microsoft.com/office/powerpoint/2010/main" val="64311581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cket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59" y="0"/>
            <a:ext cx="10251959" cy="6858000"/>
          </a:xfrm>
          <a:prstGeom prst="rect">
            <a:avLst/>
          </a:prstGeom>
        </p:spPr>
      </p:pic>
      <p:sp>
        <p:nvSpPr>
          <p:cNvPr id="7" name="TextBox 3"/>
          <p:cNvSpPr txBox="1">
            <a:spLocks noChangeArrowheads="1"/>
          </p:cNvSpPr>
          <p:nvPr/>
        </p:nvSpPr>
        <p:spPr bwMode="auto">
          <a:xfrm>
            <a:off x="0" y="6611938"/>
            <a:ext cx="35814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rheinitz</a:t>
            </a:r>
            <a:r>
              <a:rPr lang="en-US" sz="1000" b="0" dirty="0">
                <a:solidFill>
                  <a:srgbClr val="FFFFFF"/>
                </a:solidFill>
              </a:rPr>
              <a:t>/6158837748/</a:t>
            </a:r>
          </a:p>
        </p:txBody>
      </p:sp>
      <p:sp>
        <p:nvSpPr>
          <p:cNvPr id="5" name="Title 3">
            <a:extLst>
              <a:ext uri="{FF2B5EF4-FFF2-40B4-BE49-F238E27FC236}">
                <a16:creationId xmlns:a16="http://schemas.microsoft.com/office/drawing/2014/main" id="{ABE8F058-AEB3-D24A-AD41-6F73D9EB0479}"/>
              </a:ext>
            </a:extLst>
          </p:cNvPr>
          <p:cNvSpPr txBox="1">
            <a:spLocks/>
          </p:cNvSpPr>
          <p:nvPr/>
        </p:nvSpPr>
        <p:spPr>
          <a:xfrm>
            <a:off x="152400" y="1705769"/>
            <a:ext cx="9144000" cy="3200400"/>
          </a:xfrm>
          <a:prstGeom prst="rect">
            <a:avLst/>
          </a:prstGeom>
          <a:solidFill>
            <a:schemeClr val="bg1">
              <a:alpha val="72000"/>
            </a:schemeClr>
          </a:solidFill>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marL="514350" indent="-514350">
              <a:buAutoNum type="arabicPeriod"/>
            </a:pPr>
            <a:r>
              <a:rPr lang="en-US" b="0" dirty="0">
                <a:solidFill>
                  <a:schemeClr val="tx1"/>
                </a:solidFill>
                <a:latin typeface="+mn-lt"/>
              </a:rPr>
              <a:t>Relational Databases and MapReduce</a:t>
            </a:r>
          </a:p>
          <a:p>
            <a:pPr marL="514350" indent="-514350">
              <a:buAutoNum type="arabicPeriod"/>
            </a:pPr>
            <a:r>
              <a:rPr lang="en-US" b="0" dirty="0">
                <a:solidFill>
                  <a:schemeClr val="tx1"/>
                </a:solidFill>
                <a:latin typeface="+mn-lt"/>
              </a:rPr>
              <a:t>Similarity Search</a:t>
            </a:r>
          </a:p>
          <a:p>
            <a:pPr marL="514350" indent="-514350">
              <a:buAutoNum type="arabicPeriod"/>
            </a:pPr>
            <a:r>
              <a:rPr lang="en-US" dirty="0">
                <a:solidFill>
                  <a:schemeClr val="tx1"/>
                </a:solidFill>
                <a:latin typeface="+mn-lt"/>
              </a:rPr>
              <a:t>Clustering</a:t>
            </a:r>
          </a:p>
        </p:txBody>
      </p:sp>
      <p:sp>
        <p:nvSpPr>
          <p:cNvPr id="3" name="Title 2">
            <a:extLst>
              <a:ext uri="{FF2B5EF4-FFF2-40B4-BE49-F238E27FC236}">
                <a16:creationId xmlns:a16="http://schemas.microsoft.com/office/drawing/2014/main" id="{6DEC14F8-2F7F-A04C-98B5-77F916F92900}"/>
              </a:ext>
            </a:extLst>
          </p:cNvPr>
          <p:cNvSpPr>
            <a:spLocks noGrp="1"/>
          </p:cNvSpPr>
          <p:nvPr>
            <p:ph type="title"/>
          </p:nvPr>
        </p:nvSpPr>
        <p:spPr>
          <a:solidFill>
            <a:schemeClr val="bg1">
              <a:alpha val="72000"/>
            </a:schemeClr>
          </a:solidFill>
        </p:spPr>
        <p:txBody>
          <a:bodyPr/>
          <a:lstStyle/>
          <a:p>
            <a:r>
              <a:rPr lang="en-US" dirty="0"/>
              <a:t>Overview</a:t>
            </a:r>
          </a:p>
        </p:txBody>
      </p:sp>
    </p:spTree>
    <p:extLst>
      <p:ext uri="{BB962C8B-B14F-4D97-AF65-F5344CB8AC3E}">
        <p14:creationId xmlns:p14="http://schemas.microsoft.com/office/powerpoint/2010/main" val="351863206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5658D-B71A-D54E-9C83-BE6B41854431}"/>
              </a:ext>
            </a:extLst>
          </p:cNvPr>
          <p:cNvSpPr>
            <a:spLocks noGrp="1"/>
          </p:cNvSpPr>
          <p:nvPr>
            <p:ph idx="1"/>
          </p:nvPr>
        </p:nvSpPr>
        <p:spPr>
          <a:xfrm>
            <a:off x="381000" y="1066800"/>
            <a:ext cx="8458200" cy="2743200"/>
          </a:xfrm>
        </p:spPr>
        <p:txBody>
          <a:bodyPr>
            <a:normAutofit/>
          </a:bodyPr>
          <a:lstStyle/>
          <a:p>
            <a:r>
              <a:rPr lang="en-US" dirty="0"/>
              <a:t>The user must ensure that the combiner does not affect the correctness of the final output, whether the combiner runs 0, 1, or multiple times</a:t>
            </a:r>
          </a:p>
        </p:txBody>
      </p:sp>
      <p:sp>
        <p:nvSpPr>
          <p:cNvPr id="3" name="Title 2">
            <a:extLst>
              <a:ext uri="{FF2B5EF4-FFF2-40B4-BE49-F238E27FC236}">
                <a16:creationId xmlns:a16="http://schemas.microsoft.com/office/drawing/2014/main" id="{9967B19B-0633-744B-B51A-08F5894ADAE5}"/>
              </a:ext>
            </a:extLst>
          </p:cNvPr>
          <p:cNvSpPr>
            <a:spLocks noGrp="1"/>
          </p:cNvSpPr>
          <p:nvPr>
            <p:ph type="title"/>
          </p:nvPr>
        </p:nvSpPr>
        <p:spPr/>
        <p:txBody>
          <a:bodyPr/>
          <a:lstStyle/>
          <a:p>
            <a:r>
              <a:rPr lang="en-US" dirty="0"/>
              <a:t>Recap: Combiner</a:t>
            </a:r>
          </a:p>
        </p:txBody>
      </p:sp>
      <p:sp>
        <p:nvSpPr>
          <p:cNvPr id="4" name="Slide Number Placeholder 3">
            <a:extLst>
              <a:ext uri="{FF2B5EF4-FFF2-40B4-BE49-F238E27FC236}">
                <a16:creationId xmlns:a16="http://schemas.microsoft.com/office/drawing/2014/main" id="{3C5C3CC4-E6CE-3148-9EE5-5B53D523E6E7}"/>
              </a:ext>
            </a:extLst>
          </p:cNvPr>
          <p:cNvSpPr>
            <a:spLocks noGrp="1"/>
          </p:cNvSpPr>
          <p:nvPr>
            <p:ph type="sldNum" sz="quarter" idx="10"/>
          </p:nvPr>
        </p:nvSpPr>
        <p:spPr/>
        <p:txBody>
          <a:bodyPr/>
          <a:lstStyle/>
          <a:p>
            <a:fld id="{95C605C4-1F5B-4B2B-8458-3FC432AF1FAC}" type="slidenum">
              <a:rPr lang="en-US" smtClean="0"/>
              <a:t>5</a:t>
            </a:fld>
            <a:endParaRPr lang="en-US"/>
          </a:p>
        </p:txBody>
      </p:sp>
      <p:pic>
        <p:nvPicPr>
          <p:cNvPr id="6" name="Picture 5">
            <a:extLst>
              <a:ext uri="{FF2B5EF4-FFF2-40B4-BE49-F238E27FC236}">
                <a16:creationId xmlns:a16="http://schemas.microsoft.com/office/drawing/2014/main" id="{9D5787F8-C99F-A840-B82B-6065832C1889}"/>
              </a:ext>
            </a:extLst>
          </p:cNvPr>
          <p:cNvPicPr>
            <a:picLocks noChangeAspect="1"/>
          </p:cNvPicPr>
          <p:nvPr/>
        </p:nvPicPr>
        <p:blipFill>
          <a:blip r:embed="rId2"/>
          <a:stretch>
            <a:fillRect/>
          </a:stretch>
        </p:blipFill>
        <p:spPr>
          <a:xfrm>
            <a:off x="837445" y="2438400"/>
            <a:ext cx="7316709" cy="3925887"/>
          </a:xfrm>
          <a:prstGeom prst="rect">
            <a:avLst/>
          </a:prstGeom>
        </p:spPr>
      </p:pic>
    </p:spTree>
    <p:extLst>
      <p:ext uri="{BB962C8B-B14F-4D97-AF65-F5344CB8AC3E}">
        <p14:creationId xmlns:p14="http://schemas.microsoft.com/office/powerpoint/2010/main" val="35761818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0C63B063-706C-41B6-849B-E08E6414492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087" y="3993282"/>
            <a:ext cx="2194560" cy="1097280"/>
          </a:xfrm>
          <a:prstGeom prst="rect">
            <a:avLst/>
          </a:prstGeom>
        </p:spPr>
      </p:pic>
      <p:pic>
        <p:nvPicPr>
          <p:cNvPr id="45" name="Picture 44">
            <a:extLst>
              <a:ext uri="{FF2B5EF4-FFF2-40B4-BE49-F238E27FC236}">
                <a16:creationId xmlns:a16="http://schemas.microsoft.com/office/drawing/2014/main" id="{72A290A4-7ADC-4051-BDAB-767340DC66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55130" y="1749103"/>
            <a:ext cx="2379726" cy="1225007"/>
          </a:xfrm>
          <a:prstGeom prst="rect">
            <a:avLst/>
          </a:prstGeom>
        </p:spPr>
      </p:pic>
      <p:pic>
        <p:nvPicPr>
          <p:cNvPr id="46" name="Picture 45">
            <a:extLst>
              <a:ext uri="{FF2B5EF4-FFF2-40B4-BE49-F238E27FC236}">
                <a16:creationId xmlns:a16="http://schemas.microsoft.com/office/drawing/2014/main" id="{1EC0378D-9860-4C35-804D-691C25D6C6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55131" y="3007138"/>
            <a:ext cx="2382344" cy="1340069"/>
          </a:xfrm>
          <a:prstGeom prst="rect">
            <a:avLst/>
          </a:prstGeom>
        </p:spPr>
      </p:pic>
      <p:pic>
        <p:nvPicPr>
          <p:cNvPr id="47" name="Picture 46">
            <a:extLst>
              <a:ext uri="{FF2B5EF4-FFF2-40B4-BE49-F238E27FC236}">
                <a16:creationId xmlns:a16="http://schemas.microsoft.com/office/drawing/2014/main" id="{11A71438-390C-4290-BEDE-BC57998F897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55130" y="4388848"/>
            <a:ext cx="2379726" cy="1191719"/>
          </a:xfrm>
          <a:prstGeom prst="rect">
            <a:avLst/>
          </a:prstGeom>
        </p:spPr>
      </p:pic>
      <p:pic>
        <p:nvPicPr>
          <p:cNvPr id="50" name="Picture 49">
            <a:extLst>
              <a:ext uri="{FF2B5EF4-FFF2-40B4-BE49-F238E27FC236}">
                <a16:creationId xmlns:a16="http://schemas.microsoft.com/office/drawing/2014/main" id="{959EAAC7-9888-415F-A00D-6FC6DF008F3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005" y="1735041"/>
            <a:ext cx="2194560" cy="1329276"/>
          </a:xfrm>
          <a:prstGeom prst="rect">
            <a:avLst/>
          </a:prstGeom>
        </p:spPr>
      </p:pic>
      <p:pic>
        <p:nvPicPr>
          <p:cNvPr id="52" name="Picture 22" descr="A picture containing drawing&#10;&#10;Description generated with very high confidence">
            <a:extLst>
              <a:ext uri="{FF2B5EF4-FFF2-40B4-BE49-F238E27FC236}">
                <a16:creationId xmlns:a16="http://schemas.microsoft.com/office/drawing/2014/main" id="{370EB5F3-93F8-4B29-95B2-1FAE26CDE07A}"/>
              </a:ext>
            </a:extLst>
          </p:cNvPr>
          <p:cNvPicPr>
            <a:picLocks noChangeAspect="1"/>
          </p:cNvPicPr>
          <p:nvPr/>
        </p:nvPicPr>
        <p:blipFill>
          <a:blip r:embed="rId7"/>
          <a:stretch>
            <a:fillRect/>
          </a:stretch>
        </p:blipFill>
        <p:spPr>
          <a:xfrm>
            <a:off x="3805015" y="2950436"/>
            <a:ext cx="1250891" cy="1240209"/>
          </a:xfrm>
          <a:prstGeom prst="rect">
            <a:avLst/>
          </a:prstGeom>
        </p:spPr>
      </p:pic>
      <p:pic>
        <p:nvPicPr>
          <p:cNvPr id="54" name="Picture 24" descr="A picture containing building, bridge, umbrella&#10;&#10;Description generated with very high confidence">
            <a:extLst>
              <a:ext uri="{FF2B5EF4-FFF2-40B4-BE49-F238E27FC236}">
                <a16:creationId xmlns:a16="http://schemas.microsoft.com/office/drawing/2014/main" id="{268E9DBD-DF54-49A9-9034-2544B6FFB706}"/>
              </a:ext>
            </a:extLst>
          </p:cNvPr>
          <p:cNvPicPr>
            <a:picLocks noChangeAspect="1"/>
          </p:cNvPicPr>
          <p:nvPr/>
        </p:nvPicPr>
        <p:blipFill>
          <a:blip r:embed="rId8"/>
          <a:stretch>
            <a:fillRect/>
          </a:stretch>
        </p:blipFill>
        <p:spPr>
          <a:xfrm>
            <a:off x="3772968" y="2576556"/>
            <a:ext cx="887696" cy="877013"/>
          </a:xfrm>
          <a:prstGeom prst="rect">
            <a:avLst/>
          </a:prstGeom>
        </p:spPr>
      </p:pic>
      <p:pic>
        <p:nvPicPr>
          <p:cNvPr id="56" name="Picture 38" descr="A close up of a logo&#10;&#10;Description generated with high confidence">
            <a:extLst>
              <a:ext uri="{FF2B5EF4-FFF2-40B4-BE49-F238E27FC236}">
                <a16:creationId xmlns:a16="http://schemas.microsoft.com/office/drawing/2014/main" id="{7C06E66F-9FAD-4D0D-87BE-8F5F6F00C4AE}"/>
              </a:ext>
            </a:extLst>
          </p:cNvPr>
          <p:cNvPicPr>
            <a:picLocks noChangeAspect="1"/>
          </p:cNvPicPr>
          <p:nvPr/>
        </p:nvPicPr>
        <p:blipFill>
          <a:blip r:embed="rId9"/>
          <a:stretch>
            <a:fillRect/>
          </a:stretch>
        </p:blipFill>
        <p:spPr>
          <a:xfrm>
            <a:off x="4742349" y="3743560"/>
            <a:ext cx="364331" cy="364331"/>
          </a:xfrm>
          <a:prstGeom prst="rect">
            <a:avLst/>
          </a:prstGeom>
        </p:spPr>
      </p:pic>
    </p:spTree>
    <p:extLst>
      <p:ext uri="{BB962C8B-B14F-4D97-AF65-F5344CB8AC3E}">
        <p14:creationId xmlns:p14="http://schemas.microsoft.com/office/powerpoint/2010/main" val="223904033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6B0A7941-7CDE-46D4-8E00-736C71830FEE}"/>
              </a:ext>
            </a:extLst>
          </p:cNvPr>
          <p:cNvCxnSpPr/>
          <p:nvPr/>
        </p:nvCxnSpPr>
        <p:spPr>
          <a:xfrm>
            <a:off x="240340" y="1880059"/>
            <a:ext cx="100172" cy="137384"/>
          </a:xfrm>
          <a:prstGeom prst="straightConnector1">
            <a:avLst/>
          </a:prstGeom>
          <a:ln w="38100">
            <a:solidFill>
              <a:schemeClr val="accent5">
                <a:lumMod val="60000"/>
                <a:lumOff val="40000"/>
              </a:schemeClr>
            </a:solidFill>
            <a:tailEnd type="stealth" w="lg" len="lg"/>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8F29056-B471-4A83-BEA0-7D08592475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177" y="3991357"/>
            <a:ext cx="2190635" cy="1095317"/>
          </a:xfrm>
          <a:prstGeom prst="rect">
            <a:avLst/>
          </a:prstGeom>
        </p:spPr>
      </p:pic>
      <p:pic>
        <p:nvPicPr>
          <p:cNvPr id="13" name="Picture 12">
            <a:extLst>
              <a:ext uri="{FF2B5EF4-FFF2-40B4-BE49-F238E27FC236}">
                <a16:creationId xmlns:a16="http://schemas.microsoft.com/office/drawing/2014/main" id="{6CC329EA-E8DA-4E5F-AF9A-82DBD5B2D61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55130" y="3023724"/>
            <a:ext cx="2379726" cy="1338596"/>
          </a:xfrm>
          <a:prstGeom prst="rect">
            <a:avLst/>
          </a:prstGeom>
        </p:spPr>
      </p:pic>
      <p:pic>
        <p:nvPicPr>
          <p:cNvPr id="14" name="Picture 13">
            <a:extLst>
              <a:ext uri="{FF2B5EF4-FFF2-40B4-BE49-F238E27FC236}">
                <a16:creationId xmlns:a16="http://schemas.microsoft.com/office/drawing/2014/main" id="{9C97D3FA-40AF-4EC7-B614-77E3A27FB0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55130" y="4390195"/>
            <a:ext cx="2379726" cy="1191720"/>
          </a:xfrm>
          <a:prstGeom prst="rect">
            <a:avLst/>
          </a:prstGeom>
        </p:spPr>
      </p:pic>
      <p:pic>
        <p:nvPicPr>
          <p:cNvPr id="15" name="Picture 14">
            <a:extLst>
              <a:ext uri="{FF2B5EF4-FFF2-40B4-BE49-F238E27FC236}">
                <a16:creationId xmlns:a16="http://schemas.microsoft.com/office/drawing/2014/main" id="{9F8DF85D-3E67-4849-A8DA-EED5B1AB90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5130" y="1756501"/>
            <a:ext cx="2391355" cy="1230993"/>
          </a:xfrm>
          <a:prstGeom prst="rect">
            <a:avLst/>
          </a:prstGeom>
        </p:spPr>
      </p:pic>
      <p:pic>
        <p:nvPicPr>
          <p:cNvPr id="19" name="Picture 18">
            <a:extLst>
              <a:ext uri="{FF2B5EF4-FFF2-40B4-BE49-F238E27FC236}">
                <a16:creationId xmlns:a16="http://schemas.microsoft.com/office/drawing/2014/main" id="{A004B96E-B99A-4A84-B70D-DC7B9F13A0A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177" y="1735074"/>
            <a:ext cx="2191717" cy="1327554"/>
          </a:xfrm>
          <a:prstGeom prst="rect">
            <a:avLst/>
          </a:prstGeom>
        </p:spPr>
      </p:pic>
      <p:pic>
        <p:nvPicPr>
          <p:cNvPr id="2" name="Picture 22" descr="A picture containing drawing&#10;&#10;Description generated with very high confidence">
            <a:extLst>
              <a:ext uri="{FF2B5EF4-FFF2-40B4-BE49-F238E27FC236}">
                <a16:creationId xmlns:a16="http://schemas.microsoft.com/office/drawing/2014/main" id="{CEBD795A-96D4-4E8F-AECA-F664FF60F837}"/>
              </a:ext>
            </a:extLst>
          </p:cNvPr>
          <p:cNvPicPr>
            <a:picLocks noChangeAspect="1"/>
          </p:cNvPicPr>
          <p:nvPr/>
        </p:nvPicPr>
        <p:blipFill>
          <a:blip r:embed="rId7"/>
          <a:stretch>
            <a:fillRect/>
          </a:stretch>
        </p:blipFill>
        <p:spPr>
          <a:xfrm>
            <a:off x="3805015" y="2950436"/>
            <a:ext cx="1250891" cy="1240209"/>
          </a:xfrm>
          <a:prstGeom prst="rect">
            <a:avLst/>
          </a:prstGeom>
        </p:spPr>
      </p:pic>
      <p:pic>
        <p:nvPicPr>
          <p:cNvPr id="3" name="Picture 24" descr="A picture containing building, bridge, umbrella&#10;&#10;Description generated with very high confidence">
            <a:extLst>
              <a:ext uri="{FF2B5EF4-FFF2-40B4-BE49-F238E27FC236}">
                <a16:creationId xmlns:a16="http://schemas.microsoft.com/office/drawing/2014/main" id="{6459DCCA-87BB-4B2D-8F16-0AA93B404631}"/>
              </a:ext>
            </a:extLst>
          </p:cNvPr>
          <p:cNvPicPr>
            <a:picLocks noChangeAspect="1"/>
          </p:cNvPicPr>
          <p:nvPr/>
        </p:nvPicPr>
        <p:blipFill>
          <a:blip r:embed="rId8"/>
          <a:stretch>
            <a:fillRect/>
          </a:stretch>
        </p:blipFill>
        <p:spPr>
          <a:xfrm>
            <a:off x="3772968" y="2576556"/>
            <a:ext cx="887696" cy="877013"/>
          </a:xfrm>
          <a:prstGeom prst="rect">
            <a:avLst/>
          </a:prstGeom>
        </p:spPr>
      </p:pic>
      <p:pic>
        <p:nvPicPr>
          <p:cNvPr id="4" name="Picture 38" descr="A close up of a logo&#10;&#10;Description generated with high confidence">
            <a:extLst>
              <a:ext uri="{FF2B5EF4-FFF2-40B4-BE49-F238E27FC236}">
                <a16:creationId xmlns:a16="http://schemas.microsoft.com/office/drawing/2014/main" id="{D6416286-BE4E-45B1-ADE0-34866619D133}"/>
              </a:ext>
            </a:extLst>
          </p:cNvPr>
          <p:cNvPicPr>
            <a:picLocks noChangeAspect="1"/>
          </p:cNvPicPr>
          <p:nvPr/>
        </p:nvPicPr>
        <p:blipFill>
          <a:blip r:embed="rId9"/>
          <a:stretch>
            <a:fillRect/>
          </a:stretch>
        </p:blipFill>
        <p:spPr>
          <a:xfrm>
            <a:off x="4742349" y="3743560"/>
            <a:ext cx="364331" cy="364331"/>
          </a:xfrm>
          <a:prstGeom prst="rect">
            <a:avLst/>
          </a:prstGeom>
        </p:spPr>
      </p:pic>
    </p:spTree>
    <p:extLst>
      <p:ext uri="{BB962C8B-B14F-4D97-AF65-F5344CB8AC3E}">
        <p14:creationId xmlns:p14="http://schemas.microsoft.com/office/powerpoint/2010/main" val="283804990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629072-8C30-4E35-A19C-41CE1FB885D7}"/>
              </a:ext>
            </a:extLst>
          </p:cNvPr>
          <p:cNvPicPr>
            <a:picLocks noChangeAspect="1"/>
          </p:cNvPicPr>
          <p:nvPr/>
        </p:nvPicPr>
        <p:blipFill rotWithShape="1">
          <a:blip r:embed="rId2"/>
          <a:srcRect l="3200" r="5533"/>
          <a:stretch/>
        </p:blipFill>
        <p:spPr>
          <a:xfrm>
            <a:off x="2367268" y="1884599"/>
            <a:ext cx="3720710" cy="2638425"/>
          </a:xfrm>
          <a:prstGeom prst="rect">
            <a:avLst/>
          </a:prstGeom>
        </p:spPr>
      </p:pic>
      <p:sp>
        <p:nvSpPr>
          <p:cNvPr id="3" name="Content Placeholder 2">
            <a:extLst>
              <a:ext uri="{FF2B5EF4-FFF2-40B4-BE49-F238E27FC236}">
                <a16:creationId xmlns:a16="http://schemas.microsoft.com/office/drawing/2014/main" id="{CD889BFC-69E2-4DA6-B648-26936AD8A55F}"/>
              </a:ext>
            </a:extLst>
          </p:cNvPr>
          <p:cNvSpPr txBox="1">
            <a:spLocks/>
          </p:cNvSpPr>
          <p:nvPr/>
        </p:nvSpPr>
        <p:spPr>
          <a:xfrm rot="16200000">
            <a:off x="2145773" y="2965205"/>
            <a:ext cx="1174064" cy="215496"/>
          </a:xfrm>
          <a:prstGeom prst="rect">
            <a:avLst/>
          </a:prstGeom>
          <a:noFill/>
        </p:spPr>
        <p:txBody>
          <a:bodyPr vert="horz" lIns="68580" tIns="34290" rIns="68580" bIns="3429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950" b="1" i="1" u="none" strike="noStrike" kern="1200" cap="none" spc="0" normalizeH="0" baseline="0" noProof="0">
                <a:ln>
                  <a:noFill/>
                </a:ln>
                <a:solidFill>
                  <a:srgbClr val="FFFFFF"/>
                </a:solidFill>
                <a:effectLst/>
                <a:uLnTx/>
                <a:uFillTx/>
                <a:latin typeface="Arial"/>
                <a:ea typeface="+mn-ea"/>
                <a:cs typeface="+mn-cs"/>
              </a:rPr>
              <a:t>Back Spin</a:t>
            </a:r>
          </a:p>
        </p:txBody>
      </p:sp>
      <p:cxnSp>
        <p:nvCxnSpPr>
          <p:cNvPr id="10" name="Straight Arrow Connector 9">
            <a:extLst>
              <a:ext uri="{FF2B5EF4-FFF2-40B4-BE49-F238E27FC236}">
                <a16:creationId xmlns:a16="http://schemas.microsoft.com/office/drawing/2014/main" id="{6B0A7941-7CDE-46D4-8E00-736C71830FEE}"/>
              </a:ext>
            </a:extLst>
          </p:cNvPr>
          <p:cNvCxnSpPr/>
          <p:nvPr/>
        </p:nvCxnSpPr>
        <p:spPr>
          <a:xfrm>
            <a:off x="240340" y="1880059"/>
            <a:ext cx="100172" cy="137384"/>
          </a:xfrm>
          <a:prstGeom prst="straightConnector1">
            <a:avLst/>
          </a:prstGeom>
          <a:ln w="38100">
            <a:solidFill>
              <a:schemeClr val="accent5">
                <a:lumMod val="60000"/>
                <a:lumOff val="40000"/>
              </a:schemeClr>
            </a:solidFill>
            <a:tailEnd type="stealth" w="lg" len="lg"/>
          </a:ln>
        </p:spPr>
        <p:style>
          <a:lnRef idx="2">
            <a:schemeClr val="accent1"/>
          </a:lnRef>
          <a:fillRef idx="0">
            <a:schemeClr val="accent1"/>
          </a:fillRef>
          <a:effectRef idx="1">
            <a:schemeClr val="accent1"/>
          </a:effectRef>
          <a:fontRef idx="minor">
            <a:schemeClr val="tx1"/>
          </a:fontRef>
        </p:style>
      </p:cxnSp>
      <p:pic>
        <p:nvPicPr>
          <p:cNvPr id="23" name="Picture 22" descr="A crowd of people watching a baseball game&#10;&#10;Description generated with very high confidence">
            <a:extLst>
              <a:ext uri="{FF2B5EF4-FFF2-40B4-BE49-F238E27FC236}">
                <a16:creationId xmlns:a16="http://schemas.microsoft.com/office/drawing/2014/main" id="{79F0AE72-5D8B-4774-9BFA-03DD5E9449C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087" y="3993282"/>
            <a:ext cx="2194560" cy="1097280"/>
          </a:xfrm>
          <a:prstGeom prst="rect">
            <a:avLst/>
          </a:prstGeom>
        </p:spPr>
      </p:pic>
      <p:pic>
        <p:nvPicPr>
          <p:cNvPr id="25" name="Picture 24" descr="A crowd of people watching a baseball game&#10;&#10;Description generated with very high confidence">
            <a:extLst>
              <a:ext uri="{FF2B5EF4-FFF2-40B4-BE49-F238E27FC236}">
                <a16:creationId xmlns:a16="http://schemas.microsoft.com/office/drawing/2014/main" id="{9BB92BA3-DCFA-4398-971E-BA18734970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55130" y="1749103"/>
            <a:ext cx="2379726" cy="1225007"/>
          </a:xfrm>
          <a:prstGeom prst="rect">
            <a:avLst/>
          </a:prstGeom>
        </p:spPr>
      </p:pic>
      <p:pic>
        <p:nvPicPr>
          <p:cNvPr id="27" name="Picture 26" descr="A pitcher throws a pitch during a baseball game&#10;&#10;Description generated with high confidence">
            <a:extLst>
              <a:ext uri="{FF2B5EF4-FFF2-40B4-BE49-F238E27FC236}">
                <a16:creationId xmlns:a16="http://schemas.microsoft.com/office/drawing/2014/main" id="{6AE6F20A-1C8C-486C-B8D4-2330285F425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55131" y="3007138"/>
            <a:ext cx="2382344" cy="1340069"/>
          </a:xfrm>
          <a:prstGeom prst="rect">
            <a:avLst/>
          </a:prstGeom>
        </p:spPr>
      </p:pic>
      <p:pic>
        <p:nvPicPr>
          <p:cNvPr id="29" name="Picture 28" descr="A crowd of people watching a baseball game&#10;&#10;Description generated with very high confidence">
            <a:extLst>
              <a:ext uri="{FF2B5EF4-FFF2-40B4-BE49-F238E27FC236}">
                <a16:creationId xmlns:a16="http://schemas.microsoft.com/office/drawing/2014/main" id="{3032825D-687C-4CA0-B87D-68312101106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55130" y="4388848"/>
            <a:ext cx="2379726" cy="1191719"/>
          </a:xfrm>
          <a:prstGeom prst="rect">
            <a:avLst/>
          </a:prstGeom>
        </p:spPr>
      </p:pic>
      <p:pic>
        <p:nvPicPr>
          <p:cNvPr id="31" name="Picture 30" descr="A baseball player swinging a bat at a ball&#10;&#10;Description generated with high confidence">
            <a:extLst>
              <a:ext uri="{FF2B5EF4-FFF2-40B4-BE49-F238E27FC236}">
                <a16:creationId xmlns:a16="http://schemas.microsoft.com/office/drawing/2014/main" id="{B8B82C5E-D8C4-4DCD-AFB8-290E344EBAF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8005" y="1735041"/>
            <a:ext cx="2194560" cy="1329276"/>
          </a:xfrm>
          <a:prstGeom prst="rect">
            <a:avLst/>
          </a:prstGeom>
        </p:spPr>
      </p:pic>
      <p:sp>
        <p:nvSpPr>
          <p:cNvPr id="13" name="TextBox 12">
            <a:extLst>
              <a:ext uri="{FF2B5EF4-FFF2-40B4-BE49-F238E27FC236}">
                <a16:creationId xmlns:a16="http://schemas.microsoft.com/office/drawing/2014/main" id="{0728ED3B-2BE3-4AF0-BEEF-E914E02E8FC3}"/>
              </a:ext>
            </a:extLst>
          </p:cNvPr>
          <p:cNvSpPr txBox="1"/>
          <p:nvPr/>
        </p:nvSpPr>
        <p:spPr>
          <a:xfrm>
            <a:off x="1893405" y="5768501"/>
            <a:ext cx="7239652" cy="392415"/>
          </a:xfrm>
          <a:prstGeom prst="rect">
            <a:avLst/>
          </a:prstGeom>
          <a:noFill/>
        </p:spPr>
        <p:txBody>
          <a:bodyPr rot="0" spcFirstLastPara="0" vert="horz" wrap="square" lIns="68580" tIns="34290" rIns="68580" bIns="3429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mn-cs"/>
              </a:rPr>
              <a:t>Pane, Michael A. "Trouble with the curve: identifying clusters of MLB pitchers using improved pitch classification techniques." (2013).</a:t>
            </a:r>
          </a:p>
        </p:txBody>
      </p:sp>
      <p:sp>
        <p:nvSpPr>
          <p:cNvPr id="4" name="TextBox 3"/>
          <p:cNvSpPr txBox="1"/>
          <p:nvPr/>
        </p:nvSpPr>
        <p:spPr>
          <a:xfrm>
            <a:off x="3247354" y="1454784"/>
            <a:ext cx="2300630" cy="34624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50" b="1" i="0" u="sng" strike="noStrike" kern="1200" cap="none" spc="0" normalizeH="0" baseline="0" noProof="0" dirty="0">
                <a:ln>
                  <a:noFill/>
                </a:ln>
                <a:solidFill>
                  <a:srgbClr val="FFFFFF"/>
                </a:solidFill>
                <a:effectLst/>
                <a:uLnTx/>
                <a:uFillTx/>
                <a:latin typeface="Arial" charset="0"/>
                <a:ea typeface="+mn-ea"/>
                <a:cs typeface="+mn-cs"/>
              </a:rPr>
              <a:t>Pitches by Barry </a:t>
            </a:r>
            <a:r>
              <a:rPr kumimoji="0" lang="en-US" sz="1650" b="1" i="0" u="sng" strike="noStrike" kern="1200" cap="none" spc="0" normalizeH="0" baseline="0" noProof="0" dirty="0" err="1">
                <a:ln>
                  <a:noFill/>
                </a:ln>
                <a:solidFill>
                  <a:srgbClr val="FFFFFF"/>
                </a:solidFill>
                <a:effectLst/>
                <a:uLnTx/>
                <a:uFillTx/>
                <a:latin typeface="Arial" charset="0"/>
                <a:ea typeface="+mn-ea"/>
                <a:cs typeface="+mn-cs"/>
              </a:rPr>
              <a:t>Zito</a:t>
            </a:r>
            <a:endParaRPr kumimoji="0" lang="en-US" sz="1650" b="1" i="0" u="sng" strike="noStrike" kern="1200" cap="none" spc="0" normalizeH="0" baseline="0" noProof="0" dirty="0">
              <a:ln>
                <a:noFill/>
              </a:ln>
              <a:solidFill>
                <a:srgbClr val="FFFFFF"/>
              </a:solidFill>
              <a:effectLst/>
              <a:uLnTx/>
              <a:uFillTx/>
              <a:latin typeface="Arial" charset="0"/>
              <a:ea typeface="+mn-ea"/>
              <a:cs typeface="+mn-cs"/>
            </a:endParaRPr>
          </a:p>
        </p:txBody>
      </p:sp>
      <p:sp>
        <p:nvSpPr>
          <p:cNvPr id="22" name="Content Placeholder 2">
            <a:extLst>
              <a:ext uri="{FF2B5EF4-FFF2-40B4-BE49-F238E27FC236}">
                <a16:creationId xmlns:a16="http://schemas.microsoft.com/office/drawing/2014/main" id="{40EFF12D-6004-CE4E-B753-00A9C83E4294}"/>
              </a:ext>
            </a:extLst>
          </p:cNvPr>
          <p:cNvSpPr txBox="1">
            <a:spLocks/>
          </p:cNvSpPr>
          <p:nvPr/>
        </p:nvSpPr>
        <p:spPr>
          <a:xfrm rot="16200000">
            <a:off x="2077587" y="2875414"/>
            <a:ext cx="1450375" cy="423948"/>
          </a:xfrm>
          <a:prstGeom prst="rect">
            <a:avLst/>
          </a:prstGeom>
          <a:noFill/>
        </p:spPr>
        <p:txBody>
          <a:bodyPr vert="horz" lIns="68580" tIns="34290" rIns="68580" bIns="3429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a:ea typeface="+mn-ea"/>
                <a:cs typeface="+mn-cs"/>
              </a:rPr>
              <a:t>Back Spin</a:t>
            </a:r>
          </a:p>
        </p:txBody>
      </p:sp>
      <p:sp>
        <p:nvSpPr>
          <p:cNvPr id="24" name="Content Placeholder 2">
            <a:extLst>
              <a:ext uri="{FF2B5EF4-FFF2-40B4-BE49-F238E27FC236}">
                <a16:creationId xmlns:a16="http://schemas.microsoft.com/office/drawing/2014/main" id="{D4BE97E9-6F2A-034C-8202-B5F65B55F88D}"/>
              </a:ext>
            </a:extLst>
          </p:cNvPr>
          <p:cNvSpPr txBox="1">
            <a:spLocks/>
          </p:cNvSpPr>
          <p:nvPr/>
        </p:nvSpPr>
        <p:spPr>
          <a:xfrm>
            <a:off x="2952257" y="4369987"/>
            <a:ext cx="1648574" cy="266951"/>
          </a:xfrm>
          <a:prstGeom prst="rect">
            <a:avLst/>
          </a:prstGeom>
          <a:solidFill>
            <a:schemeClr val="tx1"/>
          </a:solidFill>
          <a:ln>
            <a:noFill/>
          </a:ln>
        </p:spPr>
        <p:txBody>
          <a:bodyPr vert="horz" lIns="68580" tIns="34290" rIns="68580" bIns="3429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a:ea typeface="+mn-ea"/>
                <a:cs typeface="+mn-cs"/>
              </a:rPr>
              <a:t>Start Speed</a:t>
            </a:r>
          </a:p>
        </p:txBody>
      </p:sp>
      <p:sp>
        <p:nvSpPr>
          <p:cNvPr id="26" name="Content Placeholder 2">
            <a:extLst>
              <a:ext uri="{FF2B5EF4-FFF2-40B4-BE49-F238E27FC236}">
                <a16:creationId xmlns:a16="http://schemas.microsoft.com/office/drawing/2014/main" id="{0CBC8E80-9828-B94F-93D4-0CE9CD3F4615}"/>
              </a:ext>
            </a:extLst>
          </p:cNvPr>
          <p:cNvSpPr txBox="1">
            <a:spLocks/>
          </p:cNvSpPr>
          <p:nvPr/>
        </p:nvSpPr>
        <p:spPr>
          <a:xfrm rot="21000000">
            <a:off x="4592083" y="4122227"/>
            <a:ext cx="1648574" cy="266951"/>
          </a:xfrm>
          <a:prstGeom prst="rect">
            <a:avLst/>
          </a:prstGeom>
          <a:solidFill>
            <a:schemeClr val="tx1"/>
          </a:solidFill>
          <a:ln>
            <a:noFill/>
          </a:ln>
        </p:spPr>
        <p:txBody>
          <a:bodyPr vert="horz" lIns="68580" tIns="34290" rIns="68580" bIns="3429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Side Spin</a:t>
            </a:r>
          </a:p>
        </p:txBody>
      </p:sp>
      <p:sp>
        <p:nvSpPr>
          <p:cNvPr id="28" name="TextBox 27">
            <a:extLst>
              <a:ext uri="{FF2B5EF4-FFF2-40B4-BE49-F238E27FC236}">
                <a16:creationId xmlns:a16="http://schemas.microsoft.com/office/drawing/2014/main" id="{85E0FEEE-8477-3643-936F-FAE7B01D7FF6}"/>
              </a:ext>
            </a:extLst>
          </p:cNvPr>
          <p:cNvSpPr txBox="1"/>
          <p:nvPr/>
        </p:nvSpPr>
        <p:spPr>
          <a:xfrm>
            <a:off x="3399754" y="1607184"/>
            <a:ext cx="2300630" cy="34624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50" b="1" i="0" u="sng" strike="noStrike" kern="1200" cap="none" spc="0" normalizeH="0" baseline="0" noProof="0" dirty="0">
                <a:ln>
                  <a:noFill/>
                </a:ln>
                <a:solidFill>
                  <a:srgbClr val="000000"/>
                </a:solidFill>
                <a:effectLst/>
                <a:uLnTx/>
                <a:uFillTx/>
                <a:latin typeface="Arial" charset="0"/>
                <a:ea typeface="+mn-ea"/>
                <a:cs typeface="+mn-cs"/>
              </a:rPr>
              <a:t>Pitches by Barry </a:t>
            </a:r>
            <a:r>
              <a:rPr kumimoji="0" lang="en-US" sz="1650" b="1" i="0" u="sng" strike="noStrike" kern="1200" cap="none" spc="0" normalizeH="0" baseline="0" noProof="0" dirty="0" err="1">
                <a:ln>
                  <a:noFill/>
                </a:ln>
                <a:solidFill>
                  <a:srgbClr val="000000"/>
                </a:solidFill>
                <a:effectLst/>
                <a:uLnTx/>
                <a:uFillTx/>
                <a:latin typeface="Arial" charset="0"/>
                <a:ea typeface="+mn-ea"/>
                <a:cs typeface="+mn-cs"/>
              </a:rPr>
              <a:t>Zito</a:t>
            </a:r>
            <a:endParaRPr kumimoji="0" lang="en-US" sz="1650" b="1" i="0" u="sng"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1234095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629072-8C30-4E35-A19C-41CE1FB885D7}"/>
              </a:ext>
            </a:extLst>
          </p:cNvPr>
          <p:cNvPicPr>
            <a:picLocks noChangeAspect="1"/>
          </p:cNvPicPr>
          <p:nvPr/>
        </p:nvPicPr>
        <p:blipFill rotWithShape="1">
          <a:blip r:embed="rId3"/>
          <a:srcRect l="3200" r="5533"/>
          <a:stretch/>
        </p:blipFill>
        <p:spPr>
          <a:xfrm>
            <a:off x="2367268" y="1884599"/>
            <a:ext cx="3720710" cy="2638425"/>
          </a:xfrm>
          <a:prstGeom prst="rect">
            <a:avLst/>
          </a:prstGeom>
        </p:spPr>
      </p:pic>
      <p:sp>
        <p:nvSpPr>
          <p:cNvPr id="3" name="Content Placeholder 2">
            <a:extLst>
              <a:ext uri="{FF2B5EF4-FFF2-40B4-BE49-F238E27FC236}">
                <a16:creationId xmlns:a16="http://schemas.microsoft.com/office/drawing/2014/main" id="{CD889BFC-69E2-4DA6-B648-26936AD8A55F}"/>
              </a:ext>
            </a:extLst>
          </p:cNvPr>
          <p:cNvSpPr txBox="1">
            <a:spLocks/>
          </p:cNvSpPr>
          <p:nvPr/>
        </p:nvSpPr>
        <p:spPr>
          <a:xfrm rot="16200000">
            <a:off x="2068160" y="2892156"/>
            <a:ext cx="1450375" cy="423948"/>
          </a:xfrm>
          <a:prstGeom prst="rect">
            <a:avLst/>
          </a:prstGeom>
          <a:noFill/>
        </p:spPr>
        <p:txBody>
          <a:bodyPr vert="horz" lIns="68580" tIns="34290" rIns="68580" bIns="3429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a:ea typeface="+mn-ea"/>
                <a:cs typeface="+mn-cs"/>
              </a:rPr>
              <a:t>Back Spin</a:t>
            </a:r>
          </a:p>
        </p:txBody>
      </p:sp>
      <p:sp>
        <p:nvSpPr>
          <p:cNvPr id="4" name="Content Placeholder 2">
            <a:extLst>
              <a:ext uri="{FF2B5EF4-FFF2-40B4-BE49-F238E27FC236}">
                <a16:creationId xmlns:a16="http://schemas.microsoft.com/office/drawing/2014/main" id="{17A68E57-AE65-43DE-8634-6E5FDDFC2F78}"/>
              </a:ext>
            </a:extLst>
          </p:cNvPr>
          <p:cNvSpPr txBox="1">
            <a:spLocks/>
          </p:cNvSpPr>
          <p:nvPr/>
        </p:nvSpPr>
        <p:spPr>
          <a:xfrm>
            <a:off x="5644197" y="3051858"/>
            <a:ext cx="1457751" cy="532769"/>
          </a:xfrm>
          <a:prstGeom prst="rect">
            <a:avLst/>
          </a:prstGeom>
        </p:spPr>
        <p:txBody>
          <a:bodyPr vert="horz" lIns="68580" tIns="34290" rIns="68580" bIns="3429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950" b="1" i="0" u="none" strike="noStrike" kern="1200" cap="none" spc="0" normalizeH="0" baseline="0" noProof="0" dirty="0">
                <a:ln>
                  <a:noFill/>
                </a:ln>
                <a:solidFill>
                  <a:srgbClr val="000000"/>
                </a:solidFill>
                <a:effectLst/>
                <a:uLnTx/>
                <a:uFillTx/>
                <a:latin typeface="Tw Cen MT"/>
                <a:ea typeface="+mn-ea"/>
                <a:cs typeface="+mn-cs"/>
              </a:rPr>
              <a:t>Fastball</a:t>
            </a:r>
          </a:p>
        </p:txBody>
      </p:sp>
      <p:sp>
        <p:nvSpPr>
          <p:cNvPr id="5" name="Content Placeholder 2">
            <a:extLst>
              <a:ext uri="{FF2B5EF4-FFF2-40B4-BE49-F238E27FC236}">
                <a16:creationId xmlns:a16="http://schemas.microsoft.com/office/drawing/2014/main" id="{DA61A329-EE08-450B-B553-B4525358832A}"/>
              </a:ext>
            </a:extLst>
          </p:cNvPr>
          <p:cNvSpPr txBox="1">
            <a:spLocks/>
          </p:cNvSpPr>
          <p:nvPr/>
        </p:nvSpPr>
        <p:spPr>
          <a:xfrm>
            <a:off x="5274347" y="2095326"/>
            <a:ext cx="1457751" cy="532769"/>
          </a:xfrm>
          <a:prstGeom prst="rect">
            <a:avLst/>
          </a:prstGeom>
        </p:spPr>
        <p:txBody>
          <a:bodyPr vert="horz" lIns="68580" tIns="34290" rIns="68580" bIns="3429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950" b="1" i="0" u="none" strike="noStrike" kern="1200" cap="none" spc="0" normalizeH="0" baseline="0" noProof="0">
                <a:ln>
                  <a:noFill/>
                </a:ln>
                <a:solidFill>
                  <a:srgbClr val="0000FF"/>
                </a:solidFill>
                <a:effectLst/>
                <a:uLnTx/>
                <a:uFillTx/>
                <a:latin typeface="Arial"/>
                <a:ea typeface="+mn-ea"/>
                <a:cs typeface="+mn-cs"/>
              </a:rPr>
              <a:t>Slider</a:t>
            </a:r>
          </a:p>
        </p:txBody>
      </p:sp>
      <p:cxnSp>
        <p:nvCxnSpPr>
          <p:cNvPr id="6" name="Straight Arrow Connector 5">
            <a:extLst>
              <a:ext uri="{FF2B5EF4-FFF2-40B4-BE49-F238E27FC236}">
                <a16:creationId xmlns:a16="http://schemas.microsoft.com/office/drawing/2014/main" id="{C1A4340B-DBC2-4CC6-9C2C-21DA1D1F4C8B}"/>
              </a:ext>
            </a:extLst>
          </p:cNvPr>
          <p:cNvCxnSpPr/>
          <p:nvPr/>
        </p:nvCxnSpPr>
        <p:spPr>
          <a:xfrm flipH="1">
            <a:off x="4855761" y="2347777"/>
            <a:ext cx="418586" cy="284541"/>
          </a:xfrm>
          <a:prstGeom prst="straightConnector1">
            <a:avLst/>
          </a:prstGeom>
          <a:ln w="38100">
            <a:solidFill>
              <a:srgbClr val="0000FF"/>
            </a:solidFill>
            <a:tailEnd type="stealth" w="lg" len="lg"/>
          </a:ln>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3F9431E0-F05C-4897-83AF-BAE6E455A2A7}"/>
              </a:ext>
            </a:extLst>
          </p:cNvPr>
          <p:cNvSpPr txBox="1">
            <a:spLocks/>
          </p:cNvSpPr>
          <p:nvPr/>
        </p:nvSpPr>
        <p:spPr>
          <a:xfrm>
            <a:off x="2192719" y="3648920"/>
            <a:ext cx="1457751" cy="532769"/>
          </a:xfrm>
          <a:prstGeom prst="rect">
            <a:avLst/>
          </a:prstGeom>
        </p:spPr>
        <p:txBody>
          <a:bodyPr vert="horz" lIns="68580" tIns="34290" rIns="68580" bIns="3429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950" b="1" i="0" u="none" strike="noStrike" kern="1200" cap="none" spc="0" normalizeH="0" baseline="0" noProof="0" dirty="0">
                <a:ln>
                  <a:noFill/>
                </a:ln>
                <a:solidFill>
                  <a:srgbClr val="00B050"/>
                </a:solidFill>
                <a:effectLst/>
                <a:uLnTx/>
                <a:uFillTx/>
                <a:latin typeface="Arial"/>
                <a:ea typeface="+mn-ea"/>
                <a:cs typeface="+mn-cs"/>
              </a:rPr>
              <a:t>Changeup</a:t>
            </a:r>
          </a:p>
        </p:txBody>
      </p:sp>
      <p:cxnSp>
        <p:nvCxnSpPr>
          <p:cNvPr id="8" name="Straight Arrow Connector 7">
            <a:extLst>
              <a:ext uri="{FF2B5EF4-FFF2-40B4-BE49-F238E27FC236}">
                <a16:creationId xmlns:a16="http://schemas.microsoft.com/office/drawing/2014/main" id="{72F4E0C7-1671-460B-9F77-3C5EBE34A4ED}"/>
              </a:ext>
            </a:extLst>
          </p:cNvPr>
          <p:cNvCxnSpPr/>
          <p:nvPr/>
        </p:nvCxnSpPr>
        <p:spPr>
          <a:xfrm flipV="1">
            <a:off x="3604858" y="3529071"/>
            <a:ext cx="444463" cy="266385"/>
          </a:xfrm>
          <a:prstGeom prst="straightConnector1">
            <a:avLst/>
          </a:prstGeom>
          <a:ln w="38100">
            <a:solidFill>
              <a:srgbClr val="00B050"/>
            </a:solidFill>
            <a:tailEnd type="stealth" w="lg" len="lg"/>
          </a:ln>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A42F2590-5939-4C7D-BA6E-ECDA120211BD}"/>
              </a:ext>
            </a:extLst>
          </p:cNvPr>
          <p:cNvSpPr txBox="1">
            <a:spLocks/>
          </p:cNvSpPr>
          <p:nvPr/>
        </p:nvSpPr>
        <p:spPr>
          <a:xfrm>
            <a:off x="2591570" y="2209610"/>
            <a:ext cx="1457751" cy="532769"/>
          </a:xfrm>
          <a:prstGeom prst="rect">
            <a:avLst/>
          </a:prstGeom>
        </p:spPr>
        <p:txBody>
          <a:bodyPr vert="horz" lIns="68580" tIns="34290" rIns="68580" bIns="3429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950" b="1" i="0" u="none" strike="noStrike" kern="1200" cap="none" spc="0" normalizeH="0" baseline="0" noProof="0">
                <a:ln>
                  <a:noFill/>
                </a:ln>
                <a:solidFill>
                  <a:srgbClr val="99CCFF">
                    <a:lumMod val="60000"/>
                    <a:lumOff val="40000"/>
                  </a:srgbClr>
                </a:solidFill>
                <a:effectLst/>
                <a:uLnTx/>
                <a:uFillTx/>
                <a:latin typeface="Arial"/>
                <a:ea typeface="+mn-ea"/>
                <a:cs typeface="+mn-cs"/>
              </a:rPr>
              <a:t>Curveball</a:t>
            </a:r>
          </a:p>
        </p:txBody>
      </p:sp>
      <p:cxnSp>
        <p:nvCxnSpPr>
          <p:cNvPr id="10" name="Straight Arrow Connector 9">
            <a:extLst>
              <a:ext uri="{FF2B5EF4-FFF2-40B4-BE49-F238E27FC236}">
                <a16:creationId xmlns:a16="http://schemas.microsoft.com/office/drawing/2014/main" id="{6B0A7941-7CDE-46D4-8E00-736C71830FEE}"/>
              </a:ext>
            </a:extLst>
          </p:cNvPr>
          <p:cNvCxnSpPr/>
          <p:nvPr/>
        </p:nvCxnSpPr>
        <p:spPr>
          <a:xfrm>
            <a:off x="240340" y="1880059"/>
            <a:ext cx="100172" cy="137384"/>
          </a:xfrm>
          <a:prstGeom prst="straightConnector1">
            <a:avLst/>
          </a:prstGeom>
          <a:ln w="38100">
            <a:solidFill>
              <a:schemeClr val="accent5">
                <a:lumMod val="60000"/>
                <a:lumOff val="4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F63486A-AE98-45DD-AAA6-3EF7536AC736}"/>
              </a:ext>
            </a:extLst>
          </p:cNvPr>
          <p:cNvCxnSpPr/>
          <p:nvPr/>
        </p:nvCxnSpPr>
        <p:spPr>
          <a:xfrm flipH="1" flipV="1">
            <a:off x="5509489" y="3059646"/>
            <a:ext cx="188324" cy="136447"/>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FFC4EC1-B8FB-4AA1-B167-00C3E1CA4A4B}"/>
              </a:ext>
            </a:extLst>
          </p:cNvPr>
          <p:cNvCxnSpPr>
            <a:cxnSpLocks/>
          </p:cNvCxnSpPr>
          <p:nvPr/>
        </p:nvCxnSpPr>
        <p:spPr>
          <a:xfrm>
            <a:off x="3320445" y="2542468"/>
            <a:ext cx="184755" cy="276932"/>
          </a:xfrm>
          <a:prstGeom prst="straightConnector1">
            <a:avLst/>
          </a:prstGeom>
          <a:ln w="38100">
            <a:solidFill>
              <a:schemeClr val="accent5">
                <a:lumMod val="60000"/>
                <a:lumOff val="4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70A8BA1-6B23-4274-940E-B127E2828D23}"/>
              </a:ext>
            </a:extLst>
          </p:cNvPr>
          <p:cNvSpPr txBox="1">
            <a:spLocks/>
          </p:cNvSpPr>
          <p:nvPr/>
        </p:nvSpPr>
        <p:spPr>
          <a:xfrm>
            <a:off x="2942830" y="4386729"/>
            <a:ext cx="1648574" cy="266951"/>
          </a:xfrm>
          <a:prstGeom prst="rect">
            <a:avLst/>
          </a:prstGeom>
          <a:solidFill>
            <a:schemeClr val="tx1"/>
          </a:solidFill>
          <a:ln>
            <a:noFill/>
          </a:ln>
        </p:spPr>
        <p:txBody>
          <a:bodyPr vert="horz" lIns="68580" tIns="34290" rIns="68580" bIns="3429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a:ea typeface="+mn-ea"/>
                <a:cs typeface="+mn-cs"/>
              </a:rPr>
              <a:t>Start Speed</a:t>
            </a:r>
          </a:p>
        </p:txBody>
      </p:sp>
      <p:sp>
        <p:nvSpPr>
          <p:cNvPr id="18" name="Content Placeholder 2">
            <a:extLst>
              <a:ext uri="{FF2B5EF4-FFF2-40B4-BE49-F238E27FC236}">
                <a16:creationId xmlns:a16="http://schemas.microsoft.com/office/drawing/2014/main" id="{35FCE3BD-D8E9-4CFD-A9C1-3DC4B706F6A2}"/>
              </a:ext>
            </a:extLst>
          </p:cNvPr>
          <p:cNvSpPr txBox="1">
            <a:spLocks/>
          </p:cNvSpPr>
          <p:nvPr/>
        </p:nvSpPr>
        <p:spPr>
          <a:xfrm rot="21000000">
            <a:off x="4582656" y="4138969"/>
            <a:ext cx="1648574" cy="266951"/>
          </a:xfrm>
          <a:prstGeom prst="rect">
            <a:avLst/>
          </a:prstGeom>
          <a:solidFill>
            <a:schemeClr val="tx1"/>
          </a:solidFill>
          <a:ln>
            <a:noFill/>
          </a:ln>
        </p:spPr>
        <p:txBody>
          <a:bodyPr vert="horz" lIns="68580" tIns="34290" rIns="68580" bIns="3429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Side Spin</a:t>
            </a:r>
          </a:p>
        </p:txBody>
      </p:sp>
      <p:sp>
        <p:nvSpPr>
          <p:cNvPr id="20" name="Content Placeholder 2">
            <a:extLst>
              <a:ext uri="{FF2B5EF4-FFF2-40B4-BE49-F238E27FC236}">
                <a16:creationId xmlns:a16="http://schemas.microsoft.com/office/drawing/2014/main" id="{C562B353-DD6F-4E38-9957-D7A29C390282}"/>
              </a:ext>
            </a:extLst>
          </p:cNvPr>
          <p:cNvSpPr txBox="1">
            <a:spLocks/>
          </p:cNvSpPr>
          <p:nvPr/>
        </p:nvSpPr>
        <p:spPr>
          <a:xfrm>
            <a:off x="5225753" y="4406198"/>
            <a:ext cx="1457751" cy="532769"/>
          </a:xfrm>
          <a:prstGeom prst="rect">
            <a:avLst/>
          </a:prstGeom>
        </p:spPr>
        <p:txBody>
          <a:bodyPr vert="horz" lIns="68580" tIns="34290" rIns="68580" bIns="3429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950" b="1" i="0" u="none" strike="noStrike" kern="1200" cap="none" spc="0" normalizeH="0" baseline="0" noProof="0">
                <a:ln>
                  <a:noFill/>
                </a:ln>
                <a:solidFill>
                  <a:srgbClr val="FF0000"/>
                </a:solidFill>
                <a:effectLst/>
                <a:uLnTx/>
                <a:uFillTx/>
                <a:latin typeface="Arial"/>
                <a:ea typeface="+mn-ea"/>
                <a:cs typeface="+mn-cs"/>
              </a:rPr>
              <a:t>Sinker</a:t>
            </a:r>
          </a:p>
        </p:txBody>
      </p:sp>
      <p:cxnSp>
        <p:nvCxnSpPr>
          <p:cNvPr id="21" name="Straight Arrow Connector 20">
            <a:extLst>
              <a:ext uri="{FF2B5EF4-FFF2-40B4-BE49-F238E27FC236}">
                <a16:creationId xmlns:a16="http://schemas.microsoft.com/office/drawing/2014/main" id="{55F91C47-4C85-4985-BD09-EFB3B345225C}"/>
              </a:ext>
            </a:extLst>
          </p:cNvPr>
          <p:cNvCxnSpPr/>
          <p:nvPr/>
        </p:nvCxnSpPr>
        <p:spPr>
          <a:xfrm flipH="1" flipV="1">
            <a:off x="5292588" y="3743751"/>
            <a:ext cx="351610" cy="694917"/>
          </a:xfrm>
          <a:prstGeom prst="straightConnector1">
            <a:avLst/>
          </a:prstGeom>
          <a:ln w="38100">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23" name="Picture 22" descr="A crowd of people watching a baseball game&#10;&#10;Description generated with very high confidence">
            <a:extLst>
              <a:ext uri="{FF2B5EF4-FFF2-40B4-BE49-F238E27FC236}">
                <a16:creationId xmlns:a16="http://schemas.microsoft.com/office/drawing/2014/main" id="{79F0AE72-5D8B-4774-9BFA-03DD5E9449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087" y="3993282"/>
            <a:ext cx="2194560" cy="1097280"/>
          </a:xfrm>
          <a:prstGeom prst="rect">
            <a:avLst/>
          </a:prstGeom>
        </p:spPr>
      </p:pic>
      <p:pic>
        <p:nvPicPr>
          <p:cNvPr id="25" name="Picture 24" descr="A crowd of people watching a baseball game&#10;&#10;Description generated with very high confidence">
            <a:extLst>
              <a:ext uri="{FF2B5EF4-FFF2-40B4-BE49-F238E27FC236}">
                <a16:creationId xmlns:a16="http://schemas.microsoft.com/office/drawing/2014/main" id="{9BB92BA3-DCFA-4398-971E-BA18734970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5130" y="1749103"/>
            <a:ext cx="2379726" cy="1225007"/>
          </a:xfrm>
          <a:prstGeom prst="rect">
            <a:avLst/>
          </a:prstGeom>
        </p:spPr>
      </p:pic>
      <p:pic>
        <p:nvPicPr>
          <p:cNvPr id="27" name="Picture 26" descr="A pitcher throws a pitch during a baseball game&#10;&#10;Description generated with high confidence">
            <a:extLst>
              <a:ext uri="{FF2B5EF4-FFF2-40B4-BE49-F238E27FC236}">
                <a16:creationId xmlns:a16="http://schemas.microsoft.com/office/drawing/2014/main" id="{6AE6F20A-1C8C-486C-B8D4-2330285F425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55131" y="3007138"/>
            <a:ext cx="2382344" cy="1340069"/>
          </a:xfrm>
          <a:prstGeom prst="rect">
            <a:avLst/>
          </a:prstGeom>
        </p:spPr>
      </p:pic>
      <p:pic>
        <p:nvPicPr>
          <p:cNvPr id="29" name="Picture 28" descr="A crowd of people watching a baseball game&#10;&#10;Description generated with very high confidence">
            <a:extLst>
              <a:ext uri="{FF2B5EF4-FFF2-40B4-BE49-F238E27FC236}">
                <a16:creationId xmlns:a16="http://schemas.microsoft.com/office/drawing/2014/main" id="{3032825D-687C-4CA0-B87D-68312101106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55130" y="4388848"/>
            <a:ext cx="2379726" cy="1191719"/>
          </a:xfrm>
          <a:prstGeom prst="rect">
            <a:avLst/>
          </a:prstGeom>
        </p:spPr>
      </p:pic>
      <p:pic>
        <p:nvPicPr>
          <p:cNvPr id="31" name="Picture 30" descr="A baseball player swinging a bat at a ball&#10;&#10;Description generated with high confidence">
            <a:extLst>
              <a:ext uri="{FF2B5EF4-FFF2-40B4-BE49-F238E27FC236}">
                <a16:creationId xmlns:a16="http://schemas.microsoft.com/office/drawing/2014/main" id="{B8B82C5E-D8C4-4DCD-AFB8-290E344EBAFE}"/>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005" y="1735041"/>
            <a:ext cx="2194560" cy="1329276"/>
          </a:xfrm>
          <a:prstGeom prst="rect">
            <a:avLst/>
          </a:prstGeom>
        </p:spPr>
      </p:pic>
      <p:sp>
        <p:nvSpPr>
          <p:cNvPr id="24" name="TextBox 1">
            <a:extLst>
              <a:ext uri="{FF2B5EF4-FFF2-40B4-BE49-F238E27FC236}">
                <a16:creationId xmlns:a16="http://schemas.microsoft.com/office/drawing/2014/main" id="{0728ED3B-2BE3-4AF0-BEEF-E914E02E8FC3}"/>
              </a:ext>
            </a:extLst>
          </p:cNvPr>
          <p:cNvSpPr txBox="1"/>
          <p:nvPr/>
        </p:nvSpPr>
        <p:spPr>
          <a:xfrm>
            <a:off x="1893405" y="5768501"/>
            <a:ext cx="7239652" cy="392415"/>
          </a:xfrm>
          <a:prstGeom prst="rect">
            <a:avLst/>
          </a:prstGeom>
          <a:noFill/>
        </p:spPr>
        <p:txBody>
          <a:bodyPr rot="0" spcFirstLastPara="0" vert="horz" wrap="square" lIns="68580" tIns="34290" rIns="68580" bIns="3429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mn-cs"/>
              </a:rPr>
              <a:t>Pane, Michael A. "Trouble with the curve: identifying clusters of MLB pitchers using improved pitch classification techniques." (2013).</a:t>
            </a:r>
          </a:p>
        </p:txBody>
      </p:sp>
      <p:sp>
        <p:nvSpPr>
          <p:cNvPr id="26" name="TextBox 25"/>
          <p:cNvSpPr txBox="1"/>
          <p:nvPr/>
        </p:nvSpPr>
        <p:spPr>
          <a:xfrm>
            <a:off x="3247354" y="1454784"/>
            <a:ext cx="2300630" cy="34624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50" b="1" i="0" u="sng" strike="noStrike" kern="1200" cap="none" spc="0" normalizeH="0" baseline="0" noProof="0" dirty="0">
                <a:ln>
                  <a:noFill/>
                </a:ln>
                <a:solidFill>
                  <a:srgbClr val="000000"/>
                </a:solidFill>
                <a:effectLst/>
                <a:uLnTx/>
                <a:uFillTx/>
                <a:latin typeface="Arial" charset="0"/>
                <a:ea typeface="+mn-ea"/>
                <a:cs typeface="+mn-cs"/>
              </a:rPr>
              <a:t>Pitches by Barry </a:t>
            </a:r>
            <a:r>
              <a:rPr kumimoji="0" lang="en-US" sz="1650" b="1" i="0" u="sng" strike="noStrike" kern="1200" cap="none" spc="0" normalizeH="0" baseline="0" noProof="0" dirty="0" err="1">
                <a:ln>
                  <a:noFill/>
                </a:ln>
                <a:solidFill>
                  <a:srgbClr val="000000"/>
                </a:solidFill>
                <a:effectLst/>
                <a:uLnTx/>
                <a:uFillTx/>
                <a:latin typeface="Arial" charset="0"/>
                <a:ea typeface="+mn-ea"/>
                <a:cs typeface="+mn-cs"/>
              </a:rPr>
              <a:t>Zito</a:t>
            </a:r>
            <a:endParaRPr kumimoji="0" lang="en-US" sz="1650" b="1" i="0" u="sng"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458830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E145-2E1F-45A1-AD6D-B9E80B988EE2}"/>
              </a:ext>
            </a:extLst>
          </p:cNvPr>
          <p:cNvSpPr>
            <a:spLocks noGrp="1"/>
          </p:cNvSpPr>
          <p:nvPr>
            <p:ph type="title"/>
          </p:nvPr>
        </p:nvSpPr>
        <p:spPr/>
        <p:txBody>
          <a:bodyPr/>
          <a:lstStyle/>
          <a:p>
            <a:r>
              <a:rPr lang="en-US"/>
              <a:t>Goal of clustering</a:t>
            </a:r>
          </a:p>
        </p:txBody>
      </p:sp>
      <p:sp>
        <p:nvSpPr>
          <p:cNvPr id="5" name="Content Placeholder 2">
            <a:extLst>
              <a:ext uri="{FF2B5EF4-FFF2-40B4-BE49-F238E27FC236}">
                <a16:creationId xmlns:a16="http://schemas.microsoft.com/office/drawing/2014/main" id="{F2DB2947-CAB6-4453-83BD-661AF5DF7D2D}"/>
              </a:ext>
            </a:extLst>
          </p:cNvPr>
          <p:cNvSpPr txBox="1">
            <a:spLocks/>
          </p:cNvSpPr>
          <p:nvPr/>
        </p:nvSpPr>
        <p:spPr>
          <a:xfrm>
            <a:off x="302559" y="2289374"/>
            <a:ext cx="8648936" cy="853320"/>
          </a:xfrm>
          <a:prstGeom prst="rect">
            <a:avLst/>
          </a:prstGeom>
        </p:spPr>
        <p:txBody>
          <a:bodyPr vert="horz" lIns="34290" tIns="34290" rIns="34290" bIns="34290" rtlCol="0" anchor="t">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200"/>
              </a:spcBef>
              <a:spcAft>
                <a:spcPts val="200"/>
              </a:spcAft>
              <a:buClr>
                <a:srgbClr val="FFFF99"/>
              </a:buClr>
              <a:buSzPct val="100000"/>
              <a:buFont typeface="Tw Cen MT" panose="020B0602020104020603" pitchFamily="34" charset="0"/>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Clustering separates </a:t>
            </a:r>
            <a:r>
              <a:rPr kumimoji="0" lang="en-US" sz="2400" b="1" i="0" u="none" strike="noStrike" kern="1200" cap="none" spc="0" normalizeH="0" baseline="0" noProof="0" dirty="0" err="1">
                <a:ln>
                  <a:noFill/>
                </a:ln>
                <a:solidFill>
                  <a:srgbClr val="000000"/>
                </a:solidFill>
                <a:effectLst/>
                <a:uLnTx/>
                <a:uFillTx/>
                <a:latin typeface="Arial"/>
                <a:ea typeface="+mn-ea"/>
                <a:cs typeface="+mn-cs"/>
              </a:rPr>
              <a:t>unlabelled</a:t>
            </a:r>
            <a:r>
              <a:rPr kumimoji="0" lang="en-US" sz="2400" b="1" i="0" u="none" strike="noStrike" kern="1200" cap="none" spc="0" normalizeH="0" baseline="0" noProof="0" dirty="0">
                <a:ln>
                  <a:noFill/>
                </a:ln>
                <a:solidFill>
                  <a:srgbClr val="000000"/>
                </a:solidFill>
                <a:effectLst/>
                <a:uLnTx/>
                <a:uFillTx/>
                <a:latin typeface="Arial"/>
                <a:ea typeface="+mn-ea"/>
                <a:cs typeface="+mn-cs"/>
              </a:rPr>
              <a:t> data into groups of similar points.</a:t>
            </a:r>
          </a:p>
          <a:p>
            <a:pPr marL="0" marR="0" lvl="0" indent="0" algn="l" defTabSz="914400" rtl="0" eaLnBrk="1" fontAlgn="base" latinLnBrk="0" hangingPunct="1">
              <a:lnSpc>
                <a:spcPct val="90000"/>
              </a:lnSpc>
              <a:spcBef>
                <a:spcPts val="1200"/>
              </a:spcBef>
              <a:spcAft>
                <a:spcPts val="200"/>
              </a:spcAft>
              <a:buClr>
                <a:srgbClr val="FFFF99"/>
              </a:buClr>
              <a:buSzPct val="100000"/>
              <a:buFont typeface="Tw Cen MT" panose="020B0602020104020603" pitchFamily="34" charset="0"/>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Clusters should have high intra-cluster similarity, and low inter-cluster similarity.</a:t>
            </a:r>
          </a:p>
        </p:txBody>
      </p:sp>
      <p:sp>
        <p:nvSpPr>
          <p:cNvPr id="9" name="Content Placeholder 2">
            <a:extLst>
              <a:ext uri="{FF2B5EF4-FFF2-40B4-BE49-F238E27FC236}">
                <a16:creationId xmlns:a16="http://schemas.microsoft.com/office/drawing/2014/main" id="{3783B979-5C8E-4EE5-8F73-0DCB61D2A2BF}"/>
              </a:ext>
            </a:extLst>
          </p:cNvPr>
          <p:cNvSpPr txBox="1">
            <a:spLocks/>
          </p:cNvSpPr>
          <p:nvPr/>
        </p:nvSpPr>
        <p:spPr>
          <a:xfrm>
            <a:off x="5527782" y="5522322"/>
            <a:ext cx="2598080" cy="41045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a:buNone/>
              <a:tabLst/>
              <a:defRPr/>
            </a:pPr>
            <a:r>
              <a:rPr kumimoji="0" lang="en-US" sz="2400" b="1" i="0" u="none" strike="noStrike" kern="1200" cap="none" spc="0" normalizeH="0" baseline="0" noProof="0">
                <a:ln>
                  <a:noFill/>
                </a:ln>
                <a:solidFill>
                  <a:srgbClr val="FFFFFF"/>
                </a:solidFill>
                <a:effectLst/>
                <a:uLnTx/>
                <a:uFillTx/>
                <a:latin typeface="TW Cen MT"/>
              </a:rPr>
              <a:t>Groups</a:t>
            </a:r>
          </a:p>
        </p:txBody>
      </p:sp>
      <p:grpSp>
        <p:nvGrpSpPr>
          <p:cNvPr id="57" name="Group 56">
            <a:extLst>
              <a:ext uri="{FF2B5EF4-FFF2-40B4-BE49-F238E27FC236}">
                <a16:creationId xmlns:a16="http://schemas.microsoft.com/office/drawing/2014/main" id="{EE3B5567-F2BC-4390-AB0E-B0C182990BD7}"/>
              </a:ext>
            </a:extLst>
          </p:cNvPr>
          <p:cNvGrpSpPr/>
          <p:nvPr/>
        </p:nvGrpSpPr>
        <p:grpSpPr>
          <a:xfrm>
            <a:off x="1053352" y="3223905"/>
            <a:ext cx="7181555" cy="2331915"/>
            <a:chOff x="1432956" y="2899166"/>
            <a:chExt cx="9575406" cy="3109220"/>
          </a:xfrm>
        </p:grpSpPr>
        <p:sp>
          <p:nvSpPr>
            <p:cNvPr id="11" name="Oval 10">
              <a:extLst>
                <a:ext uri="{FF2B5EF4-FFF2-40B4-BE49-F238E27FC236}">
                  <a16:creationId xmlns:a16="http://schemas.microsoft.com/office/drawing/2014/main" id="{A148A3C7-004E-41B9-B287-DECD0960EA49}"/>
                </a:ext>
              </a:extLst>
            </p:cNvPr>
            <p:cNvSpPr>
              <a:spLocks noChangeAspect="1"/>
            </p:cNvSpPr>
            <p:nvPr/>
          </p:nvSpPr>
          <p:spPr>
            <a:xfrm>
              <a:off x="7726528" y="3276977"/>
              <a:ext cx="182880" cy="18288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68A06AF9-B6A1-4D21-A638-81DBB20EEEAE}"/>
                </a:ext>
              </a:extLst>
            </p:cNvPr>
            <p:cNvSpPr>
              <a:spLocks noChangeAspect="1"/>
            </p:cNvSpPr>
            <p:nvPr/>
          </p:nvSpPr>
          <p:spPr>
            <a:xfrm>
              <a:off x="8021471" y="2911217"/>
              <a:ext cx="182880" cy="18288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13" name="Oval 12">
              <a:extLst>
                <a:ext uri="{FF2B5EF4-FFF2-40B4-BE49-F238E27FC236}">
                  <a16:creationId xmlns:a16="http://schemas.microsoft.com/office/drawing/2014/main" id="{00EEDB22-8CFB-4D18-A19C-12912A89F7E9}"/>
                </a:ext>
              </a:extLst>
            </p:cNvPr>
            <p:cNvSpPr>
              <a:spLocks noChangeAspect="1"/>
            </p:cNvSpPr>
            <p:nvPr/>
          </p:nvSpPr>
          <p:spPr>
            <a:xfrm>
              <a:off x="7544254" y="3856097"/>
              <a:ext cx="182880" cy="18288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14" name="Oval 13">
              <a:extLst>
                <a:ext uri="{FF2B5EF4-FFF2-40B4-BE49-F238E27FC236}">
                  <a16:creationId xmlns:a16="http://schemas.microsoft.com/office/drawing/2014/main" id="{C50E994F-B31C-4077-8888-15CC63EAEB5E}"/>
                </a:ext>
              </a:extLst>
            </p:cNvPr>
            <p:cNvSpPr>
              <a:spLocks noChangeAspect="1"/>
            </p:cNvSpPr>
            <p:nvPr/>
          </p:nvSpPr>
          <p:spPr>
            <a:xfrm>
              <a:off x="8092288" y="4071276"/>
              <a:ext cx="182880" cy="18288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15" name="Oval 14">
              <a:extLst>
                <a:ext uri="{FF2B5EF4-FFF2-40B4-BE49-F238E27FC236}">
                  <a16:creationId xmlns:a16="http://schemas.microsoft.com/office/drawing/2014/main" id="{23BBE828-C5C2-4E92-94C5-95FBD0EBF2C3}"/>
                </a:ext>
              </a:extLst>
            </p:cNvPr>
            <p:cNvSpPr>
              <a:spLocks noChangeAspect="1"/>
            </p:cNvSpPr>
            <p:nvPr/>
          </p:nvSpPr>
          <p:spPr>
            <a:xfrm>
              <a:off x="8052254" y="3432853"/>
              <a:ext cx="182880" cy="18288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16" name="Oval 15">
              <a:extLst>
                <a:ext uri="{FF2B5EF4-FFF2-40B4-BE49-F238E27FC236}">
                  <a16:creationId xmlns:a16="http://schemas.microsoft.com/office/drawing/2014/main" id="{80C4A134-EE0C-46C3-8776-47DE663EA12C}"/>
                </a:ext>
              </a:extLst>
            </p:cNvPr>
            <p:cNvSpPr>
              <a:spLocks noChangeAspect="1"/>
            </p:cNvSpPr>
            <p:nvPr/>
          </p:nvSpPr>
          <p:spPr>
            <a:xfrm>
              <a:off x="8732368" y="3524293"/>
              <a:ext cx="182880" cy="18288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E12887AC-69BE-41D6-81FD-66C7B46D4365}"/>
                </a:ext>
              </a:extLst>
            </p:cNvPr>
            <p:cNvSpPr>
              <a:spLocks noChangeAspect="1"/>
            </p:cNvSpPr>
            <p:nvPr/>
          </p:nvSpPr>
          <p:spPr>
            <a:xfrm>
              <a:off x="8458048" y="3764657"/>
              <a:ext cx="182880" cy="18288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18" name="Oval 17">
              <a:extLst>
                <a:ext uri="{FF2B5EF4-FFF2-40B4-BE49-F238E27FC236}">
                  <a16:creationId xmlns:a16="http://schemas.microsoft.com/office/drawing/2014/main" id="{548B98B2-0607-43C2-BDC3-FF74D99B9690}"/>
                </a:ext>
              </a:extLst>
            </p:cNvPr>
            <p:cNvSpPr>
              <a:spLocks noChangeAspect="1"/>
            </p:cNvSpPr>
            <p:nvPr/>
          </p:nvSpPr>
          <p:spPr>
            <a:xfrm>
              <a:off x="10480040" y="3302592"/>
              <a:ext cx="182880" cy="18288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BD152854-A89B-4CF6-B6EF-A006E4929977}"/>
                </a:ext>
              </a:extLst>
            </p:cNvPr>
            <p:cNvSpPr>
              <a:spLocks noChangeAspect="1"/>
            </p:cNvSpPr>
            <p:nvPr/>
          </p:nvSpPr>
          <p:spPr>
            <a:xfrm>
              <a:off x="10825480" y="3409057"/>
              <a:ext cx="182880" cy="18288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20" name="Oval 19">
              <a:extLst>
                <a:ext uri="{FF2B5EF4-FFF2-40B4-BE49-F238E27FC236}">
                  <a16:creationId xmlns:a16="http://schemas.microsoft.com/office/drawing/2014/main" id="{4E0C9F17-D121-42CA-837C-254CC5ED50D7}"/>
                </a:ext>
              </a:extLst>
            </p:cNvPr>
            <p:cNvSpPr>
              <a:spLocks noChangeAspect="1"/>
            </p:cNvSpPr>
            <p:nvPr/>
          </p:nvSpPr>
          <p:spPr>
            <a:xfrm>
              <a:off x="10334709" y="3524293"/>
              <a:ext cx="182880" cy="18288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411CE606-F4FA-4435-A665-3C41263B8AF1}"/>
                </a:ext>
              </a:extLst>
            </p:cNvPr>
            <p:cNvSpPr>
              <a:spLocks noChangeAspect="1"/>
            </p:cNvSpPr>
            <p:nvPr/>
          </p:nvSpPr>
          <p:spPr>
            <a:xfrm>
              <a:off x="10513287" y="3688753"/>
              <a:ext cx="182880" cy="18288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22" name="Oval 21">
              <a:extLst>
                <a:ext uri="{FF2B5EF4-FFF2-40B4-BE49-F238E27FC236}">
                  <a16:creationId xmlns:a16="http://schemas.microsoft.com/office/drawing/2014/main" id="{6AD59235-09CD-4D0E-93A4-64E359D7E92E}"/>
                </a:ext>
              </a:extLst>
            </p:cNvPr>
            <p:cNvSpPr>
              <a:spLocks noChangeAspect="1"/>
            </p:cNvSpPr>
            <p:nvPr/>
          </p:nvSpPr>
          <p:spPr>
            <a:xfrm>
              <a:off x="10114583" y="3864438"/>
              <a:ext cx="182880" cy="18288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23" name="Oval 22">
              <a:extLst>
                <a:ext uri="{FF2B5EF4-FFF2-40B4-BE49-F238E27FC236}">
                  <a16:creationId xmlns:a16="http://schemas.microsoft.com/office/drawing/2014/main" id="{B77425D4-270F-43A5-A793-03A8B36079CC}"/>
                </a:ext>
              </a:extLst>
            </p:cNvPr>
            <p:cNvSpPr>
              <a:spLocks noChangeAspect="1"/>
            </p:cNvSpPr>
            <p:nvPr/>
          </p:nvSpPr>
          <p:spPr>
            <a:xfrm>
              <a:off x="10696167" y="3892034"/>
              <a:ext cx="182880" cy="18288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24" name="Oval 23">
              <a:extLst>
                <a:ext uri="{FF2B5EF4-FFF2-40B4-BE49-F238E27FC236}">
                  <a16:creationId xmlns:a16="http://schemas.microsoft.com/office/drawing/2014/main" id="{CC9C9C1E-99EB-45D0-8C4F-A46DEA9E1711}"/>
                </a:ext>
              </a:extLst>
            </p:cNvPr>
            <p:cNvSpPr>
              <a:spLocks noChangeAspect="1"/>
            </p:cNvSpPr>
            <p:nvPr/>
          </p:nvSpPr>
          <p:spPr>
            <a:xfrm>
              <a:off x="10297160" y="4067638"/>
              <a:ext cx="182880" cy="18288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25" name="Oval 24">
              <a:extLst>
                <a:ext uri="{FF2B5EF4-FFF2-40B4-BE49-F238E27FC236}">
                  <a16:creationId xmlns:a16="http://schemas.microsoft.com/office/drawing/2014/main" id="{56DE9E02-40C9-46CA-8E97-424D71A1A28E}"/>
                </a:ext>
              </a:extLst>
            </p:cNvPr>
            <p:cNvSpPr>
              <a:spLocks noChangeAspect="1"/>
            </p:cNvSpPr>
            <p:nvPr/>
          </p:nvSpPr>
          <p:spPr>
            <a:xfrm>
              <a:off x="8846630" y="5354002"/>
              <a:ext cx="182880" cy="182880"/>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4797CABD-1A5A-431F-94EA-85014700DADF}"/>
                </a:ext>
              </a:extLst>
            </p:cNvPr>
            <p:cNvSpPr>
              <a:spLocks noChangeAspect="1"/>
            </p:cNvSpPr>
            <p:nvPr/>
          </p:nvSpPr>
          <p:spPr>
            <a:xfrm>
              <a:off x="9723423" y="5094286"/>
              <a:ext cx="182880" cy="182880"/>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FE9A0247-2B3F-4B78-B3D8-3C2806B68654}"/>
                </a:ext>
              </a:extLst>
            </p:cNvPr>
            <p:cNvSpPr>
              <a:spLocks noChangeAspect="1"/>
            </p:cNvSpPr>
            <p:nvPr/>
          </p:nvSpPr>
          <p:spPr>
            <a:xfrm>
              <a:off x="8240063" y="5341951"/>
              <a:ext cx="182880" cy="182880"/>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FD398E90-A1FF-469E-9FFD-2196DB8577CE}"/>
                </a:ext>
              </a:extLst>
            </p:cNvPr>
            <p:cNvSpPr>
              <a:spLocks noChangeAspect="1"/>
            </p:cNvSpPr>
            <p:nvPr/>
          </p:nvSpPr>
          <p:spPr>
            <a:xfrm>
              <a:off x="8580195" y="5524831"/>
              <a:ext cx="182880" cy="182880"/>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29" name="Oval 28">
              <a:extLst>
                <a:ext uri="{FF2B5EF4-FFF2-40B4-BE49-F238E27FC236}">
                  <a16:creationId xmlns:a16="http://schemas.microsoft.com/office/drawing/2014/main" id="{AC66EC19-7F20-4EEE-AC87-66691D6DBA71}"/>
                </a:ext>
              </a:extLst>
            </p:cNvPr>
            <p:cNvSpPr>
              <a:spLocks noChangeAspect="1"/>
            </p:cNvSpPr>
            <p:nvPr/>
          </p:nvSpPr>
          <p:spPr>
            <a:xfrm>
              <a:off x="8915248" y="5166749"/>
              <a:ext cx="182880" cy="182880"/>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30" name="Oval 29">
              <a:extLst>
                <a:ext uri="{FF2B5EF4-FFF2-40B4-BE49-F238E27FC236}">
                  <a16:creationId xmlns:a16="http://schemas.microsoft.com/office/drawing/2014/main" id="{2213B17D-5ED3-4D48-9991-1074AB455082}"/>
                </a:ext>
              </a:extLst>
            </p:cNvPr>
            <p:cNvSpPr>
              <a:spLocks noChangeAspect="1"/>
            </p:cNvSpPr>
            <p:nvPr/>
          </p:nvSpPr>
          <p:spPr>
            <a:xfrm>
              <a:off x="9377528" y="5536882"/>
              <a:ext cx="182880" cy="182880"/>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31" name="Oval 30">
              <a:extLst>
                <a:ext uri="{FF2B5EF4-FFF2-40B4-BE49-F238E27FC236}">
                  <a16:creationId xmlns:a16="http://schemas.microsoft.com/office/drawing/2014/main" id="{97DF129F-A824-4C1A-8596-DDC88DBBEF32}"/>
                </a:ext>
              </a:extLst>
            </p:cNvPr>
            <p:cNvSpPr>
              <a:spLocks noChangeAspect="1"/>
            </p:cNvSpPr>
            <p:nvPr/>
          </p:nvSpPr>
          <p:spPr>
            <a:xfrm>
              <a:off x="8397315" y="5070663"/>
              <a:ext cx="182880" cy="182880"/>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DDBAC65D-7C81-4559-99F7-AA6D7B970793}"/>
                </a:ext>
              </a:extLst>
            </p:cNvPr>
            <p:cNvSpPr>
              <a:spLocks noChangeAspect="1"/>
            </p:cNvSpPr>
            <p:nvPr/>
          </p:nvSpPr>
          <p:spPr>
            <a:xfrm>
              <a:off x="1615230" y="3264926"/>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834DD8BD-4A5A-4FEA-8A51-68629148695A}"/>
                </a:ext>
              </a:extLst>
            </p:cNvPr>
            <p:cNvSpPr>
              <a:spLocks noChangeAspect="1"/>
            </p:cNvSpPr>
            <p:nvPr/>
          </p:nvSpPr>
          <p:spPr>
            <a:xfrm>
              <a:off x="1910173" y="2899166"/>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34" name="Oval 33">
              <a:extLst>
                <a:ext uri="{FF2B5EF4-FFF2-40B4-BE49-F238E27FC236}">
                  <a16:creationId xmlns:a16="http://schemas.microsoft.com/office/drawing/2014/main" id="{C92BBB22-538C-4E4A-BF4F-AA69C25040A9}"/>
                </a:ext>
              </a:extLst>
            </p:cNvPr>
            <p:cNvSpPr>
              <a:spLocks noChangeAspect="1"/>
            </p:cNvSpPr>
            <p:nvPr/>
          </p:nvSpPr>
          <p:spPr>
            <a:xfrm>
              <a:off x="1432956" y="3844046"/>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CE584C80-E2F1-47FD-892B-0FA6BE0A6E9E}"/>
                </a:ext>
              </a:extLst>
            </p:cNvPr>
            <p:cNvSpPr>
              <a:spLocks noChangeAspect="1"/>
            </p:cNvSpPr>
            <p:nvPr/>
          </p:nvSpPr>
          <p:spPr>
            <a:xfrm>
              <a:off x="1980990" y="4059225"/>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3D8390E6-1E86-4471-B8EC-E7DC27D77261}"/>
                </a:ext>
              </a:extLst>
            </p:cNvPr>
            <p:cNvSpPr>
              <a:spLocks noChangeAspect="1"/>
            </p:cNvSpPr>
            <p:nvPr/>
          </p:nvSpPr>
          <p:spPr>
            <a:xfrm>
              <a:off x="1940956" y="3420802"/>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DCFE3069-066E-4F07-8B72-01DD943D4CDA}"/>
                </a:ext>
              </a:extLst>
            </p:cNvPr>
            <p:cNvSpPr>
              <a:spLocks noChangeAspect="1"/>
            </p:cNvSpPr>
            <p:nvPr/>
          </p:nvSpPr>
          <p:spPr>
            <a:xfrm>
              <a:off x="2621070" y="3512242"/>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38" name="Oval 37">
              <a:extLst>
                <a:ext uri="{FF2B5EF4-FFF2-40B4-BE49-F238E27FC236}">
                  <a16:creationId xmlns:a16="http://schemas.microsoft.com/office/drawing/2014/main" id="{6D83D613-0B40-4CC6-93A4-A3E70F130784}"/>
                </a:ext>
              </a:extLst>
            </p:cNvPr>
            <p:cNvSpPr>
              <a:spLocks noChangeAspect="1"/>
            </p:cNvSpPr>
            <p:nvPr/>
          </p:nvSpPr>
          <p:spPr>
            <a:xfrm>
              <a:off x="2346750" y="3752606"/>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39" name="Oval 38">
              <a:extLst>
                <a:ext uri="{FF2B5EF4-FFF2-40B4-BE49-F238E27FC236}">
                  <a16:creationId xmlns:a16="http://schemas.microsoft.com/office/drawing/2014/main" id="{3A7A8A11-15C8-4FAD-BEEE-F56B631A7CB2}"/>
                </a:ext>
              </a:extLst>
            </p:cNvPr>
            <p:cNvSpPr>
              <a:spLocks noChangeAspect="1"/>
            </p:cNvSpPr>
            <p:nvPr/>
          </p:nvSpPr>
          <p:spPr>
            <a:xfrm>
              <a:off x="4368742" y="3290541"/>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40" name="Oval 39">
              <a:extLst>
                <a:ext uri="{FF2B5EF4-FFF2-40B4-BE49-F238E27FC236}">
                  <a16:creationId xmlns:a16="http://schemas.microsoft.com/office/drawing/2014/main" id="{5DAAFA5F-E8BC-4116-A632-78B64DBDE8A4}"/>
                </a:ext>
              </a:extLst>
            </p:cNvPr>
            <p:cNvSpPr>
              <a:spLocks noChangeAspect="1"/>
            </p:cNvSpPr>
            <p:nvPr/>
          </p:nvSpPr>
          <p:spPr>
            <a:xfrm>
              <a:off x="4714182" y="3397006"/>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41" name="Oval 40">
              <a:extLst>
                <a:ext uri="{FF2B5EF4-FFF2-40B4-BE49-F238E27FC236}">
                  <a16:creationId xmlns:a16="http://schemas.microsoft.com/office/drawing/2014/main" id="{926AEFF3-8AAF-4B2A-88E8-C4113366D7ED}"/>
                </a:ext>
              </a:extLst>
            </p:cNvPr>
            <p:cNvSpPr>
              <a:spLocks noChangeAspect="1"/>
            </p:cNvSpPr>
            <p:nvPr/>
          </p:nvSpPr>
          <p:spPr>
            <a:xfrm>
              <a:off x="4223411" y="3512242"/>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3EC3DFE0-7751-441D-BC9C-1C6951FDE86E}"/>
                </a:ext>
              </a:extLst>
            </p:cNvPr>
            <p:cNvSpPr>
              <a:spLocks noChangeAspect="1"/>
            </p:cNvSpPr>
            <p:nvPr/>
          </p:nvSpPr>
          <p:spPr>
            <a:xfrm>
              <a:off x="4401989" y="3676702"/>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43" name="Oval 42">
              <a:extLst>
                <a:ext uri="{FF2B5EF4-FFF2-40B4-BE49-F238E27FC236}">
                  <a16:creationId xmlns:a16="http://schemas.microsoft.com/office/drawing/2014/main" id="{F963F668-9391-458C-B405-3B86453C86BE}"/>
                </a:ext>
              </a:extLst>
            </p:cNvPr>
            <p:cNvSpPr>
              <a:spLocks noChangeAspect="1"/>
            </p:cNvSpPr>
            <p:nvPr/>
          </p:nvSpPr>
          <p:spPr>
            <a:xfrm>
              <a:off x="4003285" y="3852387"/>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44" name="Oval 43">
              <a:extLst>
                <a:ext uri="{FF2B5EF4-FFF2-40B4-BE49-F238E27FC236}">
                  <a16:creationId xmlns:a16="http://schemas.microsoft.com/office/drawing/2014/main" id="{FB50B204-6F58-44F8-A7AA-2CF49C86DD86}"/>
                </a:ext>
              </a:extLst>
            </p:cNvPr>
            <p:cNvSpPr>
              <a:spLocks noChangeAspect="1"/>
            </p:cNvSpPr>
            <p:nvPr/>
          </p:nvSpPr>
          <p:spPr>
            <a:xfrm>
              <a:off x="4584869" y="3879983"/>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45" name="Oval 44">
              <a:extLst>
                <a:ext uri="{FF2B5EF4-FFF2-40B4-BE49-F238E27FC236}">
                  <a16:creationId xmlns:a16="http://schemas.microsoft.com/office/drawing/2014/main" id="{535A6AEB-6DB0-4F97-B2B3-C2AC6E2773AA}"/>
                </a:ext>
              </a:extLst>
            </p:cNvPr>
            <p:cNvSpPr>
              <a:spLocks noChangeAspect="1"/>
            </p:cNvSpPr>
            <p:nvPr/>
          </p:nvSpPr>
          <p:spPr>
            <a:xfrm>
              <a:off x="4185862" y="4055587"/>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46" name="Oval 45">
              <a:extLst>
                <a:ext uri="{FF2B5EF4-FFF2-40B4-BE49-F238E27FC236}">
                  <a16:creationId xmlns:a16="http://schemas.microsoft.com/office/drawing/2014/main" id="{F9F0AE29-D692-4F26-B015-D4E8BF084FEC}"/>
                </a:ext>
              </a:extLst>
            </p:cNvPr>
            <p:cNvSpPr>
              <a:spLocks noChangeAspect="1"/>
            </p:cNvSpPr>
            <p:nvPr/>
          </p:nvSpPr>
          <p:spPr>
            <a:xfrm>
              <a:off x="2735332" y="5341951"/>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47" name="Oval 46">
              <a:extLst>
                <a:ext uri="{FF2B5EF4-FFF2-40B4-BE49-F238E27FC236}">
                  <a16:creationId xmlns:a16="http://schemas.microsoft.com/office/drawing/2014/main" id="{5C1F8E16-FE30-4B04-BD4C-AF94E6327834}"/>
                </a:ext>
              </a:extLst>
            </p:cNvPr>
            <p:cNvSpPr>
              <a:spLocks noChangeAspect="1"/>
            </p:cNvSpPr>
            <p:nvPr/>
          </p:nvSpPr>
          <p:spPr>
            <a:xfrm>
              <a:off x="3612125" y="5082235"/>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556223CA-D1FD-4A5A-AE21-FA84DDE3C9A8}"/>
                </a:ext>
              </a:extLst>
            </p:cNvPr>
            <p:cNvSpPr>
              <a:spLocks noChangeAspect="1"/>
            </p:cNvSpPr>
            <p:nvPr/>
          </p:nvSpPr>
          <p:spPr>
            <a:xfrm>
              <a:off x="2128765" y="5329900"/>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49" name="Oval 48">
              <a:extLst>
                <a:ext uri="{FF2B5EF4-FFF2-40B4-BE49-F238E27FC236}">
                  <a16:creationId xmlns:a16="http://schemas.microsoft.com/office/drawing/2014/main" id="{DB54E8EB-58DB-4B8B-ADC1-4EDEA70B33CE}"/>
                </a:ext>
              </a:extLst>
            </p:cNvPr>
            <p:cNvSpPr>
              <a:spLocks noChangeAspect="1"/>
            </p:cNvSpPr>
            <p:nvPr/>
          </p:nvSpPr>
          <p:spPr>
            <a:xfrm>
              <a:off x="2468897" y="5512780"/>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50" name="Oval 49">
              <a:extLst>
                <a:ext uri="{FF2B5EF4-FFF2-40B4-BE49-F238E27FC236}">
                  <a16:creationId xmlns:a16="http://schemas.microsoft.com/office/drawing/2014/main" id="{F3D7BB63-D6D6-44CF-A14B-E37E64837977}"/>
                </a:ext>
              </a:extLst>
            </p:cNvPr>
            <p:cNvSpPr>
              <a:spLocks noChangeAspect="1"/>
            </p:cNvSpPr>
            <p:nvPr/>
          </p:nvSpPr>
          <p:spPr>
            <a:xfrm>
              <a:off x="2803950" y="5154698"/>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51" name="Oval 50">
              <a:extLst>
                <a:ext uri="{FF2B5EF4-FFF2-40B4-BE49-F238E27FC236}">
                  <a16:creationId xmlns:a16="http://schemas.microsoft.com/office/drawing/2014/main" id="{8BB9F58B-EAD2-47B6-BFC2-5B13A2CBFDC1}"/>
                </a:ext>
              </a:extLst>
            </p:cNvPr>
            <p:cNvSpPr>
              <a:spLocks noChangeAspect="1"/>
            </p:cNvSpPr>
            <p:nvPr/>
          </p:nvSpPr>
          <p:spPr>
            <a:xfrm>
              <a:off x="3266230" y="5524831"/>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52" name="Oval 51">
              <a:extLst>
                <a:ext uri="{FF2B5EF4-FFF2-40B4-BE49-F238E27FC236}">
                  <a16:creationId xmlns:a16="http://schemas.microsoft.com/office/drawing/2014/main" id="{DB863C9D-2892-4AF3-BC11-D489316A8477}"/>
                </a:ext>
              </a:extLst>
            </p:cNvPr>
            <p:cNvSpPr>
              <a:spLocks noChangeAspect="1"/>
            </p:cNvSpPr>
            <p:nvPr/>
          </p:nvSpPr>
          <p:spPr>
            <a:xfrm>
              <a:off x="2286017" y="5058612"/>
              <a:ext cx="182880" cy="18288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53" name="Down Arrow 50">
              <a:extLst>
                <a:ext uri="{FF2B5EF4-FFF2-40B4-BE49-F238E27FC236}">
                  <a16:creationId xmlns:a16="http://schemas.microsoft.com/office/drawing/2014/main" id="{043F3B46-1D5A-4015-8E20-C97B45C38BCE}"/>
                </a:ext>
              </a:extLst>
            </p:cNvPr>
            <p:cNvSpPr/>
            <p:nvPr/>
          </p:nvSpPr>
          <p:spPr>
            <a:xfrm rot="16200000">
              <a:off x="5820311" y="3919308"/>
              <a:ext cx="670775" cy="772767"/>
            </a:xfrm>
            <a:prstGeom prst="downArrow">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54" name="Left Brace 53">
              <a:extLst>
                <a:ext uri="{FF2B5EF4-FFF2-40B4-BE49-F238E27FC236}">
                  <a16:creationId xmlns:a16="http://schemas.microsoft.com/office/drawing/2014/main" id="{E2ED32E6-BD00-4B69-8D94-55F61DD870DC}"/>
                </a:ext>
              </a:extLst>
            </p:cNvPr>
            <p:cNvSpPr/>
            <p:nvPr/>
          </p:nvSpPr>
          <p:spPr>
            <a:xfrm rot="16200000">
              <a:off x="10452925" y="4017831"/>
              <a:ext cx="201427" cy="909446"/>
            </a:xfrm>
            <a:prstGeom prst="leftBrace">
              <a:avLst>
                <a:gd name="adj1" fmla="val 47451"/>
                <a:gd name="adj2" fmla="val 50000"/>
              </a:avLst>
            </a:prstGeom>
            <a:ln w="3175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55" name="Left Brace 54">
              <a:extLst>
                <a:ext uri="{FF2B5EF4-FFF2-40B4-BE49-F238E27FC236}">
                  <a16:creationId xmlns:a16="http://schemas.microsoft.com/office/drawing/2014/main" id="{714AD3F8-A0BF-4D4D-B864-5A98DFD87CE0}"/>
                </a:ext>
              </a:extLst>
            </p:cNvPr>
            <p:cNvSpPr/>
            <p:nvPr/>
          </p:nvSpPr>
          <p:spPr>
            <a:xfrm rot="16200000">
              <a:off x="8133817" y="3805087"/>
              <a:ext cx="201168" cy="1371600"/>
            </a:xfrm>
            <a:prstGeom prst="leftBrace">
              <a:avLst>
                <a:gd name="adj1" fmla="val 47451"/>
                <a:gd name="adj2" fmla="val 50000"/>
              </a:avLst>
            </a:prstGeom>
            <a:ln w="3175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sp>
          <p:nvSpPr>
            <p:cNvPr id="56" name="Left Brace 55">
              <a:extLst>
                <a:ext uri="{FF2B5EF4-FFF2-40B4-BE49-F238E27FC236}">
                  <a16:creationId xmlns:a16="http://schemas.microsoft.com/office/drawing/2014/main" id="{E2892961-A3A6-418C-BFC1-C549D82A290E}"/>
                </a:ext>
              </a:extLst>
            </p:cNvPr>
            <p:cNvSpPr/>
            <p:nvPr/>
          </p:nvSpPr>
          <p:spPr>
            <a:xfrm rot="16200000">
              <a:off x="8964267" y="5066351"/>
              <a:ext cx="212169" cy="1671902"/>
            </a:xfrm>
            <a:prstGeom prst="leftBrace">
              <a:avLst>
                <a:gd name="adj1" fmla="val 47451"/>
                <a:gd name="adj2" fmla="val 50000"/>
              </a:avLst>
            </a:prstGeom>
            <a:ln w="3175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301887646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E145-2E1F-45A1-AD6D-B9E80B988EE2}"/>
              </a:ext>
            </a:extLst>
          </p:cNvPr>
          <p:cNvSpPr>
            <a:spLocks noGrp="1"/>
          </p:cNvSpPr>
          <p:nvPr>
            <p:ph type="title"/>
          </p:nvPr>
        </p:nvSpPr>
        <p:spPr/>
        <p:txBody>
          <a:bodyPr/>
          <a:lstStyle/>
          <a:p>
            <a:r>
              <a:rPr lang="en-US"/>
              <a:t>Applications of clustering</a:t>
            </a:r>
          </a:p>
        </p:txBody>
      </p:sp>
      <p:sp>
        <p:nvSpPr>
          <p:cNvPr id="4" name="Content Placeholder 2">
            <a:extLst>
              <a:ext uri="{FF2B5EF4-FFF2-40B4-BE49-F238E27FC236}">
                <a16:creationId xmlns:a16="http://schemas.microsoft.com/office/drawing/2014/main" id="{5BA329AD-A290-46D1-987F-1E701EAF2521}"/>
              </a:ext>
            </a:extLst>
          </p:cNvPr>
          <p:cNvSpPr>
            <a:spLocks noGrp="1"/>
          </p:cNvSpPr>
          <p:nvPr>
            <p:ph idx="1"/>
          </p:nvPr>
        </p:nvSpPr>
        <p:spPr>
          <a:xfrm>
            <a:off x="302559" y="2381411"/>
            <a:ext cx="8648936" cy="474101"/>
          </a:xfrm>
        </p:spPr>
        <p:txBody>
          <a:bodyPr/>
          <a:lstStyle/>
          <a:p>
            <a:pPr marL="0" indent="0">
              <a:buNone/>
            </a:pPr>
            <a:r>
              <a:rPr lang="en-US"/>
              <a:t>Many applications:</a:t>
            </a:r>
          </a:p>
        </p:txBody>
      </p:sp>
      <p:pic>
        <p:nvPicPr>
          <p:cNvPr id="6" name="Picture 5" descr="A picture containing oven, indoor, food, microwave&#10;&#10;Description generated with very high confidence">
            <a:extLst>
              <a:ext uri="{FF2B5EF4-FFF2-40B4-BE49-F238E27FC236}">
                <a16:creationId xmlns:a16="http://schemas.microsoft.com/office/drawing/2014/main" id="{9AEBD41C-0481-45E6-AFC9-0E206D6EE349}"/>
              </a:ext>
            </a:extLst>
          </p:cNvPr>
          <p:cNvPicPr>
            <a:picLocks noChangeAspect="1"/>
          </p:cNvPicPr>
          <p:nvPr/>
        </p:nvPicPr>
        <p:blipFill>
          <a:blip r:embed="rId2"/>
          <a:stretch>
            <a:fillRect/>
          </a:stretch>
        </p:blipFill>
        <p:spPr>
          <a:xfrm>
            <a:off x="499202" y="2952978"/>
            <a:ext cx="1704041" cy="1197541"/>
          </a:xfrm>
          <a:prstGeom prst="rect">
            <a:avLst/>
          </a:prstGeom>
        </p:spPr>
      </p:pic>
      <p:pic>
        <p:nvPicPr>
          <p:cNvPr id="8" name="Picture 7" descr="A picture containing drawing&#10;&#10;Description generated with very high confidence">
            <a:extLst>
              <a:ext uri="{FF2B5EF4-FFF2-40B4-BE49-F238E27FC236}">
                <a16:creationId xmlns:a16="http://schemas.microsoft.com/office/drawing/2014/main" id="{75CBFB98-CDE9-41F3-AFBE-3C34A036B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1985" y="4534598"/>
            <a:ext cx="989243" cy="371955"/>
          </a:xfrm>
          <a:prstGeom prst="rect">
            <a:avLst/>
          </a:prstGeom>
        </p:spPr>
      </p:pic>
      <p:pic>
        <p:nvPicPr>
          <p:cNvPr id="10" name="Picture 9" descr="A picture containing clock, meter, cup&#10;&#10;Description generated with very high confidence">
            <a:extLst>
              <a:ext uri="{FF2B5EF4-FFF2-40B4-BE49-F238E27FC236}">
                <a16:creationId xmlns:a16="http://schemas.microsoft.com/office/drawing/2014/main" id="{C2155EA0-4F96-4B82-A5A8-FF5D5F5F0B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7623" y="3983225"/>
            <a:ext cx="1043985" cy="315284"/>
          </a:xfrm>
          <a:prstGeom prst="rect">
            <a:avLst/>
          </a:prstGeom>
        </p:spPr>
      </p:pic>
      <p:pic>
        <p:nvPicPr>
          <p:cNvPr id="63" name="Picture 62" descr="A picture containing drawing&#10;&#10;Description generated with very high confidence">
            <a:extLst>
              <a:ext uri="{FF2B5EF4-FFF2-40B4-BE49-F238E27FC236}">
                <a16:creationId xmlns:a16="http://schemas.microsoft.com/office/drawing/2014/main" id="{C4F7EF71-9917-4C02-86E8-A0D6319774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14368" y="4435557"/>
            <a:ext cx="980204" cy="411992"/>
          </a:xfrm>
          <a:prstGeom prst="rect">
            <a:avLst/>
          </a:prstGeom>
        </p:spPr>
      </p:pic>
      <p:pic>
        <p:nvPicPr>
          <p:cNvPr id="65" name="Picture 64" descr="A picture containing drawing, plate, food&#10;&#10;Description generated with very high confidence">
            <a:extLst>
              <a:ext uri="{FF2B5EF4-FFF2-40B4-BE49-F238E27FC236}">
                <a16:creationId xmlns:a16="http://schemas.microsoft.com/office/drawing/2014/main" id="{D4C8257F-6B1B-4EFE-9991-9FE25C6A4B5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56262" y="3904290"/>
            <a:ext cx="1023167" cy="497942"/>
          </a:xfrm>
          <a:prstGeom prst="rect">
            <a:avLst/>
          </a:prstGeom>
        </p:spPr>
      </p:pic>
      <p:pic>
        <p:nvPicPr>
          <p:cNvPr id="67" name="Picture 66" descr="A picture containing drawing&#10;&#10;Description generated with very high confidence">
            <a:extLst>
              <a:ext uri="{FF2B5EF4-FFF2-40B4-BE49-F238E27FC236}">
                <a16:creationId xmlns:a16="http://schemas.microsoft.com/office/drawing/2014/main" id="{B7CD92DA-EABB-4D9B-BA4A-CAC9435A8FBE}"/>
              </a:ext>
            </a:extLst>
          </p:cNvPr>
          <p:cNvPicPr>
            <a:picLocks noChangeAspect="1"/>
          </p:cNvPicPr>
          <p:nvPr/>
        </p:nvPicPr>
        <p:blipFill>
          <a:blip r:embed="rId7"/>
          <a:stretch>
            <a:fillRect/>
          </a:stretch>
        </p:blipFill>
        <p:spPr>
          <a:xfrm>
            <a:off x="6160226" y="2583503"/>
            <a:ext cx="1955073" cy="558592"/>
          </a:xfrm>
          <a:prstGeom prst="rect">
            <a:avLst/>
          </a:prstGeom>
        </p:spPr>
      </p:pic>
      <p:pic>
        <p:nvPicPr>
          <p:cNvPr id="69" name="Picture 68" descr="A screenshot of a cell phone&#10;&#10;Description generated with very high confidence">
            <a:extLst>
              <a:ext uri="{FF2B5EF4-FFF2-40B4-BE49-F238E27FC236}">
                <a16:creationId xmlns:a16="http://schemas.microsoft.com/office/drawing/2014/main" id="{B14EB306-DE32-478F-9D11-0597CEEA5278}"/>
              </a:ext>
            </a:extLst>
          </p:cNvPr>
          <p:cNvPicPr>
            <a:picLocks noChangeAspect="1"/>
          </p:cNvPicPr>
          <p:nvPr/>
        </p:nvPicPr>
        <p:blipFill>
          <a:blip r:embed="rId8"/>
          <a:stretch>
            <a:fillRect/>
          </a:stretch>
        </p:blipFill>
        <p:spPr>
          <a:xfrm>
            <a:off x="6160227" y="2978378"/>
            <a:ext cx="2368004" cy="814393"/>
          </a:xfrm>
          <a:prstGeom prst="rect">
            <a:avLst/>
          </a:prstGeom>
        </p:spPr>
      </p:pic>
      <p:pic>
        <p:nvPicPr>
          <p:cNvPr id="71" name="Picture 70" descr="A screenshot of a cell phone&#10;&#10;Description generated with very high confidence">
            <a:extLst>
              <a:ext uri="{FF2B5EF4-FFF2-40B4-BE49-F238E27FC236}">
                <a16:creationId xmlns:a16="http://schemas.microsoft.com/office/drawing/2014/main" id="{7DE18E79-E3C0-4431-97AF-F226A7719A7B}"/>
              </a:ext>
            </a:extLst>
          </p:cNvPr>
          <p:cNvPicPr>
            <a:picLocks noChangeAspect="1"/>
          </p:cNvPicPr>
          <p:nvPr/>
        </p:nvPicPr>
        <p:blipFill>
          <a:blip r:embed="rId9"/>
          <a:stretch>
            <a:fillRect/>
          </a:stretch>
        </p:blipFill>
        <p:spPr>
          <a:xfrm>
            <a:off x="6163641" y="4168240"/>
            <a:ext cx="2702591" cy="944385"/>
          </a:xfrm>
          <a:prstGeom prst="rect">
            <a:avLst/>
          </a:prstGeom>
        </p:spPr>
      </p:pic>
      <p:pic>
        <p:nvPicPr>
          <p:cNvPr id="73" name="Picture 72" descr="A picture containing food, drawing&#10;&#10;Description generated with very high confidence">
            <a:extLst>
              <a:ext uri="{FF2B5EF4-FFF2-40B4-BE49-F238E27FC236}">
                <a16:creationId xmlns:a16="http://schemas.microsoft.com/office/drawing/2014/main" id="{FACCEFD2-4D2E-441E-B603-147BCC17571D}"/>
              </a:ext>
            </a:extLst>
          </p:cNvPr>
          <p:cNvPicPr>
            <a:picLocks noChangeAspect="1"/>
          </p:cNvPicPr>
          <p:nvPr/>
        </p:nvPicPr>
        <p:blipFill rotWithShape="1">
          <a:blip r:embed="rId10"/>
          <a:srcRect l="4833" t="14754" r="10733" b="24316"/>
          <a:stretch/>
        </p:blipFill>
        <p:spPr>
          <a:xfrm>
            <a:off x="6256357" y="3867375"/>
            <a:ext cx="890877" cy="306969"/>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71646F72-594C-4D8F-BE64-2417199C0029}"/>
              </a:ext>
            </a:extLst>
          </p:cNvPr>
          <p:cNvPicPr>
            <a:picLocks noChangeAspect="1"/>
          </p:cNvPicPr>
          <p:nvPr/>
        </p:nvPicPr>
        <p:blipFill>
          <a:blip r:embed="rId11"/>
          <a:stretch>
            <a:fillRect/>
          </a:stretch>
        </p:blipFill>
        <p:spPr>
          <a:xfrm>
            <a:off x="3074483" y="3027170"/>
            <a:ext cx="2399610" cy="674271"/>
          </a:xfrm>
          <a:prstGeom prst="rect">
            <a:avLst/>
          </a:prstGeom>
        </p:spPr>
      </p:pic>
      <p:pic>
        <p:nvPicPr>
          <p:cNvPr id="77" name="Picture 76">
            <a:extLst>
              <a:ext uri="{FF2B5EF4-FFF2-40B4-BE49-F238E27FC236}">
                <a16:creationId xmlns:a16="http://schemas.microsoft.com/office/drawing/2014/main" id="{06CCCCAB-F0BF-4438-B8F7-4AA98CB7607C}"/>
              </a:ext>
            </a:extLst>
          </p:cNvPr>
          <p:cNvPicPr>
            <a:picLocks noChangeAspect="1"/>
          </p:cNvPicPr>
          <p:nvPr/>
        </p:nvPicPr>
        <p:blipFill>
          <a:blip r:embed="rId12"/>
          <a:stretch>
            <a:fillRect/>
          </a:stretch>
        </p:blipFill>
        <p:spPr>
          <a:xfrm>
            <a:off x="628650" y="4165005"/>
            <a:ext cx="1276743" cy="844364"/>
          </a:xfrm>
          <a:prstGeom prst="rect">
            <a:avLst/>
          </a:prstGeom>
        </p:spPr>
      </p:pic>
      <p:cxnSp>
        <p:nvCxnSpPr>
          <p:cNvPr id="79" name="Straight Connector 78">
            <a:extLst>
              <a:ext uri="{FF2B5EF4-FFF2-40B4-BE49-F238E27FC236}">
                <a16:creationId xmlns:a16="http://schemas.microsoft.com/office/drawing/2014/main" id="{5218DA79-1FDC-4849-B2EB-473E7058267B}"/>
              </a:ext>
            </a:extLst>
          </p:cNvPr>
          <p:cNvCxnSpPr/>
          <p:nvPr/>
        </p:nvCxnSpPr>
        <p:spPr>
          <a:xfrm>
            <a:off x="5763126" y="2724863"/>
            <a:ext cx="0" cy="323850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E303835-E465-4F21-839F-8916CA340329}"/>
              </a:ext>
            </a:extLst>
          </p:cNvPr>
          <p:cNvCxnSpPr/>
          <p:nvPr/>
        </p:nvCxnSpPr>
        <p:spPr>
          <a:xfrm>
            <a:off x="2857499" y="2724863"/>
            <a:ext cx="0" cy="323850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9" name="Content Placeholder 2">
            <a:extLst>
              <a:ext uri="{FF2B5EF4-FFF2-40B4-BE49-F238E27FC236}">
                <a16:creationId xmlns:a16="http://schemas.microsoft.com/office/drawing/2014/main" id="{44960B77-3BF9-4677-9F74-73623826959F}"/>
              </a:ext>
            </a:extLst>
          </p:cNvPr>
          <p:cNvSpPr txBox="1">
            <a:spLocks/>
          </p:cNvSpPr>
          <p:nvPr/>
        </p:nvSpPr>
        <p:spPr>
          <a:xfrm>
            <a:off x="247534" y="5140016"/>
            <a:ext cx="2609966" cy="97239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a:buNone/>
              <a:tabLst/>
              <a:defRPr/>
            </a:pPr>
            <a:r>
              <a:rPr kumimoji="0" lang="en-US" sz="1800" b="1" i="0" u="none" strike="noStrike" kern="1200" cap="none" spc="0" normalizeH="0" baseline="0" noProof="0" dirty="0">
                <a:ln>
                  <a:noFill/>
                </a:ln>
                <a:solidFill>
                  <a:srgbClr val="000000"/>
                </a:solidFill>
                <a:effectLst/>
                <a:uLnTx/>
                <a:uFillTx/>
                <a:latin typeface="TW Cen MT"/>
              </a:rPr>
              <a:t>Microbiology: </a:t>
            </a:r>
            <a:r>
              <a:rPr kumimoji="0" lang="en-US" sz="1800" b="0" i="0" u="none" strike="noStrike" kern="1200" cap="none" spc="0" normalizeH="0" baseline="0" noProof="0" dirty="0">
                <a:ln>
                  <a:noFill/>
                </a:ln>
                <a:solidFill>
                  <a:srgbClr val="000000"/>
                </a:solidFill>
                <a:effectLst/>
                <a:uLnTx/>
                <a:uFillTx/>
                <a:latin typeface="TW Cen MT"/>
              </a:rPr>
              <a:t>find groups of related genes (or proteins etc.)</a:t>
            </a:r>
          </a:p>
        </p:txBody>
      </p:sp>
      <p:sp>
        <p:nvSpPr>
          <p:cNvPr id="91" name="Content Placeholder 2">
            <a:extLst>
              <a:ext uri="{FF2B5EF4-FFF2-40B4-BE49-F238E27FC236}">
                <a16:creationId xmlns:a16="http://schemas.microsoft.com/office/drawing/2014/main" id="{428E20E5-113E-4E9B-8D2E-F441DD62ED10}"/>
              </a:ext>
            </a:extLst>
          </p:cNvPr>
          <p:cNvSpPr txBox="1">
            <a:spLocks/>
          </p:cNvSpPr>
          <p:nvPr/>
        </p:nvSpPr>
        <p:spPr>
          <a:xfrm>
            <a:off x="3153160" y="5140016"/>
            <a:ext cx="2609966" cy="9723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a:buNone/>
              <a:tabLst/>
              <a:defRPr/>
            </a:pPr>
            <a:r>
              <a:rPr kumimoji="0" lang="en-US" sz="1800" b="1" i="0" u="none" strike="noStrike" kern="1200" cap="none" spc="0" normalizeH="0" baseline="0" noProof="0" dirty="0">
                <a:ln>
                  <a:noFill/>
                </a:ln>
                <a:solidFill>
                  <a:srgbClr val="000000"/>
                </a:solidFill>
                <a:effectLst/>
                <a:uLnTx/>
                <a:uFillTx/>
                <a:latin typeface="TW Cen MT"/>
              </a:rPr>
              <a:t>Recommendation &amp; Social Networks: </a:t>
            </a:r>
            <a:r>
              <a:rPr kumimoji="0" lang="en-US" sz="1800" b="0" i="0" u="none" strike="noStrike" kern="1200" cap="none" spc="0" normalizeH="0" baseline="0" noProof="0" dirty="0">
                <a:ln>
                  <a:noFill/>
                </a:ln>
                <a:solidFill>
                  <a:srgbClr val="000000"/>
                </a:solidFill>
                <a:effectLst/>
                <a:uLnTx/>
                <a:uFillTx/>
                <a:latin typeface="TW Cen MT"/>
              </a:rPr>
              <a:t>find groups of similar users</a:t>
            </a:r>
          </a:p>
        </p:txBody>
      </p:sp>
      <p:sp>
        <p:nvSpPr>
          <p:cNvPr id="93" name="Content Placeholder 2">
            <a:extLst>
              <a:ext uri="{FF2B5EF4-FFF2-40B4-BE49-F238E27FC236}">
                <a16:creationId xmlns:a16="http://schemas.microsoft.com/office/drawing/2014/main" id="{80740B19-B7CE-48BE-9BC2-7111F2522851}"/>
              </a:ext>
            </a:extLst>
          </p:cNvPr>
          <p:cNvSpPr txBox="1">
            <a:spLocks/>
          </p:cNvSpPr>
          <p:nvPr/>
        </p:nvSpPr>
        <p:spPr>
          <a:xfrm>
            <a:off x="5953258" y="5140015"/>
            <a:ext cx="3085214" cy="9723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a:buNone/>
              <a:tabLst/>
              <a:defRPr/>
            </a:pPr>
            <a:r>
              <a:rPr kumimoji="0" lang="en-US" sz="1800" b="1" i="0" u="none" strike="noStrike" kern="1200" cap="none" spc="0" normalizeH="0" baseline="0" noProof="0" dirty="0">
                <a:ln>
                  <a:noFill/>
                </a:ln>
                <a:solidFill>
                  <a:srgbClr val="000000"/>
                </a:solidFill>
                <a:effectLst/>
                <a:uLnTx/>
                <a:uFillTx/>
                <a:latin typeface="TW Cen MT"/>
              </a:rPr>
              <a:t>Search &amp; Information Retrieval: </a:t>
            </a:r>
            <a:r>
              <a:rPr kumimoji="0" lang="en-US" sz="1800" b="0" i="0" u="none" strike="noStrike" kern="1200" cap="none" spc="0" normalizeH="0" baseline="0" noProof="0" dirty="0">
                <a:ln>
                  <a:noFill/>
                </a:ln>
                <a:solidFill>
                  <a:srgbClr val="000000"/>
                </a:solidFill>
                <a:effectLst/>
                <a:uLnTx/>
                <a:uFillTx/>
                <a:latin typeface="TW Cen MT"/>
              </a:rPr>
              <a:t>grouping similar search (or news etc.) results</a:t>
            </a:r>
          </a:p>
        </p:txBody>
      </p:sp>
    </p:spTree>
    <p:extLst>
      <p:ext uri="{BB962C8B-B14F-4D97-AF65-F5344CB8AC3E}">
        <p14:creationId xmlns:p14="http://schemas.microsoft.com/office/powerpoint/2010/main" val="244063675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3463-21FC-4BB2-B316-3F4E7677F2DC}"/>
              </a:ext>
            </a:extLst>
          </p:cNvPr>
          <p:cNvSpPr>
            <a:spLocks noGrp="1"/>
          </p:cNvSpPr>
          <p:nvPr>
            <p:ph type="title"/>
          </p:nvPr>
        </p:nvSpPr>
        <p:spPr/>
        <p:txBody>
          <a:bodyPr/>
          <a:lstStyle/>
          <a:p>
            <a:r>
              <a:rPr lang="en-US" dirty="0">
                <a:ea typeface="+mj-lt"/>
                <a:cs typeface="+mj-lt"/>
              </a:rPr>
              <a:t>K-Means Algorithm: Steps</a:t>
            </a:r>
            <a:endParaRPr lang="en-US" dirty="0"/>
          </a:p>
        </p:txBody>
      </p:sp>
      <p:sp>
        <p:nvSpPr>
          <p:cNvPr id="5" name="Rectangle 4">
            <a:extLst>
              <a:ext uri="{FF2B5EF4-FFF2-40B4-BE49-F238E27FC236}">
                <a16:creationId xmlns:a16="http://schemas.microsoft.com/office/drawing/2014/main" id="{53CDEC1C-07C8-4483-88A7-282939476E75}"/>
              </a:ext>
            </a:extLst>
          </p:cNvPr>
          <p:cNvSpPr/>
          <p:nvPr/>
        </p:nvSpPr>
        <p:spPr>
          <a:xfrm>
            <a:off x="90352" y="2319713"/>
            <a:ext cx="5005068" cy="719510"/>
          </a:xfrm>
          <a:prstGeom prst="rect">
            <a:avLst/>
          </a:prstGeom>
          <a:solidFill>
            <a:srgbClr val="D9FF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B5BF0AC7-CA70-4170-BD3C-3798B5C79484}"/>
              </a:ext>
            </a:extLst>
          </p:cNvPr>
          <p:cNvSpPr txBox="1">
            <a:spLocks/>
          </p:cNvSpPr>
          <p:nvPr/>
        </p:nvSpPr>
        <p:spPr>
          <a:xfrm>
            <a:off x="90352" y="2351387"/>
            <a:ext cx="4378607" cy="69621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sng" strike="noStrike" kern="1200" cap="none" spc="0" normalizeH="0" baseline="0" noProof="0" dirty="0">
                <a:ln>
                  <a:noFill/>
                </a:ln>
                <a:solidFill>
                  <a:prstClr val="black"/>
                </a:solidFill>
                <a:effectLst/>
                <a:uLnTx/>
                <a:uFillTx/>
                <a:latin typeface="TW Cen MT"/>
                <a:ea typeface="+mn-ea"/>
                <a:cs typeface="+mn-cs"/>
              </a:rPr>
              <a:t>1. Initialization</a:t>
            </a:r>
            <a:r>
              <a:rPr kumimoji="0" lang="en-US" sz="2400" b="0" i="0" u="none" strike="noStrike" kern="1200" cap="none" spc="0" normalizeH="0" baseline="0" noProof="0" dirty="0">
                <a:ln>
                  <a:noFill/>
                </a:ln>
                <a:solidFill>
                  <a:prstClr val="black"/>
                </a:solidFill>
                <a:effectLst/>
                <a:uLnTx/>
                <a:uFillTx/>
                <a:latin typeface="TW Cen MT"/>
                <a:ea typeface="+mn-ea"/>
                <a:cs typeface="+mn-cs"/>
              </a:rPr>
              <a:t>: Pick K random points as centers</a:t>
            </a:r>
            <a:endParaRPr kumimoji="0" lang="en-US" sz="2400" b="1" i="0" u="none" strike="noStrike" kern="1200" cap="none" spc="0" normalizeH="0" baseline="0" noProof="0" dirty="0">
              <a:ln>
                <a:noFill/>
              </a:ln>
              <a:solidFill>
                <a:prstClr val="black"/>
              </a:solidFill>
              <a:effectLst/>
              <a:uLnTx/>
              <a:uFillTx/>
              <a:latin typeface="TW Cen MT"/>
              <a:ea typeface="+mn-ea"/>
              <a:cs typeface="+mn-cs"/>
            </a:endParaRPr>
          </a:p>
        </p:txBody>
      </p:sp>
      <p:sp>
        <p:nvSpPr>
          <p:cNvPr id="9" name="Rectangle 8">
            <a:extLst>
              <a:ext uri="{FF2B5EF4-FFF2-40B4-BE49-F238E27FC236}">
                <a16:creationId xmlns:a16="http://schemas.microsoft.com/office/drawing/2014/main" id="{2CD3C6A8-5B2C-430C-8045-5B317A376E10}"/>
              </a:ext>
            </a:extLst>
          </p:cNvPr>
          <p:cNvSpPr/>
          <p:nvPr/>
        </p:nvSpPr>
        <p:spPr>
          <a:xfrm>
            <a:off x="430694" y="5398829"/>
            <a:ext cx="4662975" cy="461665"/>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lumMod val="65000"/>
                  </a:prstClr>
                </a:solidFill>
                <a:effectLst/>
                <a:uLnTx/>
                <a:uFillTx/>
                <a:latin typeface="TW Cen MT"/>
                <a:ea typeface="Helvetica" charset="0"/>
                <a:cs typeface="Helvetica"/>
              </a:rPr>
              <a:t>Stop</a:t>
            </a:r>
            <a:r>
              <a:rPr kumimoji="0" lang="en-US" sz="2400" b="0" i="0" u="none" strike="noStrike" kern="1200" cap="none" spc="0" normalizeH="0" baseline="0" noProof="0" dirty="0">
                <a:ln>
                  <a:noFill/>
                </a:ln>
                <a:solidFill>
                  <a:prstClr val="white">
                    <a:lumMod val="65000"/>
                  </a:prstClr>
                </a:solidFill>
                <a:effectLst/>
                <a:uLnTx/>
                <a:uFillTx/>
                <a:latin typeface="TW Cen MT"/>
                <a:ea typeface="Helvetica" charset="0"/>
                <a:cs typeface="Helvetica"/>
              </a:rPr>
              <a:t> if no assignments change</a:t>
            </a:r>
            <a:endParaRPr kumimoji="0" lang="en-US" sz="135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1" name="5-Point Star 30">
            <a:extLst>
              <a:ext uri="{FF2B5EF4-FFF2-40B4-BE49-F238E27FC236}">
                <a16:creationId xmlns:a16="http://schemas.microsoft.com/office/drawing/2014/main" id="{0DF87325-E0EE-4FDE-A41B-3AF29988B072}"/>
              </a:ext>
            </a:extLst>
          </p:cNvPr>
          <p:cNvSpPr/>
          <p:nvPr/>
        </p:nvSpPr>
        <p:spPr>
          <a:xfrm>
            <a:off x="6258634" y="3864803"/>
            <a:ext cx="308610" cy="308610"/>
          </a:xfrm>
          <a:prstGeom prst="star5">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5-Point Star 29">
            <a:extLst>
              <a:ext uri="{FF2B5EF4-FFF2-40B4-BE49-F238E27FC236}">
                <a16:creationId xmlns:a16="http://schemas.microsoft.com/office/drawing/2014/main" id="{260E074C-B8F7-424C-9488-B7ACCAB93BB8}"/>
              </a:ext>
            </a:extLst>
          </p:cNvPr>
          <p:cNvSpPr/>
          <p:nvPr/>
        </p:nvSpPr>
        <p:spPr>
          <a:xfrm>
            <a:off x="6724163" y="4709183"/>
            <a:ext cx="308610" cy="308610"/>
          </a:xfrm>
          <a:prstGeom prst="star5">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A24B0DC2-3B78-4145-86C7-052C07CF3CE2}"/>
              </a:ext>
            </a:extLst>
          </p:cNvPr>
          <p:cNvSpPr>
            <a:spLocks noChangeAspect="1"/>
          </p:cNvSpPr>
          <p:nvPr/>
        </p:nvSpPr>
        <p:spPr>
          <a:xfrm>
            <a:off x="5657363" y="287763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06F4AA22-7298-4C85-AD4E-3D5632D0DB2F}"/>
              </a:ext>
            </a:extLst>
          </p:cNvPr>
          <p:cNvSpPr>
            <a:spLocks noChangeAspect="1"/>
          </p:cNvSpPr>
          <p:nvPr/>
        </p:nvSpPr>
        <p:spPr>
          <a:xfrm>
            <a:off x="5878570" y="260331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9" name="Oval 18">
            <a:extLst>
              <a:ext uri="{FF2B5EF4-FFF2-40B4-BE49-F238E27FC236}">
                <a16:creationId xmlns:a16="http://schemas.microsoft.com/office/drawing/2014/main" id="{E4049A10-7463-4702-A4D7-AA461F8BEABF}"/>
              </a:ext>
            </a:extLst>
          </p:cNvPr>
          <p:cNvSpPr>
            <a:spLocks noChangeAspect="1"/>
          </p:cNvSpPr>
          <p:nvPr/>
        </p:nvSpPr>
        <p:spPr>
          <a:xfrm>
            <a:off x="5520657" y="331197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Oval 20">
            <a:extLst>
              <a:ext uri="{FF2B5EF4-FFF2-40B4-BE49-F238E27FC236}">
                <a16:creationId xmlns:a16="http://schemas.microsoft.com/office/drawing/2014/main" id="{CDBF3F12-4BE7-4CEE-8555-355E2EB465AA}"/>
              </a:ext>
            </a:extLst>
          </p:cNvPr>
          <p:cNvSpPr>
            <a:spLocks noChangeAspect="1"/>
          </p:cNvSpPr>
          <p:nvPr/>
        </p:nvSpPr>
        <p:spPr>
          <a:xfrm>
            <a:off x="5931683" y="3473358"/>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3" name="Oval 22">
            <a:extLst>
              <a:ext uri="{FF2B5EF4-FFF2-40B4-BE49-F238E27FC236}">
                <a16:creationId xmlns:a16="http://schemas.microsoft.com/office/drawing/2014/main" id="{BA24798F-2389-4182-AF52-9AD4E3A5A971}"/>
              </a:ext>
            </a:extLst>
          </p:cNvPr>
          <p:cNvSpPr>
            <a:spLocks noChangeAspect="1"/>
          </p:cNvSpPr>
          <p:nvPr/>
        </p:nvSpPr>
        <p:spPr>
          <a:xfrm>
            <a:off x="5901657" y="299454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5F37C3F6-6293-4F20-AA18-AC364CEDEBBE}"/>
              </a:ext>
            </a:extLst>
          </p:cNvPr>
          <p:cNvSpPr>
            <a:spLocks noChangeAspect="1"/>
          </p:cNvSpPr>
          <p:nvPr/>
        </p:nvSpPr>
        <p:spPr>
          <a:xfrm>
            <a:off x="6411743" y="306312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06B88B51-56B2-4802-9BF0-1DDEF0DD14A4}"/>
              </a:ext>
            </a:extLst>
          </p:cNvPr>
          <p:cNvSpPr>
            <a:spLocks noChangeAspect="1"/>
          </p:cNvSpPr>
          <p:nvPr/>
        </p:nvSpPr>
        <p:spPr>
          <a:xfrm>
            <a:off x="6206003" y="324339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Oval 28">
            <a:extLst>
              <a:ext uri="{FF2B5EF4-FFF2-40B4-BE49-F238E27FC236}">
                <a16:creationId xmlns:a16="http://schemas.microsoft.com/office/drawing/2014/main" id="{BB8813BB-19C7-424B-BA3A-643BD341570C}"/>
              </a:ext>
            </a:extLst>
          </p:cNvPr>
          <p:cNvSpPr>
            <a:spLocks noChangeAspect="1"/>
          </p:cNvSpPr>
          <p:nvPr/>
        </p:nvSpPr>
        <p:spPr>
          <a:xfrm>
            <a:off x="7722497" y="2896845"/>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1" name="Oval 30">
            <a:extLst>
              <a:ext uri="{FF2B5EF4-FFF2-40B4-BE49-F238E27FC236}">
                <a16:creationId xmlns:a16="http://schemas.microsoft.com/office/drawing/2014/main" id="{C2CFBC84-F9CB-41AF-A6F4-837B3F982177}"/>
              </a:ext>
            </a:extLst>
          </p:cNvPr>
          <p:cNvSpPr>
            <a:spLocks noChangeAspect="1"/>
          </p:cNvSpPr>
          <p:nvPr/>
        </p:nvSpPr>
        <p:spPr>
          <a:xfrm>
            <a:off x="7981577" y="297669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3" name="Oval 32">
            <a:extLst>
              <a:ext uri="{FF2B5EF4-FFF2-40B4-BE49-F238E27FC236}">
                <a16:creationId xmlns:a16="http://schemas.microsoft.com/office/drawing/2014/main" id="{BC129BCD-D01B-42E2-9682-739A87957EA5}"/>
              </a:ext>
            </a:extLst>
          </p:cNvPr>
          <p:cNvSpPr>
            <a:spLocks noChangeAspect="1"/>
          </p:cNvSpPr>
          <p:nvPr/>
        </p:nvSpPr>
        <p:spPr>
          <a:xfrm>
            <a:off x="7613498" y="306312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5" name="Oval 34">
            <a:extLst>
              <a:ext uri="{FF2B5EF4-FFF2-40B4-BE49-F238E27FC236}">
                <a16:creationId xmlns:a16="http://schemas.microsoft.com/office/drawing/2014/main" id="{99A4A6E5-ABBD-4DA9-A605-EFAFF6EDAA2D}"/>
              </a:ext>
            </a:extLst>
          </p:cNvPr>
          <p:cNvSpPr>
            <a:spLocks noChangeAspect="1"/>
          </p:cNvSpPr>
          <p:nvPr/>
        </p:nvSpPr>
        <p:spPr>
          <a:xfrm>
            <a:off x="7747432" y="3186466"/>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7" name="Oval 36">
            <a:extLst>
              <a:ext uri="{FF2B5EF4-FFF2-40B4-BE49-F238E27FC236}">
                <a16:creationId xmlns:a16="http://schemas.microsoft.com/office/drawing/2014/main" id="{FEC8A1A4-0480-49A3-8B89-2EB278CA1552}"/>
              </a:ext>
            </a:extLst>
          </p:cNvPr>
          <p:cNvSpPr>
            <a:spLocks noChangeAspect="1"/>
          </p:cNvSpPr>
          <p:nvPr/>
        </p:nvSpPr>
        <p:spPr>
          <a:xfrm>
            <a:off x="7448404" y="331823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9" name="Oval 38">
            <a:extLst>
              <a:ext uri="{FF2B5EF4-FFF2-40B4-BE49-F238E27FC236}">
                <a16:creationId xmlns:a16="http://schemas.microsoft.com/office/drawing/2014/main" id="{A6C0DB8D-D5F3-479C-BAEA-C026E27D0F8B}"/>
              </a:ext>
            </a:extLst>
          </p:cNvPr>
          <p:cNvSpPr>
            <a:spLocks noChangeAspect="1"/>
          </p:cNvSpPr>
          <p:nvPr/>
        </p:nvSpPr>
        <p:spPr>
          <a:xfrm>
            <a:off x="7884592" y="3338927"/>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1" name="Oval 40">
            <a:extLst>
              <a:ext uri="{FF2B5EF4-FFF2-40B4-BE49-F238E27FC236}">
                <a16:creationId xmlns:a16="http://schemas.microsoft.com/office/drawing/2014/main" id="{A7C1B4FB-080F-4A11-B11D-A68CDF6D8BB4}"/>
              </a:ext>
            </a:extLst>
          </p:cNvPr>
          <p:cNvSpPr>
            <a:spLocks noChangeAspect="1"/>
          </p:cNvSpPr>
          <p:nvPr/>
        </p:nvSpPr>
        <p:spPr>
          <a:xfrm>
            <a:off x="7585337" y="347063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3" name="Oval 42">
            <a:extLst>
              <a:ext uri="{FF2B5EF4-FFF2-40B4-BE49-F238E27FC236}">
                <a16:creationId xmlns:a16="http://schemas.microsoft.com/office/drawing/2014/main" id="{506D36E0-183C-430D-AC6D-42F169545E0B}"/>
              </a:ext>
            </a:extLst>
          </p:cNvPr>
          <p:cNvSpPr>
            <a:spLocks noChangeAspect="1"/>
          </p:cNvSpPr>
          <p:nvPr/>
        </p:nvSpPr>
        <p:spPr>
          <a:xfrm>
            <a:off x="6497439" y="443540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5" name="Oval 44">
            <a:extLst>
              <a:ext uri="{FF2B5EF4-FFF2-40B4-BE49-F238E27FC236}">
                <a16:creationId xmlns:a16="http://schemas.microsoft.com/office/drawing/2014/main" id="{C3CE2614-9128-4873-B95C-129E5E9A8A5C}"/>
              </a:ext>
            </a:extLst>
          </p:cNvPr>
          <p:cNvSpPr>
            <a:spLocks noChangeAspect="1"/>
          </p:cNvSpPr>
          <p:nvPr/>
        </p:nvSpPr>
        <p:spPr>
          <a:xfrm>
            <a:off x="6042514" y="442636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7" name="Oval 46">
            <a:extLst>
              <a:ext uri="{FF2B5EF4-FFF2-40B4-BE49-F238E27FC236}">
                <a16:creationId xmlns:a16="http://schemas.microsoft.com/office/drawing/2014/main" id="{9DD7E93C-D68C-4A60-B895-DE4A318D1D65}"/>
              </a:ext>
            </a:extLst>
          </p:cNvPr>
          <p:cNvSpPr>
            <a:spLocks noChangeAspect="1"/>
          </p:cNvSpPr>
          <p:nvPr/>
        </p:nvSpPr>
        <p:spPr>
          <a:xfrm>
            <a:off x="6297613" y="456352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9" name="Oval 48">
            <a:extLst>
              <a:ext uri="{FF2B5EF4-FFF2-40B4-BE49-F238E27FC236}">
                <a16:creationId xmlns:a16="http://schemas.microsoft.com/office/drawing/2014/main" id="{1EB07254-7CC1-4A62-A57A-2DCF99C2A99B}"/>
              </a:ext>
            </a:extLst>
          </p:cNvPr>
          <p:cNvSpPr>
            <a:spLocks noChangeAspect="1"/>
          </p:cNvSpPr>
          <p:nvPr/>
        </p:nvSpPr>
        <p:spPr>
          <a:xfrm>
            <a:off x="6548903" y="429496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1" name="Oval 50">
            <a:extLst>
              <a:ext uri="{FF2B5EF4-FFF2-40B4-BE49-F238E27FC236}">
                <a16:creationId xmlns:a16="http://schemas.microsoft.com/office/drawing/2014/main" id="{34F1D7A0-AE8B-438C-A222-0E08339BEE4A}"/>
              </a:ext>
            </a:extLst>
          </p:cNvPr>
          <p:cNvSpPr>
            <a:spLocks noChangeAspect="1"/>
          </p:cNvSpPr>
          <p:nvPr/>
        </p:nvSpPr>
        <p:spPr>
          <a:xfrm>
            <a:off x="6895613" y="457256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3" name="Oval 52">
            <a:extLst>
              <a:ext uri="{FF2B5EF4-FFF2-40B4-BE49-F238E27FC236}">
                <a16:creationId xmlns:a16="http://schemas.microsoft.com/office/drawing/2014/main" id="{78122104-558B-4043-ABA9-5AC25C889B29}"/>
              </a:ext>
            </a:extLst>
          </p:cNvPr>
          <p:cNvSpPr>
            <a:spLocks noChangeAspect="1"/>
          </p:cNvSpPr>
          <p:nvPr/>
        </p:nvSpPr>
        <p:spPr>
          <a:xfrm>
            <a:off x="6160453" y="4222898"/>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55" name="Straight Arrow Connector 54">
            <a:extLst>
              <a:ext uri="{FF2B5EF4-FFF2-40B4-BE49-F238E27FC236}">
                <a16:creationId xmlns:a16="http://schemas.microsoft.com/office/drawing/2014/main" id="{6A9B12BF-CEEB-4E9D-8FC1-170D2053AA9F}"/>
              </a:ext>
            </a:extLst>
          </p:cNvPr>
          <p:cNvCxnSpPr/>
          <p:nvPr/>
        </p:nvCxnSpPr>
        <p:spPr>
          <a:xfrm flipV="1">
            <a:off x="8054907" y="3788381"/>
            <a:ext cx="0" cy="295553"/>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8E681D9D-6A74-44C9-B873-DE1922EBD84A}"/>
              </a:ext>
            </a:extLst>
          </p:cNvPr>
          <p:cNvCxnSpPr/>
          <p:nvPr/>
        </p:nvCxnSpPr>
        <p:spPr>
          <a:xfrm flipH="1">
            <a:off x="7095439" y="4455020"/>
            <a:ext cx="695638" cy="41039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40D0E7B-E62D-4B10-ADF5-D2FCE565F689}"/>
              </a:ext>
            </a:extLst>
          </p:cNvPr>
          <p:cNvCxnSpPr/>
          <p:nvPr/>
        </p:nvCxnSpPr>
        <p:spPr>
          <a:xfrm flipH="1" flipV="1">
            <a:off x="6634599" y="4099851"/>
            <a:ext cx="1019318" cy="10697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12879008-94DA-414D-8FF3-BCD4CDC5E438}"/>
              </a:ext>
            </a:extLst>
          </p:cNvPr>
          <p:cNvSpPr>
            <a:spLocks noChangeAspect="1"/>
          </p:cNvSpPr>
          <p:nvPr/>
        </p:nvSpPr>
        <p:spPr>
          <a:xfrm>
            <a:off x="6485528" y="4827926"/>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3" name="5-Point Star 55">
            <a:extLst>
              <a:ext uri="{FF2B5EF4-FFF2-40B4-BE49-F238E27FC236}">
                <a16:creationId xmlns:a16="http://schemas.microsoft.com/office/drawing/2014/main" id="{B709701B-7BD9-4A45-A786-8CD0BC694F6E}"/>
              </a:ext>
            </a:extLst>
          </p:cNvPr>
          <p:cNvSpPr/>
          <p:nvPr/>
        </p:nvSpPr>
        <p:spPr>
          <a:xfrm>
            <a:off x="7895852" y="3492471"/>
            <a:ext cx="308610" cy="308610"/>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4" name="Rectangle 33">
            <a:extLst>
              <a:ext uri="{FF2B5EF4-FFF2-40B4-BE49-F238E27FC236}">
                <a16:creationId xmlns:a16="http://schemas.microsoft.com/office/drawing/2014/main" id="{6BDA6A31-F3BB-45EA-AC4C-287D1BE22510}"/>
              </a:ext>
            </a:extLst>
          </p:cNvPr>
          <p:cNvSpPr/>
          <p:nvPr/>
        </p:nvSpPr>
        <p:spPr>
          <a:xfrm>
            <a:off x="430693" y="4506861"/>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65000"/>
                  </a:prstClr>
                </a:solidFill>
                <a:effectLst/>
                <a:uLnTx/>
                <a:uFillTx/>
                <a:latin typeface="TW Cen MT"/>
                <a:ea typeface="Helvetica" charset="0"/>
                <a:cs typeface="Helvetica"/>
              </a:rPr>
              <a:t>b) </a:t>
            </a:r>
            <a:r>
              <a:rPr kumimoji="0" lang="en-US" sz="2400" b="1" i="0" u="sng" strike="noStrike" kern="1200" cap="none" spc="0" normalizeH="0" baseline="0" noProof="0" dirty="0">
                <a:ln>
                  <a:noFill/>
                </a:ln>
                <a:solidFill>
                  <a:prstClr val="white">
                    <a:lumMod val="65000"/>
                  </a:prstClr>
                </a:solidFill>
                <a:effectLst/>
                <a:uLnTx/>
                <a:uFillTx/>
                <a:latin typeface="TW Cen MT"/>
                <a:ea typeface="Helvetica" charset="0"/>
                <a:cs typeface="Helvetica"/>
              </a:rPr>
              <a:t>Update:</a:t>
            </a:r>
            <a:r>
              <a:rPr kumimoji="0" lang="en-US" sz="2400" b="0" i="0" u="none" strike="noStrike" kern="1200" cap="none" spc="0" normalizeH="0" baseline="0" noProof="0" dirty="0">
                <a:ln>
                  <a:noFill/>
                </a:ln>
                <a:solidFill>
                  <a:prstClr val="white">
                    <a:lumMod val="65000"/>
                  </a:prstClr>
                </a:solidFill>
                <a:effectLst/>
                <a:uLnTx/>
                <a:uFillTx/>
                <a:latin typeface="TW Cen MT"/>
                <a:ea typeface="Helvetica" charset="0"/>
                <a:cs typeface="Helvetica"/>
              </a:rPr>
              <a:t> move each cluster center to average of its assigned points</a:t>
            </a:r>
          </a:p>
        </p:txBody>
      </p:sp>
      <p:sp>
        <p:nvSpPr>
          <p:cNvPr id="36" name="Rectangle 35">
            <a:extLst>
              <a:ext uri="{FF2B5EF4-FFF2-40B4-BE49-F238E27FC236}">
                <a16:creationId xmlns:a16="http://schemas.microsoft.com/office/drawing/2014/main" id="{6F2ABF6B-3C9B-4AF1-98D1-A824581276A7}"/>
              </a:ext>
            </a:extLst>
          </p:cNvPr>
          <p:cNvSpPr/>
          <p:nvPr/>
        </p:nvSpPr>
        <p:spPr>
          <a:xfrm>
            <a:off x="430694" y="3620236"/>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65000"/>
                  </a:prstClr>
                </a:solidFill>
                <a:effectLst/>
                <a:uLnTx/>
                <a:uFillTx/>
                <a:latin typeface="TW Cen MT"/>
                <a:ea typeface="Helvetica" charset="0"/>
                <a:cs typeface="Helvetica"/>
              </a:rPr>
              <a:t>a) </a:t>
            </a:r>
            <a:r>
              <a:rPr kumimoji="0" lang="en-US" sz="2400" b="1" i="0" u="sng" strike="noStrike" kern="1200" cap="none" spc="0" normalizeH="0" baseline="0" noProof="0" dirty="0">
                <a:ln>
                  <a:noFill/>
                </a:ln>
                <a:solidFill>
                  <a:prstClr val="white">
                    <a:lumMod val="65000"/>
                  </a:prstClr>
                </a:solidFill>
                <a:effectLst/>
                <a:uLnTx/>
                <a:uFillTx/>
                <a:latin typeface="TW Cen MT"/>
                <a:ea typeface="Helvetica" charset="0"/>
                <a:cs typeface="Helvetica"/>
              </a:rPr>
              <a:t>Assignment:</a:t>
            </a:r>
            <a:r>
              <a:rPr kumimoji="0" lang="en-US" sz="2400" b="0" i="0" u="none" strike="noStrike" kern="1200" cap="none" spc="0" normalizeH="0" baseline="0" noProof="0" dirty="0">
                <a:ln>
                  <a:noFill/>
                </a:ln>
                <a:solidFill>
                  <a:prstClr val="white">
                    <a:lumMod val="65000"/>
                  </a:prstClr>
                </a:solidFill>
                <a:effectLst/>
                <a:uLnTx/>
                <a:uFillTx/>
                <a:latin typeface="TW Cen MT"/>
                <a:ea typeface="Helvetica" charset="0"/>
                <a:cs typeface="Helvetica"/>
              </a:rPr>
              <a:t> assign each point to nearest cluster</a:t>
            </a:r>
          </a:p>
        </p:txBody>
      </p:sp>
      <p:sp>
        <p:nvSpPr>
          <p:cNvPr id="38" name="Content Placeholder 2">
            <a:extLst>
              <a:ext uri="{FF2B5EF4-FFF2-40B4-BE49-F238E27FC236}">
                <a16:creationId xmlns:a16="http://schemas.microsoft.com/office/drawing/2014/main" id="{F7EFEC84-91DA-4FA9-BBB3-9934DB835A14}"/>
              </a:ext>
            </a:extLst>
          </p:cNvPr>
          <p:cNvSpPr txBox="1">
            <a:spLocks/>
          </p:cNvSpPr>
          <p:nvPr/>
        </p:nvSpPr>
        <p:spPr>
          <a:xfrm>
            <a:off x="90352" y="3163236"/>
            <a:ext cx="4378607" cy="50927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none" strike="noStrike" kern="1200" cap="none" spc="0" normalizeH="0" baseline="0" noProof="0">
                <a:ln>
                  <a:noFill/>
                </a:ln>
                <a:solidFill>
                  <a:prstClr val="white">
                    <a:lumMod val="65000"/>
                  </a:prstClr>
                </a:solidFill>
                <a:effectLst/>
                <a:uLnTx/>
                <a:uFillTx/>
                <a:latin typeface="TW Cen MT"/>
                <a:ea typeface="+mn-ea"/>
                <a:cs typeface="+mn-cs"/>
              </a:rPr>
              <a:t>2. Repeat:</a:t>
            </a:r>
            <a:br>
              <a:rPr kumimoji="0" lang="en-US" sz="2400" b="1" i="0" u="none" strike="noStrike" kern="1200" cap="none" spc="0" normalizeH="0" baseline="0" noProof="0">
                <a:ln>
                  <a:noFill/>
                </a:ln>
                <a:solidFill>
                  <a:prstClr val="black"/>
                </a:solidFill>
                <a:effectLst/>
                <a:uLnTx/>
                <a:uFillTx/>
                <a:latin typeface="TW Cen MT"/>
                <a:ea typeface="+mn-ea"/>
                <a:cs typeface="+mn-cs"/>
              </a:rPr>
            </a:br>
            <a:endParaRPr kumimoji="0" lang="en-US" sz="2400" b="0" i="0" u="none" strike="noStrike" kern="1200" cap="none" spc="0" normalizeH="0" baseline="0" noProof="0">
              <a:ln>
                <a:noFill/>
              </a:ln>
              <a:solidFill>
                <a:prstClr val="white">
                  <a:lumMod val="65000"/>
                </a:prstClr>
              </a:solidFill>
              <a:effectLst/>
              <a:uLnTx/>
              <a:uFillTx/>
              <a:latin typeface="TW Cen MT"/>
              <a:ea typeface="+mn-ea"/>
              <a:cs typeface="+mn-cs"/>
            </a:endParaRPr>
          </a:p>
        </p:txBody>
      </p:sp>
      <p:sp>
        <p:nvSpPr>
          <p:cNvPr id="40" name="Content Placeholder 2">
            <a:extLst>
              <a:ext uri="{FF2B5EF4-FFF2-40B4-BE49-F238E27FC236}">
                <a16:creationId xmlns:a16="http://schemas.microsoft.com/office/drawing/2014/main" id="{C07235D7-9D63-401C-9780-13D390DFB34B}"/>
              </a:ext>
            </a:extLst>
          </p:cNvPr>
          <p:cNvSpPr txBox="1">
            <a:spLocks/>
          </p:cNvSpPr>
          <p:nvPr/>
        </p:nvSpPr>
        <p:spPr>
          <a:xfrm>
            <a:off x="6900958" y="4075791"/>
            <a:ext cx="2929473" cy="425905"/>
          </a:xfrm>
          <a:prstGeom prst="rect">
            <a:avLst/>
          </a:prstGeom>
        </p:spPr>
        <p:txBody>
          <a:bodyPr vert="horz" lIns="68580" tIns="34290" rIns="68580" bIns="34290" rtlCol="0">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a:ln>
                  <a:noFill/>
                </a:ln>
                <a:solidFill>
                  <a:prstClr val="black"/>
                </a:solidFill>
                <a:effectLst/>
                <a:uLnTx/>
                <a:uFillTx/>
                <a:latin typeface="Tw Cen MT" panose="020B0602020104020603"/>
                <a:ea typeface="+mn-ea"/>
                <a:cs typeface="+mn-cs"/>
              </a:rPr>
              <a:t>Centers</a:t>
            </a:r>
          </a:p>
        </p:txBody>
      </p:sp>
    </p:spTree>
    <p:extLst>
      <p:ext uri="{BB962C8B-B14F-4D97-AF65-F5344CB8AC3E}">
        <p14:creationId xmlns:p14="http://schemas.microsoft.com/office/powerpoint/2010/main" val="2799357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3463-21FC-4BB2-B316-3F4E7677F2DC}"/>
              </a:ext>
            </a:extLst>
          </p:cNvPr>
          <p:cNvSpPr>
            <a:spLocks noGrp="1"/>
          </p:cNvSpPr>
          <p:nvPr>
            <p:ph type="title"/>
          </p:nvPr>
        </p:nvSpPr>
        <p:spPr/>
        <p:txBody>
          <a:bodyPr/>
          <a:lstStyle/>
          <a:p>
            <a:r>
              <a:rPr lang="en-US" dirty="0">
                <a:ea typeface="+mj-lt"/>
                <a:cs typeface="+mj-lt"/>
              </a:rPr>
              <a:t>K-Means Algorithm: Steps</a:t>
            </a:r>
            <a:endParaRPr lang="en-US" dirty="0"/>
          </a:p>
        </p:txBody>
      </p:sp>
      <p:sp>
        <p:nvSpPr>
          <p:cNvPr id="5" name="Rectangle 4">
            <a:extLst>
              <a:ext uri="{FF2B5EF4-FFF2-40B4-BE49-F238E27FC236}">
                <a16:creationId xmlns:a16="http://schemas.microsoft.com/office/drawing/2014/main" id="{53CDEC1C-07C8-4483-88A7-282939476E75}"/>
              </a:ext>
            </a:extLst>
          </p:cNvPr>
          <p:cNvSpPr/>
          <p:nvPr/>
        </p:nvSpPr>
        <p:spPr>
          <a:xfrm>
            <a:off x="90352" y="3671017"/>
            <a:ext cx="5005068" cy="719510"/>
          </a:xfrm>
          <a:prstGeom prst="rect">
            <a:avLst/>
          </a:prstGeom>
          <a:solidFill>
            <a:srgbClr val="D9FF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B5BF0AC7-CA70-4170-BD3C-3798B5C79484}"/>
              </a:ext>
            </a:extLst>
          </p:cNvPr>
          <p:cNvSpPr txBox="1">
            <a:spLocks/>
          </p:cNvSpPr>
          <p:nvPr/>
        </p:nvSpPr>
        <p:spPr>
          <a:xfrm>
            <a:off x="90352" y="2351387"/>
            <a:ext cx="4378607" cy="69621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mn-ea"/>
                <a:cs typeface="+mn-cs"/>
              </a:rPr>
              <a:t>1. Initialization</a:t>
            </a:r>
            <a:r>
              <a:rPr kumimoji="0" lang="en-US" sz="2400" b="0" i="0" u="none" strike="noStrike" kern="1200" cap="none" spc="0" normalizeH="0" baseline="0" noProof="0">
                <a:ln>
                  <a:noFill/>
                </a:ln>
                <a:solidFill>
                  <a:prstClr val="white">
                    <a:lumMod val="65000"/>
                  </a:prstClr>
                </a:solidFill>
                <a:effectLst/>
                <a:uLnTx/>
                <a:uFillTx/>
                <a:latin typeface="TW Cen MT"/>
                <a:ea typeface="+mn-ea"/>
                <a:cs typeface="+mn-cs"/>
              </a:rPr>
              <a:t>: Pick K random points as centers</a:t>
            </a:r>
            <a:endParaRPr kumimoji="0" lang="en-US" sz="2400" b="1" i="0" u="none" strike="noStrike" kern="1200" cap="none" spc="0" normalizeH="0" baseline="0" noProof="0">
              <a:ln>
                <a:noFill/>
              </a:ln>
              <a:solidFill>
                <a:prstClr val="white">
                  <a:lumMod val="65000"/>
                </a:prstClr>
              </a:solidFill>
              <a:effectLst/>
              <a:uLnTx/>
              <a:uFillTx/>
              <a:latin typeface="TW Cen MT"/>
              <a:ea typeface="+mn-ea"/>
              <a:cs typeface="+mn-cs"/>
            </a:endParaRPr>
          </a:p>
        </p:txBody>
      </p:sp>
      <p:sp>
        <p:nvSpPr>
          <p:cNvPr id="9" name="Rectangle 8">
            <a:extLst>
              <a:ext uri="{FF2B5EF4-FFF2-40B4-BE49-F238E27FC236}">
                <a16:creationId xmlns:a16="http://schemas.microsoft.com/office/drawing/2014/main" id="{2CD3C6A8-5B2C-430C-8045-5B317A376E10}"/>
              </a:ext>
            </a:extLst>
          </p:cNvPr>
          <p:cNvSpPr/>
          <p:nvPr/>
        </p:nvSpPr>
        <p:spPr>
          <a:xfrm>
            <a:off x="430694" y="5398829"/>
            <a:ext cx="4662975" cy="461665"/>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Stop</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if no assignments change</a:t>
            </a:r>
            <a:endParaRPr kumimoji="0" lang="en-US" sz="135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Rectangle 33">
            <a:extLst>
              <a:ext uri="{FF2B5EF4-FFF2-40B4-BE49-F238E27FC236}">
                <a16:creationId xmlns:a16="http://schemas.microsoft.com/office/drawing/2014/main" id="{6BDA6A31-F3BB-45EA-AC4C-287D1BE22510}"/>
              </a:ext>
            </a:extLst>
          </p:cNvPr>
          <p:cNvSpPr/>
          <p:nvPr/>
        </p:nvSpPr>
        <p:spPr>
          <a:xfrm>
            <a:off x="430693" y="4506861"/>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65000"/>
                  </a:prstClr>
                </a:solidFill>
                <a:effectLst/>
                <a:uLnTx/>
                <a:uFillTx/>
                <a:latin typeface="TW Cen MT"/>
                <a:ea typeface="Helvetica" charset="0"/>
                <a:cs typeface="Helvetica"/>
              </a:rPr>
              <a:t>b) </a:t>
            </a: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Update:</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move each cluster center to average of its assigned points</a:t>
            </a:r>
          </a:p>
        </p:txBody>
      </p:sp>
      <p:sp>
        <p:nvSpPr>
          <p:cNvPr id="36" name="Rectangle 35">
            <a:extLst>
              <a:ext uri="{FF2B5EF4-FFF2-40B4-BE49-F238E27FC236}">
                <a16:creationId xmlns:a16="http://schemas.microsoft.com/office/drawing/2014/main" id="{6F2ABF6B-3C9B-4AF1-98D1-A824581276A7}"/>
              </a:ext>
            </a:extLst>
          </p:cNvPr>
          <p:cNvSpPr/>
          <p:nvPr/>
        </p:nvSpPr>
        <p:spPr>
          <a:xfrm>
            <a:off x="430694" y="3620236"/>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W Cen MT"/>
                <a:ea typeface="Helvetica" charset="0"/>
                <a:cs typeface="Helvetica"/>
              </a:rPr>
              <a:t>a) </a:t>
            </a:r>
            <a:r>
              <a:rPr kumimoji="0" lang="en-US" sz="2400" b="1" i="0" u="sng" strike="noStrike" kern="1200" cap="none" spc="0" normalizeH="0" baseline="0" noProof="0">
                <a:ln>
                  <a:noFill/>
                </a:ln>
                <a:solidFill>
                  <a:prstClr val="black"/>
                </a:solidFill>
                <a:effectLst/>
                <a:uLnTx/>
                <a:uFillTx/>
                <a:latin typeface="TW Cen MT"/>
                <a:ea typeface="Helvetica" charset="0"/>
                <a:cs typeface="Helvetica"/>
              </a:rPr>
              <a:t>Assignment:</a:t>
            </a:r>
            <a:r>
              <a:rPr kumimoji="0" lang="en-US" sz="2400" b="0" i="0" u="none" strike="noStrike" kern="1200" cap="none" spc="0" normalizeH="0" baseline="0" noProof="0">
                <a:ln>
                  <a:noFill/>
                </a:ln>
                <a:solidFill>
                  <a:prstClr val="black"/>
                </a:solidFill>
                <a:effectLst/>
                <a:uLnTx/>
                <a:uFillTx/>
                <a:latin typeface="TW Cen MT"/>
                <a:ea typeface="Helvetica" charset="0"/>
                <a:cs typeface="Helvetica"/>
              </a:rPr>
              <a:t> assign each point to nearest cluster</a:t>
            </a:r>
          </a:p>
        </p:txBody>
      </p:sp>
      <p:sp>
        <p:nvSpPr>
          <p:cNvPr id="38" name="Content Placeholder 2">
            <a:extLst>
              <a:ext uri="{FF2B5EF4-FFF2-40B4-BE49-F238E27FC236}">
                <a16:creationId xmlns:a16="http://schemas.microsoft.com/office/drawing/2014/main" id="{F7EFEC84-91DA-4FA9-BBB3-9934DB835A14}"/>
              </a:ext>
            </a:extLst>
          </p:cNvPr>
          <p:cNvSpPr txBox="1">
            <a:spLocks/>
          </p:cNvSpPr>
          <p:nvPr/>
        </p:nvSpPr>
        <p:spPr>
          <a:xfrm>
            <a:off x="90352" y="3163236"/>
            <a:ext cx="4378607" cy="50927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none" strike="noStrike" kern="1200" cap="none" spc="0" normalizeH="0" baseline="0" noProof="0">
                <a:ln>
                  <a:noFill/>
                </a:ln>
                <a:solidFill>
                  <a:prstClr val="black"/>
                </a:solidFill>
                <a:effectLst/>
                <a:uLnTx/>
                <a:uFillTx/>
                <a:latin typeface="TW Cen MT"/>
                <a:ea typeface="+mn-ea"/>
                <a:cs typeface="+mn-cs"/>
              </a:rPr>
              <a:t>2. Repeat:</a:t>
            </a:r>
            <a:br>
              <a:rPr kumimoji="0" lang="en-US" sz="2400" b="1" i="0" u="none" strike="noStrike" kern="1200" cap="none" spc="0" normalizeH="0" baseline="0" noProof="0">
                <a:ln>
                  <a:noFill/>
                </a:ln>
                <a:solidFill>
                  <a:prstClr val="black"/>
                </a:solidFill>
                <a:effectLst/>
                <a:uLnTx/>
                <a:uFillTx/>
                <a:latin typeface="TW Cen MT"/>
                <a:ea typeface="+mn-ea"/>
                <a:cs typeface="+mn-cs"/>
              </a:rPr>
            </a:b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40" name="5-Point Star 30">
            <a:extLst>
              <a:ext uri="{FF2B5EF4-FFF2-40B4-BE49-F238E27FC236}">
                <a16:creationId xmlns:a16="http://schemas.microsoft.com/office/drawing/2014/main" id="{D6CD72A5-97F0-4BFD-AEE1-CA3F570FD7DC}"/>
              </a:ext>
            </a:extLst>
          </p:cNvPr>
          <p:cNvSpPr/>
          <p:nvPr/>
        </p:nvSpPr>
        <p:spPr>
          <a:xfrm>
            <a:off x="6258634" y="3864803"/>
            <a:ext cx="308610" cy="308610"/>
          </a:xfrm>
          <a:prstGeom prst="star5">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2" name="5-Point Star 28">
            <a:extLst>
              <a:ext uri="{FF2B5EF4-FFF2-40B4-BE49-F238E27FC236}">
                <a16:creationId xmlns:a16="http://schemas.microsoft.com/office/drawing/2014/main" id="{FB60424A-A9BE-4318-97F8-CE9B26C163B8}"/>
              </a:ext>
            </a:extLst>
          </p:cNvPr>
          <p:cNvSpPr/>
          <p:nvPr/>
        </p:nvSpPr>
        <p:spPr>
          <a:xfrm>
            <a:off x="7895852" y="3492471"/>
            <a:ext cx="308610" cy="308610"/>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4" name="5-Point Star 29">
            <a:extLst>
              <a:ext uri="{FF2B5EF4-FFF2-40B4-BE49-F238E27FC236}">
                <a16:creationId xmlns:a16="http://schemas.microsoft.com/office/drawing/2014/main" id="{B2B47C51-036D-41D6-B7E3-4186E689F445}"/>
              </a:ext>
            </a:extLst>
          </p:cNvPr>
          <p:cNvSpPr/>
          <p:nvPr/>
        </p:nvSpPr>
        <p:spPr>
          <a:xfrm>
            <a:off x="6724163" y="4711446"/>
            <a:ext cx="308610" cy="308610"/>
          </a:xfrm>
          <a:prstGeom prst="star5">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6" name="Oval 45">
            <a:extLst>
              <a:ext uri="{FF2B5EF4-FFF2-40B4-BE49-F238E27FC236}">
                <a16:creationId xmlns:a16="http://schemas.microsoft.com/office/drawing/2014/main" id="{3367B900-F091-41E9-A9AA-EF7813E53351}"/>
              </a:ext>
            </a:extLst>
          </p:cNvPr>
          <p:cNvSpPr>
            <a:spLocks noChangeAspect="1"/>
          </p:cNvSpPr>
          <p:nvPr/>
        </p:nvSpPr>
        <p:spPr>
          <a:xfrm>
            <a:off x="5657363" y="287763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8" name="Oval 47">
            <a:extLst>
              <a:ext uri="{FF2B5EF4-FFF2-40B4-BE49-F238E27FC236}">
                <a16:creationId xmlns:a16="http://schemas.microsoft.com/office/drawing/2014/main" id="{95940BB2-273F-4933-A6D4-354B4DD06476}"/>
              </a:ext>
            </a:extLst>
          </p:cNvPr>
          <p:cNvSpPr>
            <a:spLocks noChangeAspect="1"/>
          </p:cNvSpPr>
          <p:nvPr/>
        </p:nvSpPr>
        <p:spPr>
          <a:xfrm>
            <a:off x="5878570" y="260331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0" name="Oval 49">
            <a:extLst>
              <a:ext uri="{FF2B5EF4-FFF2-40B4-BE49-F238E27FC236}">
                <a16:creationId xmlns:a16="http://schemas.microsoft.com/office/drawing/2014/main" id="{78071796-714F-4548-B97D-6FFA05B9F22B}"/>
              </a:ext>
            </a:extLst>
          </p:cNvPr>
          <p:cNvSpPr>
            <a:spLocks noChangeAspect="1"/>
          </p:cNvSpPr>
          <p:nvPr/>
        </p:nvSpPr>
        <p:spPr>
          <a:xfrm>
            <a:off x="5520657" y="331197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2" name="Oval 51">
            <a:extLst>
              <a:ext uri="{FF2B5EF4-FFF2-40B4-BE49-F238E27FC236}">
                <a16:creationId xmlns:a16="http://schemas.microsoft.com/office/drawing/2014/main" id="{392820B1-C759-485A-AF43-599AF0D62E87}"/>
              </a:ext>
            </a:extLst>
          </p:cNvPr>
          <p:cNvSpPr>
            <a:spLocks noChangeAspect="1"/>
          </p:cNvSpPr>
          <p:nvPr/>
        </p:nvSpPr>
        <p:spPr>
          <a:xfrm>
            <a:off x="5931683" y="3473358"/>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4" name="Oval 53">
            <a:extLst>
              <a:ext uri="{FF2B5EF4-FFF2-40B4-BE49-F238E27FC236}">
                <a16:creationId xmlns:a16="http://schemas.microsoft.com/office/drawing/2014/main" id="{440F49B4-61C0-4553-8B53-01DF552ED5D0}"/>
              </a:ext>
            </a:extLst>
          </p:cNvPr>
          <p:cNvSpPr>
            <a:spLocks noChangeAspect="1"/>
          </p:cNvSpPr>
          <p:nvPr/>
        </p:nvSpPr>
        <p:spPr>
          <a:xfrm>
            <a:off x="5901657" y="299454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6" name="Oval 55">
            <a:extLst>
              <a:ext uri="{FF2B5EF4-FFF2-40B4-BE49-F238E27FC236}">
                <a16:creationId xmlns:a16="http://schemas.microsoft.com/office/drawing/2014/main" id="{B9C5996B-D2CE-4CB3-AE67-9F90D33793CD}"/>
              </a:ext>
            </a:extLst>
          </p:cNvPr>
          <p:cNvSpPr>
            <a:spLocks noChangeAspect="1"/>
          </p:cNvSpPr>
          <p:nvPr/>
        </p:nvSpPr>
        <p:spPr>
          <a:xfrm>
            <a:off x="6411743" y="306312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8" name="Oval 57">
            <a:extLst>
              <a:ext uri="{FF2B5EF4-FFF2-40B4-BE49-F238E27FC236}">
                <a16:creationId xmlns:a16="http://schemas.microsoft.com/office/drawing/2014/main" id="{384AA9C1-7860-41BB-B14A-4C375B1970D2}"/>
              </a:ext>
            </a:extLst>
          </p:cNvPr>
          <p:cNvSpPr>
            <a:spLocks noChangeAspect="1"/>
          </p:cNvSpPr>
          <p:nvPr/>
        </p:nvSpPr>
        <p:spPr>
          <a:xfrm>
            <a:off x="6206003" y="324339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0" name="Oval 59">
            <a:extLst>
              <a:ext uri="{FF2B5EF4-FFF2-40B4-BE49-F238E27FC236}">
                <a16:creationId xmlns:a16="http://schemas.microsoft.com/office/drawing/2014/main" id="{2F7290A5-97BF-43EE-85B8-CFAA9E65EFDB}"/>
              </a:ext>
            </a:extLst>
          </p:cNvPr>
          <p:cNvSpPr>
            <a:spLocks noChangeAspect="1"/>
          </p:cNvSpPr>
          <p:nvPr/>
        </p:nvSpPr>
        <p:spPr>
          <a:xfrm>
            <a:off x="7722497" y="2896845"/>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2" name="Oval 61">
            <a:extLst>
              <a:ext uri="{FF2B5EF4-FFF2-40B4-BE49-F238E27FC236}">
                <a16:creationId xmlns:a16="http://schemas.microsoft.com/office/drawing/2014/main" id="{0FA4B102-DC27-4E93-B9C5-3A7252A79BB4}"/>
              </a:ext>
            </a:extLst>
          </p:cNvPr>
          <p:cNvSpPr>
            <a:spLocks noChangeAspect="1"/>
          </p:cNvSpPr>
          <p:nvPr/>
        </p:nvSpPr>
        <p:spPr>
          <a:xfrm>
            <a:off x="7981577" y="297669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4" name="Oval 63">
            <a:extLst>
              <a:ext uri="{FF2B5EF4-FFF2-40B4-BE49-F238E27FC236}">
                <a16:creationId xmlns:a16="http://schemas.microsoft.com/office/drawing/2014/main" id="{FE049714-15B9-4035-BD31-85E699C058E1}"/>
              </a:ext>
            </a:extLst>
          </p:cNvPr>
          <p:cNvSpPr>
            <a:spLocks noChangeAspect="1"/>
          </p:cNvSpPr>
          <p:nvPr/>
        </p:nvSpPr>
        <p:spPr>
          <a:xfrm>
            <a:off x="7613498" y="306312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5" name="Oval 64">
            <a:extLst>
              <a:ext uri="{FF2B5EF4-FFF2-40B4-BE49-F238E27FC236}">
                <a16:creationId xmlns:a16="http://schemas.microsoft.com/office/drawing/2014/main" id="{1209BBE3-248D-45DA-BB57-679DF644FD03}"/>
              </a:ext>
            </a:extLst>
          </p:cNvPr>
          <p:cNvSpPr>
            <a:spLocks noChangeAspect="1"/>
          </p:cNvSpPr>
          <p:nvPr/>
        </p:nvSpPr>
        <p:spPr>
          <a:xfrm>
            <a:off x="7747432" y="3186466"/>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6" name="Oval 65">
            <a:extLst>
              <a:ext uri="{FF2B5EF4-FFF2-40B4-BE49-F238E27FC236}">
                <a16:creationId xmlns:a16="http://schemas.microsoft.com/office/drawing/2014/main" id="{2D54DB97-EA7B-46ED-9010-AFC7F8DE7BEC}"/>
              </a:ext>
            </a:extLst>
          </p:cNvPr>
          <p:cNvSpPr>
            <a:spLocks noChangeAspect="1"/>
          </p:cNvSpPr>
          <p:nvPr/>
        </p:nvSpPr>
        <p:spPr>
          <a:xfrm>
            <a:off x="7448404" y="331823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7" name="Oval 66">
            <a:extLst>
              <a:ext uri="{FF2B5EF4-FFF2-40B4-BE49-F238E27FC236}">
                <a16:creationId xmlns:a16="http://schemas.microsoft.com/office/drawing/2014/main" id="{4CA8E7EF-9051-4F8D-B1CF-97E0E81F6A30}"/>
              </a:ext>
            </a:extLst>
          </p:cNvPr>
          <p:cNvSpPr>
            <a:spLocks noChangeAspect="1"/>
          </p:cNvSpPr>
          <p:nvPr/>
        </p:nvSpPr>
        <p:spPr>
          <a:xfrm>
            <a:off x="7884592" y="3338927"/>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8" name="Oval 67">
            <a:extLst>
              <a:ext uri="{FF2B5EF4-FFF2-40B4-BE49-F238E27FC236}">
                <a16:creationId xmlns:a16="http://schemas.microsoft.com/office/drawing/2014/main" id="{041F5183-3BFA-4D8F-9CDF-4040BA72BA74}"/>
              </a:ext>
            </a:extLst>
          </p:cNvPr>
          <p:cNvSpPr>
            <a:spLocks noChangeAspect="1"/>
          </p:cNvSpPr>
          <p:nvPr/>
        </p:nvSpPr>
        <p:spPr>
          <a:xfrm>
            <a:off x="7585337" y="347063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9" name="Oval 68">
            <a:extLst>
              <a:ext uri="{FF2B5EF4-FFF2-40B4-BE49-F238E27FC236}">
                <a16:creationId xmlns:a16="http://schemas.microsoft.com/office/drawing/2014/main" id="{4E45FD54-1954-4B3C-9380-3185081EE23E}"/>
              </a:ext>
            </a:extLst>
          </p:cNvPr>
          <p:cNvSpPr>
            <a:spLocks noChangeAspect="1"/>
          </p:cNvSpPr>
          <p:nvPr/>
        </p:nvSpPr>
        <p:spPr>
          <a:xfrm>
            <a:off x="6497439" y="443540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0" name="Oval 69">
            <a:extLst>
              <a:ext uri="{FF2B5EF4-FFF2-40B4-BE49-F238E27FC236}">
                <a16:creationId xmlns:a16="http://schemas.microsoft.com/office/drawing/2014/main" id="{F3F1BC27-0E42-4E8A-B8BE-718F8117A34B}"/>
              </a:ext>
            </a:extLst>
          </p:cNvPr>
          <p:cNvSpPr>
            <a:spLocks noChangeAspect="1"/>
          </p:cNvSpPr>
          <p:nvPr/>
        </p:nvSpPr>
        <p:spPr>
          <a:xfrm>
            <a:off x="6042514" y="442636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1" name="Oval 70">
            <a:extLst>
              <a:ext uri="{FF2B5EF4-FFF2-40B4-BE49-F238E27FC236}">
                <a16:creationId xmlns:a16="http://schemas.microsoft.com/office/drawing/2014/main" id="{569C10AD-C90D-478F-8B2D-26FFC78F9EF1}"/>
              </a:ext>
            </a:extLst>
          </p:cNvPr>
          <p:cNvSpPr>
            <a:spLocks noChangeAspect="1"/>
          </p:cNvSpPr>
          <p:nvPr/>
        </p:nvSpPr>
        <p:spPr>
          <a:xfrm>
            <a:off x="6297613" y="456352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2" name="Oval 71">
            <a:extLst>
              <a:ext uri="{FF2B5EF4-FFF2-40B4-BE49-F238E27FC236}">
                <a16:creationId xmlns:a16="http://schemas.microsoft.com/office/drawing/2014/main" id="{12B5D950-838A-4EFA-98FC-C63660AF5FCB}"/>
              </a:ext>
            </a:extLst>
          </p:cNvPr>
          <p:cNvSpPr>
            <a:spLocks noChangeAspect="1"/>
          </p:cNvSpPr>
          <p:nvPr/>
        </p:nvSpPr>
        <p:spPr>
          <a:xfrm>
            <a:off x="6548903" y="429496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3" name="Oval 72">
            <a:extLst>
              <a:ext uri="{FF2B5EF4-FFF2-40B4-BE49-F238E27FC236}">
                <a16:creationId xmlns:a16="http://schemas.microsoft.com/office/drawing/2014/main" id="{7A21C102-2043-43DD-8E10-C41032171BD2}"/>
              </a:ext>
            </a:extLst>
          </p:cNvPr>
          <p:cNvSpPr>
            <a:spLocks noChangeAspect="1"/>
          </p:cNvSpPr>
          <p:nvPr/>
        </p:nvSpPr>
        <p:spPr>
          <a:xfrm>
            <a:off x="6895613" y="457256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4" name="Oval 73">
            <a:extLst>
              <a:ext uri="{FF2B5EF4-FFF2-40B4-BE49-F238E27FC236}">
                <a16:creationId xmlns:a16="http://schemas.microsoft.com/office/drawing/2014/main" id="{D7BDCC9E-BCB6-4386-879A-EE1D8A6CDE41}"/>
              </a:ext>
            </a:extLst>
          </p:cNvPr>
          <p:cNvSpPr>
            <a:spLocks noChangeAspect="1"/>
          </p:cNvSpPr>
          <p:nvPr/>
        </p:nvSpPr>
        <p:spPr>
          <a:xfrm>
            <a:off x="6160453" y="4222898"/>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5" name="Down Arrow 40">
            <a:extLst>
              <a:ext uri="{FF2B5EF4-FFF2-40B4-BE49-F238E27FC236}">
                <a16:creationId xmlns:a16="http://schemas.microsoft.com/office/drawing/2014/main" id="{B9F17F39-9AA2-4FB4-9F52-0406D808E4F9}"/>
              </a:ext>
            </a:extLst>
          </p:cNvPr>
          <p:cNvSpPr/>
          <p:nvPr/>
        </p:nvSpPr>
        <p:spPr>
          <a:xfrm rot="10800000">
            <a:off x="6434773" y="4972494"/>
            <a:ext cx="241484" cy="280329"/>
          </a:xfrm>
          <a:prstGeom prst="down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6" name="Oval 75">
            <a:extLst>
              <a:ext uri="{FF2B5EF4-FFF2-40B4-BE49-F238E27FC236}">
                <a16:creationId xmlns:a16="http://schemas.microsoft.com/office/drawing/2014/main" id="{5A14C793-8781-48AE-86FF-6348ABF059B1}"/>
              </a:ext>
            </a:extLst>
          </p:cNvPr>
          <p:cNvSpPr>
            <a:spLocks noChangeAspect="1"/>
          </p:cNvSpPr>
          <p:nvPr/>
        </p:nvSpPr>
        <p:spPr>
          <a:xfrm>
            <a:off x="6486935" y="483533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7" name="Oval 76">
            <a:extLst>
              <a:ext uri="{FF2B5EF4-FFF2-40B4-BE49-F238E27FC236}">
                <a16:creationId xmlns:a16="http://schemas.microsoft.com/office/drawing/2014/main" id="{53CEB041-627F-4624-B635-CCF9675AE83F}"/>
              </a:ext>
            </a:extLst>
          </p:cNvPr>
          <p:cNvSpPr>
            <a:spLocks noChangeAspect="1"/>
          </p:cNvSpPr>
          <p:nvPr/>
        </p:nvSpPr>
        <p:spPr>
          <a:xfrm>
            <a:off x="6485528" y="4827926"/>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660163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3463-21FC-4BB2-B316-3F4E7677F2DC}"/>
              </a:ext>
            </a:extLst>
          </p:cNvPr>
          <p:cNvSpPr>
            <a:spLocks noGrp="1"/>
          </p:cNvSpPr>
          <p:nvPr>
            <p:ph type="title"/>
          </p:nvPr>
        </p:nvSpPr>
        <p:spPr/>
        <p:txBody>
          <a:bodyPr/>
          <a:lstStyle/>
          <a:p>
            <a:r>
              <a:rPr lang="en-US">
                <a:ea typeface="+mj-lt"/>
                <a:cs typeface="+mj-lt"/>
              </a:rPr>
              <a:t>K-Means Algorithm: Steps</a:t>
            </a:r>
            <a:endParaRPr lang="en-US"/>
          </a:p>
        </p:txBody>
      </p:sp>
      <p:sp>
        <p:nvSpPr>
          <p:cNvPr id="5" name="Rectangle 4">
            <a:extLst>
              <a:ext uri="{FF2B5EF4-FFF2-40B4-BE49-F238E27FC236}">
                <a16:creationId xmlns:a16="http://schemas.microsoft.com/office/drawing/2014/main" id="{53CDEC1C-07C8-4483-88A7-282939476E75}"/>
              </a:ext>
            </a:extLst>
          </p:cNvPr>
          <p:cNvSpPr/>
          <p:nvPr/>
        </p:nvSpPr>
        <p:spPr>
          <a:xfrm>
            <a:off x="90352" y="3671017"/>
            <a:ext cx="5005068" cy="719510"/>
          </a:xfrm>
          <a:prstGeom prst="rect">
            <a:avLst/>
          </a:prstGeom>
          <a:solidFill>
            <a:srgbClr val="D9FF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B5BF0AC7-CA70-4170-BD3C-3798B5C79484}"/>
              </a:ext>
            </a:extLst>
          </p:cNvPr>
          <p:cNvSpPr txBox="1">
            <a:spLocks/>
          </p:cNvSpPr>
          <p:nvPr/>
        </p:nvSpPr>
        <p:spPr>
          <a:xfrm>
            <a:off x="90352" y="2351387"/>
            <a:ext cx="4378607" cy="69621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mn-ea"/>
                <a:cs typeface="+mn-cs"/>
              </a:rPr>
              <a:t>1. Initialization</a:t>
            </a:r>
            <a:r>
              <a:rPr kumimoji="0" lang="en-US" sz="2400" b="0" i="0" u="none" strike="noStrike" kern="1200" cap="none" spc="0" normalizeH="0" baseline="0" noProof="0">
                <a:ln>
                  <a:noFill/>
                </a:ln>
                <a:solidFill>
                  <a:prstClr val="white">
                    <a:lumMod val="65000"/>
                  </a:prstClr>
                </a:solidFill>
                <a:effectLst/>
                <a:uLnTx/>
                <a:uFillTx/>
                <a:latin typeface="TW Cen MT"/>
                <a:ea typeface="+mn-ea"/>
                <a:cs typeface="+mn-cs"/>
              </a:rPr>
              <a:t>: Pick K random points as centers</a:t>
            </a:r>
            <a:endParaRPr kumimoji="0" lang="en-US" sz="2400" b="1" i="0" u="none" strike="noStrike" kern="1200" cap="none" spc="0" normalizeH="0" baseline="0" noProof="0">
              <a:ln>
                <a:noFill/>
              </a:ln>
              <a:solidFill>
                <a:prstClr val="white">
                  <a:lumMod val="65000"/>
                </a:prstClr>
              </a:solidFill>
              <a:effectLst/>
              <a:uLnTx/>
              <a:uFillTx/>
              <a:latin typeface="TW Cen MT"/>
              <a:ea typeface="+mn-ea"/>
              <a:cs typeface="+mn-cs"/>
            </a:endParaRPr>
          </a:p>
        </p:txBody>
      </p:sp>
      <p:sp>
        <p:nvSpPr>
          <p:cNvPr id="9" name="Rectangle 8">
            <a:extLst>
              <a:ext uri="{FF2B5EF4-FFF2-40B4-BE49-F238E27FC236}">
                <a16:creationId xmlns:a16="http://schemas.microsoft.com/office/drawing/2014/main" id="{2CD3C6A8-5B2C-430C-8045-5B317A376E10}"/>
              </a:ext>
            </a:extLst>
          </p:cNvPr>
          <p:cNvSpPr/>
          <p:nvPr/>
        </p:nvSpPr>
        <p:spPr>
          <a:xfrm>
            <a:off x="430694" y="5398829"/>
            <a:ext cx="4662975" cy="461665"/>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Stop</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if no assignments change</a:t>
            </a:r>
            <a:endParaRPr kumimoji="0" lang="en-US" sz="135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Rectangle 33">
            <a:extLst>
              <a:ext uri="{FF2B5EF4-FFF2-40B4-BE49-F238E27FC236}">
                <a16:creationId xmlns:a16="http://schemas.microsoft.com/office/drawing/2014/main" id="{6BDA6A31-F3BB-45EA-AC4C-287D1BE22510}"/>
              </a:ext>
            </a:extLst>
          </p:cNvPr>
          <p:cNvSpPr/>
          <p:nvPr/>
        </p:nvSpPr>
        <p:spPr>
          <a:xfrm>
            <a:off x="430693" y="4506861"/>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65000"/>
                  </a:prstClr>
                </a:solidFill>
                <a:effectLst/>
                <a:uLnTx/>
                <a:uFillTx/>
                <a:latin typeface="TW Cen MT"/>
                <a:ea typeface="Helvetica" charset="0"/>
                <a:cs typeface="Helvetica"/>
              </a:rPr>
              <a:t>b) </a:t>
            </a: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Update:</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move each cluster center to average of its assigned points</a:t>
            </a:r>
          </a:p>
        </p:txBody>
      </p:sp>
      <p:sp>
        <p:nvSpPr>
          <p:cNvPr id="36" name="Rectangle 35">
            <a:extLst>
              <a:ext uri="{FF2B5EF4-FFF2-40B4-BE49-F238E27FC236}">
                <a16:creationId xmlns:a16="http://schemas.microsoft.com/office/drawing/2014/main" id="{6F2ABF6B-3C9B-4AF1-98D1-A824581276A7}"/>
              </a:ext>
            </a:extLst>
          </p:cNvPr>
          <p:cNvSpPr/>
          <p:nvPr/>
        </p:nvSpPr>
        <p:spPr>
          <a:xfrm>
            <a:off x="430694" y="3620236"/>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W Cen MT"/>
                <a:ea typeface="Helvetica" charset="0"/>
                <a:cs typeface="Helvetica"/>
              </a:rPr>
              <a:t>a) </a:t>
            </a:r>
            <a:r>
              <a:rPr kumimoji="0" lang="en-US" sz="2400" b="1" i="0" u="sng" strike="noStrike" kern="1200" cap="none" spc="0" normalizeH="0" baseline="0" noProof="0">
                <a:ln>
                  <a:noFill/>
                </a:ln>
                <a:solidFill>
                  <a:prstClr val="black"/>
                </a:solidFill>
                <a:effectLst/>
                <a:uLnTx/>
                <a:uFillTx/>
                <a:latin typeface="TW Cen MT"/>
                <a:ea typeface="Helvetica" charset="0"/>
                <a:cs typeface="Helvetica"/>
              </a:rPr>
              <a:t>Assignment:</a:t>
            </a:r>
            <a:r>
              <a:rPr kumimoji="0" lang="en-US" sz="2400" b="0" i="0" u="none" strike="noStrike" kern="1200" cap="none" spc="0" normalizeH="0" baseline="0" noProof="0">
                <a:ln>
                  <a:noFill/>
                </a:ln>
                <a:solidFill>
                  <a:prstClr val="black"/>
                </a:solidFill>
                <a:effectLst/>
                <a:uLnTx/>
                <a:uFillTx/>
                <a:latin typeface="TW Cen MT"/>
                <a:ea typeface="Helvetica" charset="0"/>
                <a:cs typeface="Helvetica"/>
              </a:rPr>
              <a:t> assign each point to nearest cluster</a:t>
            </a:r>
          </a:p>
        </p:txBody>
      </p:sp>
      <p:sp>
        <p:nvSpPr>
          <p:cNvPr id="38" name="Content Placeholder 2">
            <a:extLst>
              <a:ext uri="{FF2B5EF4-FFF2-40B4-BE49-F238E27FC236}">
                <a16:creationId xmlns:a16="http://schemas.microsoft.com/office/drawing/2014/main" id="{F7EFEC84-91DA-4FA9-BBB3-9934DB835A14}"/>
              </a:ext>
            </a:extLst>
          </p:cNvPr>
          <p:cNvSpPr txBox="1">
            <a:spLocks/>
          </p:cNvSpPr>
          <p:nvPr/>
        </p:nvSpPr>
        <p:spPr>
          <a:xfrm>
            <a:off x="90352" y="3163236"/>
            <a:ext cx="4378607" cy="50927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none" strike="noStrike" kern="1200" cap="none" spc="0" normalizeH="0" baseline="0" noProof="0">
                <a:ln>
                  <a:noFill/>
                </a:ln>
                <a:solidFill>
                  <a:prstClr val="black"/>
                </a:solidFill>
                <a:effectLst/>
                <a:uLnTx/>
                <a:uFillTx/>
                <a:latin typeface="TW Cen MT"/>
                <a:ea typeface="+mn-ea"/>
                <a:cs typeface="+mn-cs"/>
              </a:rPr>
              <a:t>2. Repeat:</a:t>
            </a:r>
            <a:br>
              <a:rPr kumimoji="0" lang="en-US" sz="2400" b="1" i="0" u="none" strike="noStrike" kern="1200" cap="none" spc="0" normalizeH="0" baseline="0" noProof="0">
                <a:ln>
                  <a:noFill/>
                </a:ln>
                <a:solidFill>
                  <a:prstClr val="black"/>
                </a:solidFill>
                <a:effectLst/>
                <a:uLnTx/>
                <a:uFillTx/>
                <a:latin typeface="TW Cen MT"/>
                <a:ea typeface="+mn-ea"/>
                <a:cs typeface="+mn-cs"/>
              </a:rPr>
            </a:b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10" name="5-Point Star 37">
            <a:extLst>
              <a:ext uri="{FF2B5EF4-FFF2-40B4-BE49-F238E27FC236}">
                <a16:creationId xmlns:a16="http://schemas.microsoft.com/office/drawing/2014/main" id="{35672E92-AC0F-4230-A141-DA391BCC9399}"/>
              </a:ext>
            </a:extLst>
          </p:cNvPr>
          <p:cNvSpPr/>
          <p:nvPr/>
        </p:nvSpPr>
        <p:spPr>
          <a:xfrm>
            <a:off x="7895852" y="3492471"/>
            <a:ext cx="308610" cy="308610"/>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5-Point Star 30">
            <a:extLst>
              <a:ext uri="{FF2B5EF4-FFF2-40B4-BE49-F238E27FC236}">
                <a16:creationId xmlns:a16="http://schemas.microsoft.com/office/drawing/2014/main" id="{BB7BEB5C-CBF2-48C9-BED0-C5E8B981FBC0}"/>
              </a:ext>
            </a:extLst>
          </p:cNvPr>
          <p:cNvSpPr/>
          <p:nvPr/>
        </p:nvSpPr>
        <p:spPr>
          <a:xfrm>
            <a:off x="6258634" y="3864803"/>
            <a:ext cx="308610" cy="308610"/>
          </a:xfrm>
          <a:prstGeom prst="star5">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5-Point Star 29">
            <a:extLst>
              <a:ext uri="{FF2B5EF4-FFF2-40B4-BE49-F238E27FC236}">
                <a16:creationId xmlns:a16="http://schemas.microsoft.com/office/drawing/2014/main" id="{2108D057-B72E-454E-AC6E-C03B599B97E3}"/>
              </a:ext>
            </a:extLst>
          </p:cNvPr>
          <p:cNvSpPr/>
          <p:nvPr/>
        </p:nvSpPr>
        <p:spPr>
          <a:xfrm>
            <a:off x="6724163" y="4711446"/>
            <a:ext cx="308610" cy="308610"/>
          </a:xfrm>
          <a:prstGeom prst="star5">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7F8D0D27-6EC2-4FFD-B9CA-A80280B1A3BB}"/>
              </a:ext>
            </a:extLst>
          </p:cNvPr>
          <p:cNvSpPr>
            <a:spLocks noChangeAspect="1"/>
          </p:cNvSpPr>
          <p:nvPr/>
        </p:nvSpPr>
        <p:spPr>
          <a:xfrm>
            <a:off x="5657363" y="287763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D5D4F3BE-DEF2-4414-906E-B36B9EAA20EF}"/>
              </a:ext>
            </a:extLst>
          </p:cNvPr>
          <p:cNvSpPr>
            <a:spLocks noChangeAspect="1"/>
          </p:cNvSpPr>
          <p:nvPr/>
        </p:nvSpPr>
        <p:spPr>
          <a:xfrm>
            <a:off x="5878570" y="260331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3F7D36A0-7567-459B-8A33-E5EF73529FAA}"/>
              </a:ext>
            </a:extLst>
          </p:cNvPr>
          <p:cNvSpPr>
            <a:spLocks noChangeAspect="1"/>
          </p:cNvSpPr>
          <p:nvPr/>
        </p:nvSpPr>
        <p:spPr>
          <a:xfrm>
            <a:off x="5520657" y="331197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56D858ED-C149-4B65-B9EE-CB1D27F7EB55}"/>
              </a:ext>
            </a:extLst>
          </p:cNvPr>
          <p:cNvSpPr>
            <a:spLocks noChangeAspect="1"/>
          </p:cNvSpPr>
          <p:nvPr/>
        </p:nvSpPr>
        <p:spPr>
          <a:xfrm>
            <a:off x="5931683" y="3473358"/>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42ED4861-DB6B-445F-B0D6-ECF4664DF1A1}"/>
              </a:ext>
            </a:extLst>
          </p:cNvPr>
          <p:cNvSpPr>
            <a:spLocks noChangeAspect="1"/>
          </p:cNvSpPr>
          <p:nvPr/>
        </p:nvSpPr>
        <p:spPr>
          <a:xfrm>
            <a:off x="5901657" y="299454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5F305D0F-8ED6-462F-B93C-387A32D4CDDD}"/>
              </a:ext>
            </a:extLst>
          </p:cNvPr>
          <p:cNvSpPr>
            <a:spLocks noChangeAspect="1"/>
          </p:cNvSpPr>
          <p:nvPr/>
        </p:nvSpPr>
        <p:spPr>
          <a:xfrm>
            <a:off x="6411743" y="306312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9" name="Oval 18">
            <a:extLst>
              <a:ext uri="{FF2B5EF4-FFF2-40B4-BE49-F238E27FC236}">
                <a16:creationId xmlns:a16="http://schemas.microsoft.com/office/drawing/2014/main" id="{1019F20E-CFFB-4924-84AB-25C5DF15EB74}"/>
              </a:ext>
            </a:extLst>
          </p:cNvPr>
          <p:cNvSpPr>
            <a:spLocks noChangeAspect="1"/>
          </p:cNvSpPr>
          <p:nvPr/>
        </p:nvSpPr>
        <p:spPr>
          <a:xfrm>
            <a:off x="6206003" y="324339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0" name="Oval 19">
            <a:extLst>
              <a:ext uri="{FF2B5EF4-FFF2-40B4-BE49-F238E27FC236}">
                <a16:creationId xmlns:a16="http://schemas.microsoft.com/office/drawing/2014/main" id="{DD6EE919-B260-44C1-9727-7E2EC79D986F}"/>
              </a:ext>
            </a:extLst>
          </p:cNvPr>
          <p:cNvSpPr>
            <a:spLocks noChangeAspect="1"/>
          </p:cNvSpPr>
          <p:nvPr/>
        </p:nvSpPr>
        <p:spPr>
          <a:xfrm>
            <a:off x="7722497" y="2896845"/>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Oval 20">
            <a:extLst>
              <a:ext uri="{FF2B5EF4-FFF2-40B4-BE49-F238E27FC236}">
                <a16:creationId xmlns:a16="http://schemas.microsoft.com/office/drawing/2014/main" id="{52665B67-1FC2-4785-BEE6-67C0795031C5}"/>
              </a:ext>
            </a:extLst>
          </p:cNvPr>
          <p:cNvSpPr>
            <a:spLocks noChangeAspect="1"/>
          </p:cNvSpPr>
          <p:nvPr/>
        </p:nvSpPr>
        <p:spPr>
          <a:xfrm>
            <a:off x="7981577" y="297669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2" name="Oval 21">
            <a:extLst>
              <a:ext uri="{FF2B5EF4-FFF2-40B4-BE49-F238E27FC236}">
                <a16:creationId xmlns:a16="http://schemas.microsoft.com/office/drawing/2014/main" id="{A0C09061-3290-4B83-9DA2-CBA41180B655}"/>
              </a:ext>
            </a:extLst>
          </p:cNvPr>
          <p:cNvSpPr>
            <a:spLocks noChangeAspect="1"/>
          </p:cNvSpPr>
          <p:nvPr/>
        </p:nvSpPr>
        <p:spPr>
          <a:xfrm>
            <a:off x="7613498" y="306312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3" name="Oval 22">
            <a:extLst>
              <a:ext uri="{FF2B5EF4-FFF2-40B4-BE49-F238E27FC236}">
                <a16:creationId xmlns:a16="http://schemas.microsoft.com/office/drawing/2014/main" id="{544698D9-AB10-4176-9088-422D5C40B49D}"/>
              </a:ext>
            </a:extLst>
          </p:cNvPr>
          <p:cNvSpPr>
            <a:spLocks noChangeAspect="1"/>
          </p:cNvSpPr>
          <p:nvPr/>
        </p:nvSpPr>
        <p:spPr>
          <a:xfrm>
            <a:off x="7747432" y="3186466"/>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 name="Oval 23">
            <a:extLst>
              <a:ext uri="{FF2B5EF4-FFF2-40B4-BE49-F238E27FC236}">
                <a16:creationId xmlns:a16="http://schemas.microsoft.com/office/drawing/2014/main" id="{3D86B94C-3DEF-4AFF-9ACE-E46F31CCD18C}"/>
              </a:ext>
            </a:extLst>
          </p:cNvPr>
          <p:cNvSpPr>
            <a:spLocks noChangeAspect="1"/>
          </p:cNvSpPr>
          <p:nvPr/>
        </p:nvSpPr>
        <p:spPr>
          <a:xfrm>
            <a:off x="7448404" y="331823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A8E22421-9C0A-4948-8AC8-B62D278D6134}"/>
              </a:ext>
            </a:extLst>
          </p:cNvPr>
          <p:cNvSpPr>
            <a:spLocks noChangeAspect="1"/>
          </p:cNvSpPr>
          <p:nvPr/>
        </p:nvSpPr>
        <p:spPr>
          <a:xfrm>
            <a:off x="7884592" y="3338927"/>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09AD90E1-C158-4E2C-988A-2EE211174263}"/>
              </a:ext>
            </a:extLst>
          </p:cNvPr>
          <p:cNvSpPr>
            <a:spLocks noChangeAspect="1"/>
          </p:cNvSpPr>
          <p:nvPr/>
        </p:nvSpPr>
        <p:spPr>
          <a:xfrm>
            <a:off x="7585337" y="347063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0A64DCB0-6EF8-4BB5-BE5C-940564F64579}"/>
              </a:ext>
            </a:extLst>
          </p:cNvPr>
          <p:cNvSpPr>
            <a:spLocks noChangeAspect="1"/>
          </p:cNvSpPr>
          <p:nvPr/>
        </p:nvSpPr>
        <p:spPr>
          <a:xfrm>
            <a:off x="6497439" y="443540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2096EBEF-DE10-4BF2-9366-47EA22093A40}"/>
              </a:ext>
            </a:extLst>
          </p:cNvPr>
          <p:cNvSpPr>
            <a:spLocks noChangeAspect="1"/>
          </p:cNvSpPr>
          <p:nvPr/>
        </p:nvSpPr>
        <p:spPr>
          <a:xfrm>
            <a:off x="6042514" y="442636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Oval 28">
            <a:extLst>
              <a:ext uri="{FF2B5EF4-FFF2-40B4-BE49-F238E27FC236}">
                <a16:creationId xmlns:a16="http://schemas.microsoft.com/office/drawing/2014/main" id="{1BFB241A-3A14-4927-AEE6-3C531512EBCB}"/>
              </a:ext>
            </a:extLst>
          </p:cNvPr>
          <p:cNvSpPr>
            <a:spLocks noChangeAspect="1"/>
          </p:cNvSpPr>
          <p:nvPr/>
        </p:nvSpPr>
        <p:spPr>
          <a:xfrm>
            <a:off x="6297613" y="456352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0" name="Oval 29">
            <a:extLst>
              <a:ext uri="{FF2B5EF4-FFF2-40B4-BE49-F238E27FC236}">
                <a16:creationId xmlns:a16="http://schemas.microsoft.com/office/drawing/2014/main" id="{AC4C5294-F40F-4989-94FD-1A693C9B8F1A}"/>
              </a:ext>
            </a:extLst>
          </p:cNvPr>
          <p:cNvSpPr>
            <a:spLocks noChangeAspect="1"/>
          </p:cNvSpPr>
          <p:nvPr/>
        </p:nvSpPr>
        <p:spPr>
          <a:xfrm>
            <a:off x="6548903" y="429496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1" name="Oval 30">
            <a:extLst>
              <a:ext uri="{FF2B5EF4-FFF2-40B4-BE49-F238E27FC236}">
                <a16:creationId xmlns:a16="http://schemas.microsoft.com/office/drawing/2014/main" id="{438E59B3-EBB0-4EC2-A848-D52FA5E5E71E}"/>
              </a:ext>
            </a:extLst>
          </p:cNvPr>
          <p:cNvSpPr>
            <a:spLocks noChangeAspect="1"/>
          </p:cNvSpPr>
          <p:nvPr/>
        </p:nvSpPr>
        <p:spPr>
          <a:xfrm>
            <a:off x="6895613" y="457256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2" name="Oval 31">
            <a:extLst>
              <a:ext uri="{FF2B5EF4-FFF2-40B4-BE49-F238E27FC236}">
                <a16:creationId xmlns:a16="http://schemas.microsoft.com/office/drawing/2014/main" id="{C1109253-BA07-4D8D-99C7-A4A8253BDD5F}"/>
              </a:ext>
            </a:extLst>
          </p:cNvPr>
          <p:cNvSpPr>
            <a:spLocks noChangeAspect="1"/>
          </p:cNvSpPr>
          <p:nvPr/>
        </p:nvSpPr>
        <p:spPr>
          <a:xfrm>
            <a:off x="6160453" y="4222898"/>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3" name="Straight Connector 32">
            <a:extLst>
              <a:ext uri="{FF2B5EF4-FFF2-40B4-BE49-F238E27FC236}">
                <a16:creationId xmlns:a16="http://schemas.microsoft.com/office/drawing/2014/main" id="{A6C55E99-7AA7-4CE7-A263-56B3584E2E92}"/>
              </a:ext>
            </a:extLst>
          </p:cNvPr>
          <p:cNvCxnSpPr/>
          <p:nvPr/>
        </p:nvCxnSpPr>
        <p:spPr>
          <a:xfrm>
            <a:off x="6420411" y="4075792"/>
            <a:ext cx="124817" cy="859130"/>
          </a:xfrm>
          <a:prstGeom prst="line">
            <a:avLst/>
          </a:prstGeom>
          <a:ln w="34925">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ABB7E91-725C-4B83-A860-256CCB66663E}"/>
              </a:ext>
            </a:extLst>
          </p:cNvPr>
          <p:cNvSpPr>
            <a:spLocks noChangeAspect="1"/>
          </p:cNvSpPr>
          <p:nvPr/>
        </p:nvSpPr>
        <p:spPr>
          <a:xfrm>
            <a:off x="6486935" y="483533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7" name="Straight Connector 36">
            <a:extLst>
              <a:ext uri="{FF2B5EF4-FFF2-40B4-BE49-F238E27FC236}">
                <a16:creationId xmlns:a16="http://schemas.microsoft.com/office/drawing/2014/main" id="{864CC1B1-ACF5-487D-900C-5FAEBAD34865}"/>
              </a:ext>
            </a:extLst>
          </p:cNvPr>
          <p:cNvCxnSpPr/>
          <p:nvPr/>
        </p:nvCxnSpPr>
        <p:spPr>
          <a:xfrm flipH="1">
            <a:off x="6556230" y="4883150"/>
            <a:ext cx="339383" cy="20427"/>
          </a:xfrm>
          <a:prstGeom prst="line">
            <a:avLst/>
          </a:prstGeom>
          <a:ln w="3492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77561AA5-E7E9-47D6-90FC-DF603A7E9956}"/>
              </a:ext>
            </a:extLst>
          </p:cNvPr>
          <p:cNvSpPr>
            <a:spLocks noChangeAspect="1"/>
          </p:cNvSpPr>
          <p:nvPr/>
        </p:nvSpPr>
        <p:spPr>
          <a:xfrm>
            <a:off x="6485528" y="4827926"/>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0" name="Down Arrow 35">
            <a:extLst>
              <a:ext uri="{FF2B5EF4-FFF2-40B4-BE49-F238E27FC236}">
                <a16:creationId xmlns:a16="http://schemas.microsoft.com/office/drawing/2014/main" id="{0C1D62A9-C1B5-49CF-B41E-9C75F6330BCE}"/>
              </a:ext>
            </a:extLst>
          </p:cNvPr>
          <p:cNvSpPr/>
          <p:nvPr/>
        </p:nvSpPr>
        <p:spPr>
          <a:xfrm rot="10800000">
            <a:off x="6434773" y="4972494"/>
            <a:ext cx="241484" cy="280329"/>
          </a:xfrm>
          <a:prstGeom prst="down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41" name="Straight Connector 40">
            <a:extLst>
              <a:ext uri="{FF2B5EF4-FFF2-40B4-BE49-F238E27FC236}">
                <a16:creationId xmlns:a16="http://schemas.microsoft.com/office/drawing/2014/main" id="{94FB153C-3787-4226-95B7-0218036D3D6E}"/>
              </a:ext>
            </a:extLst>
          </p:cNvPr>
          <p:cNvCxnSpPr/>
          <p:nvPr/>
        </p:nvCxnSpPr>
        <p:spPr>
          <a:xfrm flipV="1">
            <a:off x="6604741" y="3664381"/>
            <a:ext cx="1462127" cy="1183738"/>
          </a:xfrm>
          <a:prstGeom prst="line">
            <a:avLst/>
          </a:prstGeom>
          <a:ln w="34925">
            <a:solidFill>
              <a:srgbClr val="C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768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3463-21FC-4BB2-B316-3F4E7677F2DC}"/>
              </a:ext>
            </a:extLst>
          </p:cNvPr>
          <p:cNvSpPr>
            <a:spLocks noGrp="1"/>
          </p:cNvSpPr>
          <p:nvPr>
            <p:ph type="title"/>
          </p:nvPr>
        </p:nvSpPr>
        <p:spPr/>
        <p:txBody>
          <a:bodyPr/>
          <a:lstStyle/>
          <a:p>
            <a:r>
              <a:rPr lang="en-US">
                <a:ea typeface="+mj-lt"/>
                <a:cs typeface="+mj-lt"/>
              </a:rPr>
              <a:t>K-Means Algorithm: Steps</a:t>
            </a:r>
            <a:endParaRPr lang="en-US"/>
          </a:p>
        </p:txBody>
      </p:sp>
      <p:sp>
        <p:nvSpPr>
          <p:cNvPr id="5" name="Rectangle 4">
            <a:extLst>
              <a:ext uri="{FF2B5EF4-FFF2-40B4-BE49-F238E27FC236}">
                <a16:creationId xmlns:a16="http://schemas.microsoft.com/office/drawing/2014/main" id="{53CDEC1C-07C8-4483-88A7-282939476E75}"/>
              </a:ext>
            </a:extLst>
          </p:cNvPr>
          <p:cNvSpPr/>
          <p:nvPr/>
        </p:nvSpPr>
        <p:spPr>
          <a:xfrm>
            <a:off x="90352" y="3671017"/>
            <a:ext cx="5005068" cy="719510"/>
          </a:xfrm>
          <a:prstGeom prst="rect">
            <a:avLst/>
          </a:prstGeom>
          <a:solidFill>
            <a:srgbClr val="D9FF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B5BF0AC7-CA70-4170-BD3C-3798B5C79484}"/>
              </a:ext>
            </a:extLst>
          </p:cNvPr>
          <p:cNvSpPr txBox="1">
            <a:spLocks/>
          </p:cNvSpPr>
          <p:nvPr/>
        </p:nvSpPr>
        <p:spPr>
          <a:xfrm>
            <a:off x="90352" y="2351387"/>
            <a:ext cx="4378607" cy="69621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mn-ea"/>
                <a:cs typeface="+mn-cs"/>
              </a:rPr>
              <a:t>1. Initialization</a:t>
            </a:r>
            <a:r>
              <a:rPr kumimoji="0" lang="en-US" sz="2400" b="0" i="0" u="none" strike="noStrike" kern="1200" cap="none" spc="0" normalizeH="0" baseline="0" noProof="0">
                <a:ln>
                  <a:noFill/>
                </a:ln>
                <a:solidFill>
                  <a:prstClr val="white">
                    <a:lumMod val="65000"/>
                  </a:prstClr>
                </a:solidFill>
                <a:effectLst/>
                <a:uLnTx/>
                <a:uFillTx/>
                <a:latin typeface="TW Cen MT"/>
                <a:ea typeface="+mn-ea"/>
                <a:cs typeface="+mn-cs"/>
              </a:rPr>
              <a:t>: Pick K random points as centers</a:t>
            </a:r>
            <a:endParaRPr kumimoji="0" lang="en-US" sz="2400" b="1" i="0" u="none" strike="noStrike" kern="1200" cap="none" spc="0" normalizeH="0" baseline="0" noProof="0">
              <a:ln>
                <a:noFill/>
              </a:ln>
              <a:solidFill>
                <a:prstClr val="white">
                  <a:lumMod val="65000"/>
                </a:prstClr>
              </a:solidFill>
              <a:effectLst/>
              <a:uLnTx/>
              <a:uFillTx/>
              <a:latin typeface="TW Cen MT"/>
              <a:ea typeface="+mn-ea"/>
              <a:cs typeface="+mn-cs"/>
            </a:endParaRPr>
          </a:p>
        </p:txBody>
      </p:sp>
      <p:sp>
        <p:nvSpPr>
          <p:cNvPr id="9" name="Rectangle 8">
            <a:extLst>
              <a:ext uri="{FF2B5EF4-FFF2-40B4-BE49-F238E27FC236}">
                <a16:creationId xmlns:a16="http://schemas.microsoft.com/office/drawing/2014/main" id="{2CD3C6A8-5B2C-430C-8045-5B317A376E10}"/>
              </a:ext>
            </a:extLst>
          </p:cNvPr>
          <p:cNvSpPr/>
          <p:nvPr/>
        </p:nvSpPr>
        <p:spPr>
          <a:xfrm>
            <a:off x="430694" y="5398829"/>
            <a:ext cx="4662975" cy="461665"/>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Stop</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if no assignments change</a:t>
            </a:r>
            <a:endParaRPr kumimoji="0" lang="en-US" sz="135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Rectangle 33">
            <a:extLst>
              <a:ext uri="{FF2B5EF4-FFF2-40B4-BE49-F238E27FC236}">
                <a16:creationId xmlns:a16="http://schemas.microsoft.com/office/drawing/2014/main" id="{6BDA6A31-F3BB-45EA-AC4C-287D1BE22510}"/>
              </a:ext>
            </a:extLst>
          </p:cNvPr>
          <p:cNvSpPr/>
          <p:nvPr/>
        </p:nvSpPr>
        <p:spPr>
          <a:xfrm>
            <a:off x="430693" y="4506861"/>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65000"/>
                  </a:prstClr>
                </a:solidFill>
                <a:effectLst/>
                <a:uLnTx/>
                <a:uFillTx/>
                <a:latin typeface="TW Cen MT"/>
                <a:ea typeface="Helvetica" charset="0"/>
                <a:cs typeface="Helvetica"/>
              </a:rPr>
              <a:t>b) </a:t>
            </a: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Update:</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move each cluster center to average of its assigned points</a:t>
            </a:r>
          </a:p>
        </p:txBody>
      </p:sp>
      <p:sp>
        <p:nvSpPr>
          <p:cNvPr id="36" name="Rectangle 35">
            <a:extLst>
              <a:ext uri="{FF2B5EF4-FFF2-40B4-BE49-F238E27FC236}">
                <a16:creationId xmlns:a16="http://schemas.microsoft.com/office/drawing/2014/main" id="{6F2ABF6B-3C9B-4AF1-98D1-A824581276A7}"/>
              </a:ext>
            </a:extLst>
          </p:cNvPr>
          <p:cNvSpPr/>
          <p:nvPr/>
        </p:nvSpPr>
        <p:spPr>
          <a:xfrm>
            <a:off x="430694" y="3620236"/>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W Cen MT"/>
                <a:ea typeface="Helvetica" charset="0"/>
                <a:cs typeface="Helvetica"/>
              </a:rPr>
              <a:t>a) </a:t>
            </a:r>
            <a:r>
              <a:rPr kumimoji="0" lang="en-US" sz="2400" b="1" i="0" u="sng" strike="noStrike" kern="1200" cap="none" spc="0" normalizeH="0" baseline="0" noProof="0">
                <a:ln>
                  <a:noFill/>
                </a:ln>
                <a:solidFill>
                  <a:prstClr val="black"/>
                </a:solidFill>
                <a:effectLst/>
                <a:uLnTx/>
                <a:uFillTx/>
                <a:latin typeface="TW Cen MT"/>
                <a:ea typeface="Helvetica" charset="0"/>
                <a:cs typeface="Helvetica"/>
              </a:rPr>
              <a:t>Assignment:</a:t>
            </a:r>
            <a:r>
              <a:rPr kumimoji="0" lang="en-US" sz="2400" b="0" i="0" u="none" strike="noStrike" kern="1200" cap="none" spc="0" normalizeH="0" baseline="0" noProof="0">
                <a:ln>
                  <a:noFill/>
                </a:ln>
                <a:solidFill>
                  <a:prstClr val="black"/>
                </a:solidFill>
                <a:effectLst/>
                <a:uLnTx/>
                <a:uFillTx/>
                <a:latin typeface="TW Cen MT"/>
                <a:ea typeface="Helvetica" charset="0"/>
                <a:cs typeface="Helvetica"/>
              </a:rPr>
              <a:t> assign each point to nearest cluster</a:t>
            </a:r>
          </a:p>
        </p:txBody>
      </p:sp>
      <p:sp>
        <p:nvSpPr>
          <p:cNvPr id="38" name="Content Placeholder 2">
            <a:extLst>
              <a:ext uri="{FF2B5EF4-FFF2-40B4-BE49-F238E27FC236}">
                <a16:creationId xmlns:a16="http://schemas.microsoft.com/office/drawing/2014/main" id="{F7EFEC84-91DA-4FA9-BBB3-9934DB835A14}"/>
              </a:ext>
            </a:extLst>
          </p:cNvPr>
          <p:cNvSpPr txBox="1">
            <a:spLocks/>
          </p:cNvSpPr>
          <p:nvPr/>
        </p:nvSpPr>
        <p:spPr>
          <a:xfrm>
            <a:off x="90352" y="3163236"/>
            <a:ext cx="4378607" cy="50927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none" strike="noStrike" kern="1200" cap="none" spc="0" normalizeH="0" baseline="0" noProof="0">
                <a:ln>
                  <a:noFill/>
                </a:ln>
                <a:solidFill>
                  <a:prstClr val="black"/>
                </a:solidFill>
                <a:effectLst/>
                <a:uLnTx/>
                <a:uFillTx/>
                <a:latin typeface="TW Cen MT"/>
                <a:ea typeface="+mn-ea"/>
                <a:cs typeface="+mn-cs"/>
              </a:rPr>
              <a:t>2. Repeat:</a:t>
            </a:r>
            <a:br>
              <a:rPr kumimoji="0" lang="en-US" sz="2400" b="1" i="0" u="none" strike="noStrike" kern="1200" cap="none" spc="0" normalizeH="0" baseline="0" noProof="0">
                <a:ln>
                  <a:noFill/>
                </a:ln>
                <a:solidFill>
                  <a:prstClr val="black"/>
                </a:solidFill>
                <a:effectLst/>
                <a:uLnTx/>
                <a:uFillTx/>
                <a:latin typeface="TW Cen MT"/>
                <a:ea typeface="+mn-ea"/>
                <a:cs typeface="+mn-cs"/>
              </a:rPr>
            </a:b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10" name="5-Point Star 30">
            <a:extLst>
              <a:ext uri="{FF2B5EF4-FFF2-40B4-BE49-F238E27FC236}">
                <a16:creationId xmlns:a16="http://schemas.microsoft.com/office/drawing/2014/main" id="{84007899-9E7F-433C-BBAA-7FCE13C38406}"/>
              </a:ext>
            </a:extLst>
          </p:cNvPr>
          <p:cNvSpPr/>
          <p:nvPr/>
        </p:nvSpPr>
        <p:spPr>
          <a:xfrm>
            <a:off x="6258634" y="3864803"/>
            <a:ext cx="308610" cy="308610"/>
          </a:xfrm>
          <a:prstGeom prst="star5">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5-Point Star 29">
            <a:extLst>
              <a:ext uri="{FF2B5EF4-FFF2-40B4-BE49-F238E27FC236}">
                <a16:creationId xmlns:a16="http://schemas.microsoft.com/office/drawing/2014/main" id="{E244FAD8-A5B8-4336-9E50-A0A6308E60D6}"/>
              </a:ext>
            </a:extLst>
          </p:cNvPr>
          <p:cNvSpPr/>
          <p:nvPr/>
        </p:nvSpPr>
        <p:spPr>
          <a:xfrm>
            <a:off x="6724163" y="4711446"/>
            <a:ext cx="308610" cy="308610"/>
          </a:xfrm>
          <a:prstGeom prst="star5">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5E17B8CF-040B-4054-A00C-4B8F60829EE8}"/>
              </a:ext>
            </a:extLst>
          </p:cNvPr>
          <p:cNvSpPr>
            <a:spLocks noChangeAspect="1"/>
          </p:cNvSpPr>
          <p:nvPr/>
        </p:nvSpPr>
        <p:spPr>
          <a:xfrm>
            <a:off x="5657363" y="287763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978C5963-5148-4DAD-8312-48D86DDD7C5B}"/>
              </a:ext>
            </a:extLst>
          </p:cNvPr>
          <p:cNvSpPr>
            <a:spLocks noChangeAspect="1"/>
          </p:cNvSpPr>
          <p:nvPr/>
        </p:nvSpPr>
        <p:spPr>
          <a:xfrm>
            <a:off x="5878570" y="260331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27C547E5-1BEC-4898-8AFE-70F6DC50DCC4}"/>
              </a:ext>
            </a:extLst>
          </p:cNvPr>
          <p:cNvSpPr>
            <a:spLocks noChangeAspect="1"/>
          </p:cNvSpPr>
          <p:nvPr/>
        </p:nvSpPr>
        <p:spPr>
          <a:xfrm>
            <a:off x="5520657" y="331197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292182B1-C599-4618-9857-86BE3BC0D531}"/>
              </a:ext>
            </a:extLst>
          </p:cNvPr>
          <p:cNvSpPr>
            <a:spLocks noChangeAspect="1"/>
          </p:cNvSpPr>
          <p:nvPr/>
        </p:nvSpPr>
        <p:spPr>
          <a:xfrm>
            <a:off x="5931683" y="3473358"/>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4A8C42F2-BDC5-4FBF-AC03-C95335154CBC}"/>
              </a:ext>
            </a:extLst>
          </p:cNvPr>
          <p:cNvSpPr>
            <a:spLocks noChangeAspect="1"/>
          </p:cNvSpPr>
          <p:nvPr/>
        </p:nvSpPr>
        <p:spPr>
          <a:xfrm>
            <a:off x="5901657" y="299454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22CFBA95-936F-4D26-B410-EE860D0EB001}"/>
              </a:ext>
            </a:extLst>
          </p:cNvPr>
          <p:cNvSpPr>
            <a:spLocks noChangeAspect="1"/>
          </p:cNvSpPr>
          <p:nvPr/>
        </p:nvSpPr>
        <p:spPr>
          <a:xfrm>
            <a:off x="6411743" y="306312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2F0A30F-C22A-4EE4-9359-294BABC2C56D}"/>
              </a:ext>
            </a:extLst>
          </p:cNvPr>
          <p:cNvSpPr>
            <a:spLocks noChangeAspect="1"/>
          </p:cNvSpPr>
          <p:nvPr/>
        </p:nvSpPr>
        <p:spPr>
          <a:xfrm>
            <a:off x="6206003" y="324339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9" name="Oval 18">
            <a:extLst>
              <a:ext uri="{FF2B5EF4-FFF2-40B4-BE49-F238E27FC236}">
                <a16:creationId xmlns:a16="http://schemas.microsoft.com/office/drawing/2014/main" id="{6C348038-E793-46E1-A62C-5E3087674ED1}"/>
              </a:ext>
            </a:extLst>
          </p:cNvPr>
          <p:cNvSpPr>
            <a:spLocks noChangeAspect="1"/>
          </p:cNvSpPr>
          <p:nvPr/>
        </p:nvSpPr>
        <p:spPr>
          <a:xfrm>
            <a:off x="7722497" y="2896845"/>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0" name="Oval 19">
            <a:extLst>
              <a:ext uri="{FF2B5EF4-FFF2-40B4-BE49-F238E27FC236}">
                <a16:creationId xmlns:a16="http://schemas.microsoft.com/office/drawing/2014/main" id="{A5E2D121-D2CF-48A9-8E1B-613D69C3AF36}"/>
              </a:ext>
            </a:extLst>
          </p:cNvPr>
          <p:cNvSpPr>
            <a:spLocks noChangeAspect="1"/>
          </p:cNvSpPr>
          <p:nvPr/>
        </p:nvSpPr>
        <p:spPr>
          <a:xfrm>
            <a:off x="7981577" y="297669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Oval 20">
            <a:extLst>
              <a:ext uri="{FF2B5EF4-FFF2-40B4-BE49-F238E27FC236}">
                <a16:creationId xmlns:a16="http://schemas.microsoft.com/office/drawing/2014/main" id="{1C32A2FD-A1B4-4584-A0F4-7C809EEB62DA}"/>
              </a:ext>
            </a:extLst>
          </p:cNvPr>
          <p:cNvSpPr>
            <a:spLocks noChangeAspect="1"/>
          </p:cNvSpPr>
          <p:nvPr/>
        </p:nvSpPr>
        <p:spPr>
          <a:xfrm>
            <a:off x="7613498" y="306312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2" name="Oval 21">
            <a:extLst>
              <a:ext uri="{FF2B5EF4-FFF2-40B4-BE49-F238E27FC236}">
                <a16:creationId xmlns:a16="http://schemas.microsoft.com/office/drawing/2014/main" id="{87E9F244-8473-4091-BA39-E52547BA0D26}"/>
              </a:ext>
            </a:extLst>
          </p:cNvPr>
          <p:cNvSpPr>
            <a:spLocks noChangeAspect="1"/>
          </p:cNvSpPr>
          <p:nvPr/>
        </p:nvSpPr>
        <p:spPr>
          <a:xfrm>
            <a:off x="7747432" y="3186466"/>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3" name="Oval 22">
            <a:extLst>
              <a:ext uri="{FF2B5EF4-FFF2-40B4-BE49-F238E27FC236}">
                <a16:creationId xmlns:a16="http://schemas.microsoft.com/office/drawing/2014/main" id="{639B9C29-4AAA-4C72-99B0-42BC7BBBB31C}"/>
              </a:ext>
            </a:extLst>
          </p:cNvPr>
          <p:cNvSpPr>
            <a:spLocks noChangeAspect="1"/>
          </p:cNvSpPr>
          <p:nvPr/>
        </p:nvSpPr>
        <p:spPr>
          <a:xfrm>
            <a:off x="7448404" y="331823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 name="Oval 23">
            <a:extLst>
              <a:ext uri="{FF2B5EF4-FFF2-40B4-BE49-F238E27FC236}">
                <a16:creationId xmlns:a16="http://schemas.microsoft.com/office/drawing/2014/main" id="{A7758851-B4B0-42F6-8A0C-1AA24CBAC92F}"/>
              </a:ext>
            </a:extLst>
          </p:cNvPr>
          <p:cNvSpPr>
            <a:spLocks noChangeAspect="1"/>
          </p:cNvSpPr>
          <p:nvPr/>
        </p:nvSpPr>
        <p:spPr>
          <a:xfrm>
            <a:off x="7884592" y="3338927"/>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DAB9DEF1-4E0E-4EB9-A5C9-2363456E1CDB}"/>
              </a:ext>
            </a:extLst>
          </p:cNvPr>
          <p:cNvSpPr>
            <a:spLocks noChangeAspect="1"/>
          </p:cNvSpPr>
          <p:nvPr/>
        </p:nvSpPr>
        <p:spPr>
          <a:xfrm>
            <a:off x="7585337" y="347063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27F1EFA7-2C91-4F11-8A30-269BD73A009C}"/>
              </a:ext>
            </a:extLst>
          </p:cNvPr>
          <p:cNvSpPr>
            <a:spLocks noChangeAspect="1"/>
          </p:cNvSpPr>
          <p:nvPr/>
        </p:nvSpPr>
        <p:spPr>
          <a:xfrm>
            <a:off x="6497439" y="443540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D5F6712F-EA75-45B7-BFF2-60701E3DC344}"/>
              </a:ext>
            </a:extLst>
          </p:cNvPr>
          <p:cNvSpPr>
            <a:spLocks noChangeAspect="1"/>
          </p:cNvSpPr>
          <p:nvPr/>
        </p:nvSpPr>
        <p:spPr>
          <a:xfrm>
            <a:off x="6042514" y="442636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3DDBDE8D-C4E0-4C35-BA17-09F762114640}"/>
              </a:ext>
            </a:extLst>
          </p:cNvPr>
          <p:cNvSpPr>
            <a:spLocks noChangeAspect="1"/>
          </p:cNvSpPr>
          <p:nvPr/>
        </p:nvSpPr>
        <p:spPr>
          <a:xfrm>
            <a:off x="6297613" y="456352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Oval 28">
            <a:extLst>
              <a:ext uri="{FF2B5EF4-FFF2-40B4-BE49-F238E27FC236}">
                <a16:creationId xmlns:a16="http://schemas.microsoft.com/office/drawing/2014/main" id="{BA04C18F-77A1-426E-B4F9-D0EEC8DB91FC}"/>
              </a:ext>
            </a:extLst>
          </p:cNvPr>
          <p:cNvSpPr>
            <a:spLocks noChangeAspect="1"/>
          </p:cNvSpPr>
          <p:nvPr/>
        </p:nvSpPr>
        <p:spPr>
          <a:xfrm>
            <a:off x="6548903" y="429496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0" name="Oval 29">
            <a:extLst>
              <a:ext uri="{FF2B5EF4-FFF2-40B4-BE49-F238E27FC236}">
                <a16:creationId xmlns:a16="http://schemas.microsoft.com/office/drawing/2014/main" id="{6E32050F-33C8-4E73-802C-F40EDB32A5AF}"/>
              </a:ext>
            </a:extLst>
          </p:cNvPr>
          <p:cNvSpPr>
            <a:spLocks noChangeAspect="1"/>
          </p:cNvSpPr>
          <p:nvPr/>
        </p:nvSpPr>
        <p:spPr>
          <a:xfrm>
            <a:off x="6895613" y="457256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1" name="Oval 30">
            <a:extLst>
              <a:ext uri="{FF2B5EF4-FFF2-40B4-BE49-F238E27FC236}">
                <a16:creationId xmlns:a16="http://schemas.microsoft.com/office/drawing/2014/main" id="{B3942504-34BF-44D3-A226-3A401775BBED}"/>
              </a:ext>
            </a:extLst>
          </p:cNvPr>
          <p:cNvSpPr>
            <a:spLocks noChangeAspect="1"/>
          </p:cNvSpPr>
          <p:nvPr/>
        </p:nvSpPr>
        <p:spPr>
          <a:xfrm>
            <a:off x="6160453" y="4222898"/>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2" name="Straight Connector 31">
            <a:extLst>
              <a:ext uri="{FF2B5EF4-FFF2-40B4-BE49-F238E27FC236}">
                <a16:creationId xmlns:a16="http://schemas.microsoft.com/office/drawing/2014/main" id="{1F61A30D-20AB-48A1-81B1-28B3C11A1CED}"/>
              </a:ext>
            </a:extLst>
          </p:cNvPr>
          <p:cNvCxnSpPr/>
          <p:nvPr/>
        </p:nvCxnSpPr>
        <p:spPr>
          <a:xfrm>
            <a:off x="6420411" y="4075792"/>
            <a:ext cx="124817" cy="859130"/>
          </a:xfrm>
          <a:prstGeom prst="line">
            <a:avLst/>
          </a:prstGeom>
          <a:ln w="3492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9E11A7-9294-4588-A846-7346C715565D}"/>
              </a:ext>
            </a:extLst>
          </p:cNvPr>
          <p:cNvCxnSpPr/>
          <p:nvPr/>
        </p:nvCxnSpPr>
        <p:spPr>
          <a:xfrm flipH="1">
            <a:off x="6556230" y="4883150"/>
            <a:ext cx="339383" cy="20427"/>
          </a:xfrm>
          <a:prstGeom prst="line">
            <a:avLst/>
          </a:prstGeom>
          <a:ln w="3492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F89C13A-D065-4762-ADAA-6E29E3615CB3}"/>
              </a:ext>
            </a:extLst>
          </p:cNvPr>
          <p:cNvSpPr>
            <a:spLocks noChangeAspect="1"/>
          </p:cNvSpPr>
          <p:nvPr/>
        </p:nvSpPr>
        <p:spPr>
          <a:xfrm>
            <a:off x="6487668" y="4828032"/>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7" name="Down Arrow 39">
            <a:extLst>
              <a:ext uri="{FF2B5EF4-FFF2-40B4-BE49-F238E27FC236}">
                <a16:creationId xmlns:a16="http://schemas.microsoft.com/office/drawing/2014/main" id="{B0EA4D1C-5D1E-4F18-87E9-5BCABC49D867}"/>
              </a:ext>
            </a:extLst>
          </p:cNvPr>
          <p:cNvSpPr/>
          <p:nvPr/>
        </p:nvSpPr>
        <p:spPr>
          <a:xfrm rot="10800000">
            <a:off x="6434773" y="4972494"/>
            <a:ext cx="241484" cy="280329"/>
          </a:xfrm>
          <a:prstGeom prst="down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9" name="5-Point Star 46">
            <a:extLst>
              <a:ext uri="{FF2B5EF4-FFF2-40B4-BE49-F238E27FC236}">
                <a16:creationId xmlns:a16="http://schemas.microsoft.com/office/drawing/2014/main" id="{68E62275-C120-4983-8FD3-E945D84C0B30}"/>
              </a:ext>
            </a:extLst>
          </p:cNvPr>
          <p:cNvSpPr/>
          <p:nvPr/>
        </p:nvSpPr>
        <p:spPr>
          <a:xfrm>
            <a:off x="7895852" y="3492471"/>
            <a:ext cx="308610" cy="308610"/>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40" name="Straight Connector 39">
            <a:extLst>
              <a:ext uri="{FF2B5EF4-FFF2-40B4-BE49-F238E27FC236}">
                <a16:creationId xmlns:a16="http://schemas.microsoft.com/office/drawing/2014/main" id="{FBEED1F0-4645-4D13-84E0-EAA6E4D4B718}"/>
              </a:ext>
            </a:extLst>
          </p:cNvPr>
          <p:cNvCxnSpPr>
            <a:stCxn id="46" idx="7"/>
          </p:cNvCxnSpPr>
          <p:nvPr/>
        </p:nvCxnSpPr>
        <p:spPr>
          <a:xfrm flipV="1">
            <a:off x="6604741" y="3664381"/>
            <a:ext cx="1462127" cy="1183738"/>
          </a:xfrm>
          <a:prstGeom prst="line">
            <a:avLst/>
          </a:prstGeom>
          <a:ln w="34925">
            <a:solidFill>
              <a:srgbClr val="C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490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1371600" y="33289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1384300" y="330517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1371600" y="35575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1384300" y="353377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1371600" y="37861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1384300" y="376237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1371600" y="40147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1384300" y="399097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1371600" y="42433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1384300" y="421957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2514600" y="29718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2611438" y="3062288"/>
            <a:ext cx="644525" cy="276225"/>
          </a:xfrm>
          <a:prstGeom prst="rect">
            <a:avLst/>
          </a:prstGeom>
          <a:noFill/>
          <a:ln w="9525">
            <a:noFill/>
            <a:miter lim="800000"/>
            <a:headEnd/>
            <a:tailEnd/>
          </a:ln>
        </p:spPr>
        <p:txBody>
          <a:bodyPr wrap="none">
            <a:spAutoFit/>
          </a:bodyPr>
          <a:lstStyle/>
          <a:p>
            <a:r>
              <a:rPr lang="en-US" sz="1200" b="0" dirty="0">
                <a:solidFill>
                  <a:schemeClr val="bg1"/>
                </a:solidFill>
              </a:rPr>
              <a:t>worker</a:t>
            </a:r>
            <a:endParaRPr lang="en-US" b="0" dirty="0">
              <a:solidFill>
                <a:schemeClr val="bg1"/>
              </a:solidFill>
            </a:endParaRPr>
          </a:p>
        </p:txBody>
      </p:sp>
      <p:sp>
        <p:nvSpPr>
          <p:cNvPr id="28686" name="Oval 21"/>
          <p:cNvSpPr>
            <a:spLocks noChangeArrowheads="1"/>
          </p:cNvSpPr>
          <p:nvPr/>
        </p:nvSpPr>
        <p:spPr bwMode="auto">
          <a:xfrm>
            <a:off x="2514600" y="38100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2611438" y="39004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2514600" y="46482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2611438" y="4738688"/>
            <a:ext cx="644525" cy="276225"/>
          </a:xfrm>
          <a:prstGeom prst="rect">
            <a:avLst/>
          </a:prstGeom>
          <a:noFill/>
          <a:ln w="9525">
            <a:noFill/>
            <a:miter lim="800000"/>
            <a:headEnd/>
            <a:tailEnd/>
          </a:ln>
        </p:spPr>
        <p:txBody>
          <a:bodyPr wrap="none">
            <a:spAutoFit/>
          </a:bodyPr>
          <a:lstStyle/>
          <a:p>
            <a:r>
              <a:rPr lang="en-US" sz="1200" b="0" dirty="0">
                <a:solidFill>
                  <a:schemeClr val="bg1"/>
                </a:solidFill>
              </a:rPr>
              <a:t>worker</a:t>
            </a:r>
            <a:endParaRPr lang="en-US" b="0" dirty="0">
              <a:solidFill>
                <a:schemeClr val="bg1"/>
              </a:solidFill>
            </a:endParaRPr>
          </a:p>
        </p:txBody>
      </p:sp>
      <p:sp>
        <p:nvSpPr>
          <p:cNvPr id="28690" name="Oval 27"/>
          <p:cNvSpPr>
            <a:spLocks noChangeArrowheads="1"/>
          </p:cNvSpPr>
          <p:nvPr/>
        </p:nvSpPr>
        <p:spPr bwMode="auto">
          <a:xfrm>
            <a:off x="5791200" y="343058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5888038" y="352107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5791200" y="418941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5888038" y="427831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4191000" y="21336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4287838" y="222408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4114800" y="114300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4224338" y="121761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7315200" y="344328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7313613" y="342900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7315200" y="420052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7315200" y="418623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44196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45720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44196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45720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44196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45720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1981200" y="320040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1968500" y="336232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1968500" y="412908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1981200" y="390048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1981200" y="420052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3352800" y="320040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3352800" y="403701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3352800" y="487521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6629400" y="365918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6629400" y="441801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4724400" y="365918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4724400" y="403860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4724400" y="320040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4724400" y="32004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4724400" y="38100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4724400" y="457835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4419601" y="194310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3532981" y="234394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5010944" y="242014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4572000" y="175260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3352800" y="263366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4742000" y="263399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1990725" y="365760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3352800" y="377666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4562475" y="350520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6623050" y="339566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1371600" y="5267325"/>
            <a:ext cx="620713" cy="523875"/>
          </a:xfrm>
          <a:prstGeom prst="rect">
            <a:avLst/>
          </a:prstGeom>
          <a:noFill/>
          <a:ln w="9525">
            <a:noFill/>
            <a:miter lim="800000"/>
            <a:headEnd/>
            <a:tailEnd/>
          </a:ln>
        </p:spPr>
        <p:txBody>
          <a:bodyPr wrap="none">
            <a:spAutoFit/>
          </a:bodyPr>
          <a:lstStyle/>
          <a:p>
            <a:pPr algn="ctr"/>
            <a:r>
              <a:rPr lang="en-US" sz="1400">
                <a:solidFill>
                  <a:schemeClr val="bg1"/>
                </a:solidFill>
              </a:rPr>
              <a:t>Input</a:t>
            </a:r>
          </a:p>
          <a:p>
            <a:pPr algn="ctr"/>
            <a:r>
              <a:rPr lang="en-US" sz="1400">
                <a:solidFill>
                  <a:schemeClr val="bg1"/>
                </a:solidFill>
              </a:rPr>
              <a:t>files</a:t>
            </a:r>
          </a:p>
        </p:txBody>
      </p:sp>
      <p:sp>
        <p:nvSpPr>
          <p:cNvPr id="28739" name="TextBox 146"/>
          <p:cNvSpPr txBox="1">
            <a:spLocks noChangeArrowheads="1"/>
          </p:cNvSpPr>
          <p:nvPr/>
        </p:nvSpPr>
        <p:spPr bwMode="auto">
          <a:xfrm>
            <a:off x="2617788" y="5267325"/>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3754438" y="5267325"/>
            <a:ext cx="1655762" cy="523875"/>
          </a:xfrm>
          <a:prstGeom prst="rect">
            <a:avLst/>
          </a:prstGeom>
          <a:noFill/>
          <a:ln w="9525">
            <a:noFill/>
            <a:miter lim="800000"/>
            <a:headEnd/>
            <a:tailEnd/>
          </a:ln>
        </p:spPr>
        <p:txBody>
          <a:bodyPr wrap="none">
            <a:spAutoFit/>
          </a:bodyPr>
          <a:lstStyle/>
          <a:p>
            <a:pPr algn="ctr"/>
            <a:r>
              <a:rPr lang="en-US" sz="1400">
                <a:solidFill>
                  <a:schemeClr val="bg1"/>
                </a:solidFill>
              </a:rPr>
              <a:t>Intermediate files</a:t>
            </a:r>
          </a:p>
          <a:p>
            <a:pPr algn="ctr"/>
            <a:r>
              <a:rPr lang="en-US" sz="1400">
                <a:solidFill>
                  <a:schemeClr val="bg1"/>
                </a:solidFill>
              </a:rPr>
              <a:t>(on local disk)</a:t>
            </a:r>
          </a:p>
        </p:txBody>
      </p:sp>
      <p:sp>
        <p:nvSpPr>
          <p:cNvPr id="28741" name="TextBox 148"/>
          <p:cNvSpPr txBox="1">
            <a:spLocks noChangeArrowheads="1"/>
          </p:cNvSpPr>
          <p:nvPr/>
        </p:nvSpPr>
        <p:spPr bwMode="auto">
          <a:xfrm>
            <a:off x="5934075" y="5267325"/>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7315200" y="5267325"/>
            <a:ext cx="769938" cy="523875"/>
          </a:xfrm>
          <a:prstGeom prst="rect">
            <a:avLst/>
          </a:prstGeom>
          <a:noFill/>
          <a:ln w="9525">
            <a:noFill/>
            <a:miter lim="800000"/>
            <a:headEnd/>
            <a:tailEnd/>
          </a:ln>
        </p:spPr>
        <p:txBody>
          <a:bodyPr wrap="none">
            <a:spAutoFit/>
          </a:bodyPr>
          <a:lstStyle/>
          <a:p>
            <a:pPr algn="ctr"/>
            <a:r>
              <a:rPr lang="en-US" sz="1400">
                <a:solidFill>
                  <a:schemeClr val="bg1"/>
                </a:solidFill>
              </a:rPr>
              <a:t>Output</a:t>
            </a:r>
          </a:p>
          <a:p>
            <a:pPr algn="ctr"/>
            <a:r>
              <a:rPr lang="en-US" sz="1400">
                <a:solidFill>
                  <a:schemeClr val="bg1"/>
                </a:solidFill>
              </a:rPr>
              <a:t>files</a:t>
            </a:r>
          </a:p>
        </p:txBody>
      </p:sp>
      <p:sp>
        <p:nvSpPr>
          <p:cNvPr id="28743"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Adapted from (Dean and </a:t>
            </a:r>
            <a:r>
              <a:rPr lang="en-US" sz="1000" b="0" dirty="0" err="1">
                <a:solidFill>
                  <a:schemeClr val="bg1"/>
                </a:solidFill>
              </a:rPr>
              <a:t>Ghemawat</a:t>
            </a:r>
            <a:r>
              <a:rPr lang="en-US" sz="1000" b="0" dirty="0">
                <a:solidFill>
                  <a:schemeClr val="bg1"/>
                </a:solidFill>
              </a:rPr>
              <a:t>, OSDI 2004)</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Recap: MapReduce Implementation</a:t>
            </a:r>
          </a:p>
        </p:txBody>
      </p:sp>
      <p:sp>
        <p:nvSpPr>
          <p:cNvPr id="69" name="Right Brace 68">
            <a:extLst>
              <a:ext uri="{FF2B5EF4-FFF2-40B4-BE49-F238E27FC236}">
                <a16:creationId xmlns:a16="http://schemas.microsoft.com/office/drawing/2014/main" id="{671BAA3C-9151-ED4D-B88A-6AC40647874B}"/>
              </a:ext>
            </a:extLst>
          </p:cNvPr>
          <p:cNvSpPr/>
          <p:nvPr/>
        </p:nvSpPr>
        <p:spPr bwMode="auto">
          <a:xfrm rot="16200000" flipH="1">
            <a:off x="4505372" y="4944051"/>
            <a:ext cx="227013" cy="2479050"/>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0" name="TextBox 69">
            <a:extLst>
              <a:ext uri="{FF2B5EF4-FFF2-40B4-BE49-F238E27FC236}">
                <a16:creationId xmlns:a16="http://schemas.microsoft.com/office/drawing/2014/main" id="{6269B37F-8E49-3246-A11B-09F0C6E86761}"/>
              </a:ext>
            </a:extLst>
          </p:cNvPr>
          <p:cNvSpPr txBox="1"/>
          <p:nvPr/>
        </p:nvSpPr>
        <p:spPr>
          <a:xfrm>
            <a:off x="3913679" y="6374342"/>
            <a:ext cx="1529586" cy="338554"/>
          </a:xfrm>
          <a:prstGeom prst="rect">
            <a:avLst/>
          </a:prstGeom>
          <a:noFill/>
        </p:spPr>
        <p:txBody>
          <a:bodyPr wrap="none" rtlCol="0">
            <a:spAutoFit/>
          </a:bodyPr>
          <a:lstStyle/>
          <a:p>
            <a:r>
              <a:rPr lang="en-US" dirty="0">
                <a:solidFill>
                  <a:schemeClr val="bg1"/>
                </a:solidFill>
              </a:rPr>
              <a:t>Shuffle phase</a:t>
            </a:r>
          </a:p>
        </p:txBody>
      </p:sp>
    </p:spTree>
    <p:extLst>
      <p:ext uri="{BB962C8B-B14F-4D97-AF65-F5344CB8AC3E}">
        <p14:creationId xmlns:p14="http://schemas.microsoft.com/office/powerpoint/2010/main" val="5905936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3463-21FC-4BB2-B316-3F4E7677F2DC}"/>
              </a:ext>
            </a:extLst>
          </p:cNvPr>
          <p:cNvSpPr>
            <a:spLocks noGrp="1"/>
          </p:cNvSpPr>
          <p:nvPr>
            <p:ph type="title"/>
          </p:nvPr>
        </p:nvSpPr>
        <p:spPr/>
        <p:txBody>
          <a:bodyPr/>
          <a:lstStyle/>
          <a:p>
            <a:r>
              <a:rPr lang="en-US">
                <a:ea typeface="+mj-lt"/>
                <a:cs typeface="+mj-lt"/>
              </a:rPr>
              <a:t>K-Means Algorithm: Steps</a:t>
            </a:r>
            <a:endParaRPr lang="en-US"/>
          </a:p>
        </p:txBody>
      </p:sp>
      <p:sp>
        <p:nvSpPr>
          <p:cNvPr id="5" name="Rectangle 4">
            <a:extLst>
              <a:ext uri="{FF2B5EF4-FFF2-40B4-BE49-F238E27FC236}">
                <a16:creationId xmlns:a16="http://schemas.microsoft.com/office/drawing/2014/main" id="{53CDEC1C-07C8-4483-88A7-282939476E75}"/>
              </a:ext>
            </a:extLst>
          </p:cNvPr>
          <p:cNvSpPr/>
          <p:nvPr/>
        </p:nvSpPr>
        <p:spPr>
          <a:xfrm>
            <a:off x="90352" y="3671017"/>
            <a:ext cx="5005068" cy="719510"/>
          </a:xfrm>
          <a:prstGeom prst="rect">
            <a:avLst/>
          </a:prstGeom>
          <a:solidFill>
            <a:srgbClr val="D9FF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B5BF0AC7-CA70-4170-BD3C-3798B5C79484}"/>
              </a:ext>
            </a:extLst>
          </p:cNvPr>
          <p:cNvSpPr txBox="1">
            <a:spLocks/>
          </p:cNvSpPr>
          <p:nvPr/>
        </p:nvSpPr>
        <p:spPr>
          <a:xfrm>
            <a:off x="90352" y="2351387"/>
            <a:ext cx="4378607" cy="69621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mn-ea"/>
                <a:cs typeface="+mn-cs"/>
              </a:rPr>
              <a:t>1. Initialization</a:t>
            </a:r>
            <a:r>
              <a:rPr kumimoji="0" lang="en-US" sz="2400" b="0" i="0" u="none" strike="noStrike" kern="1200" cap="none" spc="0" normalizeH="0" baseline="0" noProof="0">
                <a:ln>
                  <a:noFill/>
                </a:ln>
                <a:solidFill>
                  <a:prstClr val="white">
                    <a:lumMod val="65000"/>
                  </a:prstClr>
                </a:solidFill>
                <a:effectLst/>
                <a:uLnTx/>
                <a:uFillTx/>
                <a:latin typeface="TW Cen MT"/>
                <a:ea typeface="+mn-ea"/>
                <a:cs typeface="+mn-cs"/>
              </a:rPr>
              <a:t>: Pick K random points as centers</a:t>
            </a:r>
            <a:endParaRPr kumimoji="0" lang="en-US" sz="2400" b="1" i="0" u="none" strike="noStrike" kern="1200" cap="none" spc="0" normalizeH="0" baseline="0" noProof="0">
              <a:ln>
                <a:noFill/>
              </a:ln>
              <a:solidFill>
                <a:prstClr val="white">
                  <a:lumMod val="65000"/>
                </a:prstClr>
              </a:solidFill>
              <a:effectLst/>
              <a:uLnTx/>
              <a:uFillTx/>
              <a:latin typeface="TW Cen MT"/>
              <a:ea typeface="+mn-ea"/>
              <a:cs typeface="+mn-cs"/>
            </a:endParaRPr>
          </a:p>
        </p:txBody>
      </p:sp>
      <p:sp>
        <p:nvSpPr>
          <p:cNvPr id="9" name="Rectangle 8">
            <a:extLst>
              <a:ext uri="{FF2B5EF4-FFF2-40B4-BE49-F238E27FC236}">
                <a16:creationId xmlns:a16="http://schemas.microsoft.com/office/drawing/2014/main" id="{2CD3C6A8-5B2C-430C-8045-5B317A376E10}"/>
              </a:ext>
            </a:extLst>
          </p:cNvPr>
          <p:cNvSpPr/>
          <p:nvPr/>
        </p:nvSpPr>
        <p:spPr>
          <a:xfrm>
            <a:off x="430694" y="5398829"/>
            <a:ext cx="4662975" cy="461665"/>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Stop</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if no assignments change</a:t>
            </a:r>
            <a:endParaRPr kumimoji="0" lang="en-US" sz="135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Rectangle 33">
            <a:extLst>
              <a:ext uri="{FF2B5EF4-FFF2-40B4-BE49-F238E27FC236}">
                <a16:creationId xmlns:a16="http://schemas.microsoft.com/office/drawing/2014/main" id="{6BDA6A31-F3BB-45EA-AC4C-287D1BE22510}"/>
              </a:ext>
            </a:extLst>
          </p:cNvPr>
          <p:cNvSpPr/>
          <p:nvPr/>
        </p:nvSpPr>
        <p:spPr>
          <a:xfrm>
            <a:off x="430693" y="4506861"/>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65000"/>
                  </a:prstClr>
                </a:solidFill>
                <a:effectLst/>
                <a:uLnTx/>
                <a:uFillTx/>
                <a:latin typeface="TW Cen MT"/>
                <a:ea typeface="Helvetica" charset="0"/>
                <a:cs typeface="Helvetica"/>
              </a:rPr>
              <a:t>b) </a:t>
            </a: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Update:</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move each cluster center to average of its assigned points</a:t>
            </a:r>
          </a:p>
        </p:txBody>
      </p:sp>
      <p:sp>
        <p:nvSpPr>
          <p:cNvPr id="36" name="Rectangle 35">
            <a:extLst>
              <a:ext uri="{FF2B5EF4-FFF2-40B4-BE49-F238E27FC236}">
                <a16:creationId xmlns:a16="http://schemas.microsoft.com/office/drawing/2014/main" id="{6F2ABF6B-3C9B-4AF1-98D1-A824581276A7}"/>
              </a:ext>
            </a:extLst>
          </p:cNvPr>
          <p:cNvSpPr/>
          <p:nvPr/>
        </p:nvSpPr>
        <p:spPr>
          <a:xfrm>
            <a:off x="430694" y="3620236"/>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W Cen MT"/>
                <a:ea typeface="Helvetica" charset="0"/>
                <a:cs typeface="Helvetica"/>
              </a:rPr>
              <a:t>a) </a:t>
            </a:r>
            <a:r>
              <a:rPr kumimoji="0" lang="en-US" sz="2400" b="1" i="0" u="sng" strike="noStrike" kern="1200" cap="none" spc="0" normalizeH="0" baseline="0" noProof="0">
                <a:ln>
                  <a:noFill/>
                </a:ln>
                <a:solidFill>
                  <a:prstClr val="black"/>
                </a:solidFill>
                <a:effectLst/>
                <a:uLnTx/>
                <a:uFillTx/>
                <a:latin typeface="TW Cen MT"/>
                <a:ea typeface="Helvetica" charset="0"/>
                <a:cs typeface="Helvetica"/>
              </a:rPr>
              <a:t>Assignment:</a:t>
            </a:r>
            <a:r>
              <a:rPr kumimoji="0" lang="en-US" sz="2400" b="0" i="0" u="none" strike="noStrike" kern="1200" cap="none" spc="0" normalizeH="0" baseline="0" noProof="0">
                <a:ln>
                  <a:noFill/>
                </a:ln>
                <a:solidFill>
                  <a:prstClr val="black"/>
                </a:solidFill>
                <a:effectLst/>
                <a:uLnTx/>
                <a:uFillTx/>
                <a:latin typeface="TW Cen MT"/>
                <a:ea typeface="Helvetica" charset="0"/>
                <a:cs typeface="Helvetica"/>
              </a:rPr>
              <a:t> assign each point to nearest cluster</a:t>
            </a:r>
          </a:p>
        </p:txBody>
      </p:sp>
      <p:sp>
        <p:nvSpPr>
          <p:cNvPr id="38" name="Content Placeholder 2">
            <a:extLst>
              <a:ext uri="{FF2B5EF4-FFF2-40B4-BE49-F238E27FC236}">
                <a16:creationId xmlns:a16="http://schemas.microsoft.com/office/drawing/2014/main" id="{F7EFEC84-91DA-4FA9-BBB3-9934DB835A14}"/>
              </a:ext>
            </a:extLst>
          </p:cNvPr>
          <p:cNvSpPr txBox="1">
            <a:spLocks/>
          </p:cNvSpPr>
          <p:nvPr/>
        </p:nvSpPr>
        <p:spPr>
          <a:xfrm>
            <a:off x="90352" y="3163236"/>
            <a:ext cx="4378607" cy="50927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none" strike="noStrike" kern="1200" cap="none" spc="0" normalizeH="0" baseline="0" noProof="0">
                <a:ln>
                  <a:noFill/>
                </a:ln>
                <a:solidFill>
                  <a:prstClr val="black"/>
                </a:solidFill>
                <a:effectLst/>
                <a:uLnTx/>
                <a:uFillTx/>
                <a:latin typeface="TW Cen MT"/>
                <a:ea typeface="+mn-ea"/>
                <a:cs typeface="+mn-cs"/>
              </a:rPr>
              <a:t>2. Repeat:</a:t>
            </a:r>
            <a:br>
              <a:rPr kumimoji="0" lang="en-US" sz="2400" b="1" i="0" u="none" strike="noStrike" kern="1200" cap="none" spc="0" normalizeH="0" baseline="0" noProof="0">
                <a:ln>
                  <a:noFill/>
                </a:ln>
                <a:solidFill>
                  <a:prstClr val="black"/>
                </a:solidFill>
                <a:effectLst/>
                <a:uLnTx/>
                <a:uFillTx/>
                <a:latin typeface="TW Cen MT"/>
                <a:ea typeface="+mn-ea"/>
                <a:cs typeface="+mn-cs"/>
              </a:rPr>
            </a:b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10" name="5-Point Star 54">
            <a:extLst>
              <a:ext uri="{FF2B5EF4-FFF2-40B4-BE49-F238E27FC236}">
                <a16:creationId xmlns:a16="http://schemas.microsoft.com/office/drawing/2014/main" id="{5304AACF-8493-4984-A07E-7FD4B69463E6}"/>
              </a:ext>
            </a:extLst>
          </p:cNvPr>
          <p:cNvSpPr/>
          <p:nvPr/>
        </p:nvSpPr>
        <p:spPr>
          <a:xfrm>
            <a:off x="6258634" y="3864803"/>
            <a:ext cx="308610" cy="308610"/>
          </a:xfrm>
          <a:prstGeom prst="star5">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5-Point Star 56">
            <a:extLst>
              <a:ext uri="{FF2B5EF4-FFF2-40B4-BE49-F238E27FC236}">
                <a16:creationId xmlns:a16="http://schemas.microsoft.com/office/drawing/2014/main" id="{1DE96EFB-123E-4F72-BA85-DCA6C8E88A02}"/>
              </a:ext>
            </a:extLst>
          </p:cNvPr>
          <p:cNvSpPr/>
          <p:nvPr/>
        </p:nvSpPr>
        <p:spPr>
          <a:xfrm>
            <a:off x="6724163" y="4709183"/>
            <a:ext cx="308610" cy="308610"/>
          </a:xfrm>
          <a:prstGeom prst="star5">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4E2D1DDD-84AF-4630-918A-C238E4C1CAD5}"/>
              </a:ext>
            </a:extLst>
          </p:cNvPr>
          <p:cNvSpPr>
            <a:spLocks noChangeAspect="1"/>
          </p:cNvSpPr>
          <p:nvPr/>
        </p:nvSpPr>
        <p:spPr>
          <a:xfrm>
            <a:off x="5657363" y="287763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C518BE50-2FE6-4136-B8FE-A737BCB3B99C}"/>
              </a:ext>
            </a:extLst>
          </p:cNvPr>
          <p:cNvSpPr>
            <a:spLocks noChangeAspect="1"/>
          </p:cNvSpPr>
          <p:nvPr/>
        </p:nvSpPr>
        <p:spPr>
          <a:xfrm>
            <a:off x="5878570" y="260331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D52DF0DF-E4CE-4921-80FF-BA9C21DE7A50}"/>
              </a:ext>
            </a:extLst>
          </p:cNvPr>
          <p:cNvSpPr>
            <a:spLocks noChangeAspect="1"/>
          </p:cNvSpPr>
          <p:nvPr/>
        </p:nvSpPr>
        <p:spPr>
          <a:xfrm>
            <a:off x="5520657" y="331197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73CCA9F8-1776-493F-9798-E7791BC862F4}"/>
              </a:ext>
            </a:extLst>
          </p:cNvPr>
          <p:cNvSpPr>
            <a:spLocks noChangeAspect="1"/>
          </p:cNvSpPr>
          <p:nvPr/>
        </p:nvSpPr>
        <p:spPr>
          <a:xfrm>
            <a:off x="5931683" y="3473358"/>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B513C0D8-C3EA-4E14-AA0F-59E10D996909}"/>
              </a:ext>
            </a:extLst>
          </p:cNvPr>
          <p:cNvSpPr>
            <a:spLocks noChangeAspect="1"/>
          </p:cNvSpPr>
          <p:nvPr/>
        </p:nvSpPr>
        <p:spPr>
          <a:xfrm>
            <a:off x="5901657" y="299454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04223778-9A96-4607-9132-083440C92FC8}"/>
              </a:ext>
            </a:extLst>
          </p:cNvPr>
          <p:cNvSpPr>
            <a:spLocks noChangeAspect="1"/>
          </p:cNvSpPr>
          <p:nvPr/>
        </p:nvSpPr>
        <p:spPr>
          <a:xfrm>
            <a:off x="6411743" y="306312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EE524AB-B484-4B20-9E75-DD132166B7DE}"/>
              </a:ext>
            </a:extLst>
          </p:cNvPr>
          <p:cNvSpPr>
            <a:spLocks noChangeAspect="1"/>
          </p:cNvSpPr>
          <p:nvPr/>
        </p:nvSpPr>
        <p:spPr>
          <a:xfrm>
            <a:off x="6206003" y="324339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9" name="Oval 18">
            <a:extLst>
              <a:ext uri="{FF2B5EF4-FFF2-40B4-BE49-F238E27FC236}">
                <a16:creationId xmlns:a16="http://schemas.microsoft.com/office/drawing/2014/main" id="{F8044ED0-CD5A-42EA-B85E-186D5CF8930D}"/>
              </a:ext>
            </a:extLst>
          </p:cNvPr>
          <p:cNvSpPr>
            <a:spLocks noChangeAspect="1"/>
          </p:cNvSpPr>
          <p:nvPr/>
        </p:nvSpPr>
        <p:spPr>
          <a:xfrm>
            <a:off x="7722497" y="2896845"/>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0" name="Oval 19">
            <a:extLst>
              <a:ext uri="{FF2B5EF4-FFF2-40B4-BE49-F238E27FC236}">
                <a16:creationId xmlns:a16="http://schemas.microsoft.com/office/drawing/2014/main" id="{65DB6D7E-48BC-4BCB-80AF-0710E6B53646}"/>
              </a:ext>
            </a:extLst>
          </p:cNvPr>
          <p:cNvSpPr>
            <a:spLocks noChangeAspect="1"/>
          </p:cNvSpPr>
          <p:nvPr/>
        </p:nvSpPr>
        <p:spPr>
          <a:xfrm>
            <a:off x="7981577" y="2976694"/>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Oval 20">
            <a:extLst>
              <a:ext uri="{FF2B5EF4-FFF2-40B4-BE49-F238E27FC236}">
                <a16:creationId xmlns:a16="http://schemas.microsoft.com/office/drawing/2014/main" id="{A7016B82-235D-4493-8730-7BA3645AA9B0}"/>
              </a:ext>
            </a:extLst>
          </p:cNvPr>
          <p:cNvSpPr>
            <a:spLocks noChangeAspect="1"/>
          </p:cNvSpPr>
          <p:nvPr/>
        </p:nvSpPr>
        <p:spPr>
          <a:xfrm>
            <a:off x="7613498" y="3063121"/>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2" name="Oval 21">
            <a:extLst>
              <a:ext uri="{FF2B5EF4-FFF2-40B4-BE49-F238E27FC236}">
                <a16:creationId xmlns:a16="http://schemas.microsoft.com/office/drawing/2014/main" id="{52A89A1E-37E2-428E-9CDE-34E8B93BFEE0}"/>
              </a:ext>
            </a:extLst>
          </p:cNvPr>
          <p:cNvSpPr>
            <a:spLocks noChangeAspect="1"/>
          </p:cNvSpPr>
          <p:nvPr/>
        </p:nvSpPr>
        <p:spPr>
          <a:xfrm>
            <a:off x="7747432" y="3186466"/>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3" name="Oval 22">
            <a:extLst>
              <a:ext uri="{FF2B5EF4-FFF2-40B4-BE49-F238E27FC236}">
                <a16:creationId xmlns:a16="http://schemas.microsoft.com/office/drawing/2014/main" id="{CE4550B3-71DE-4F46-95B3-28258B9C042F}"/>
              </a:ext>
            </a:extLst>
          </p:cNvPr>
          <p:cNvSpPr>
            <a:spLocks noChangeAspect="1"/>
          </p:cNvSpPr>
          <p:nvPr/>
        </p:nvSpPr>
        <p:spPr>
          <a:xfrm>
            <a:off x="7448404" y="33182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 name="Oval 23">
            <a:extLst>
              <a:ext uri="{FF2B5EF4-FFF2-40B4-BE49-F238E27FC236}">
                <a16:creationId xmlns:a16="http://schemas.microsoft.com/office/drawing/2014/main" id="{7D550E90-6D75-4C13-9E26-AB8AC1A52B10}"/>
              </a:ext>
            </a:extLst>
          </p:cNvPr>
          <p:cNvSpPr>
            <a:spLocks noChangeAspect="1"/>
          </p:cNvSpPr>
          <p:nvPr/>
        </p:nvSpPr>
        <p:spPr>
          <a:xfrm>
            <a:off x="7884592" y="3338927"/>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BE40E701-538A-4A55-AE65-619505402EBD}"/>
              </a:ext>
            </a:extLst>
          </p:cNvPr>
          <p:cNvSpPr>
            <a:spLocks noChangeAspect="1"/>
          </p:cNvSpPr>
          <p:nvPr/>
        </p:nvSpPr>
        <p:spPr>
          <a:xfrm>
            <a:off x="7585337" y="34706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578EC8B0-EB8F-43EE-8F1B-34BFD98E58C5}"/>
              </a:ext>
            </a:extLst>
          </p:cNvPr>
          <p:cNvSpPr>
            <a:spLocks noChangeAspect="1"/>
          </p:cNvSpPr>
          <p:nvPr/>
        </p:nvSpPr>
        <p:spPr>
          <a:xfrm>
            <a:off x="6497439" y="4435403"/>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D6D17F1C-5B97-409C-9FFE-B24AC2CF286A}"/>
              </a:ext>
            </a:extLst>
          </p:cNvPr>
          <p:cNvSpPr>
            <a:spLocks noChangeAspect="1"/>
          </p:cNvSpPr>
          <p:nvPr/>
        </p:nvSpPr>
        <p:spPr>
          <a:xfrm>
            <a:off x="6042514" y="442636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7FCAEFA-1057-4F0E-B0E0-3793F8F64FF5}"/>
              </a:ext>
            </a:extLst>
          </p:cNvPr>
          <p:cNvSpPr>
            <a:spLocks noChangeAspect="1"/>
          </p:cNvSpPr>
          <p:nvPr/>
        </p:nvSpPr>
        <p:spPr>
          <a:xfrm>
            <a:off x="6297613" y="456352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Oval 28">
            <a:extLst>
              <a:ext uri="{FF2B5EF4-FFF2-40B4-BE49-F238E27FC236}">
                <a16:creationId xmlns:a16="http://schemas.microsoft.com/office/drawing/2014/main" id="{0A437A12-F38B-4AF1-8771-9B027D901D0F}"/>
              </a:ext>
            </a:extLst>
          </p:cNvPr>
          <p:cNvSpPr>
            <a:spLocks noChangeAspect="1"/>
          </p:cNvSpPr>
          <p:nvPr/>
        </p:nvSpPr>
        <p:spPr>
          <a:xfrm>
            <a:off x="6548903" y="4294963"/>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0" name="Oval 29">
            <a:extLst>
              <a:ext uri="{FF2B5EF4-FFF2-40B4-BE49-F238E27FC236}">
                <a16:creationId xmlns:a16="http://schemas.microsoft.com/office/drawing/2014/main" id="{1D2119E9-F5C1-4BBB-973D-02A4A3B10543}"/>
              </a:ext>
            </a:extLst>
          </p:cNvPr>
          <p:cNvSpPr>
            <a:spLocks noChangeAspect="1"/>
          </p:cNvSpPr>
          <p:nvPr/>
        </p:nvSpPr>
        <p:spPr>
          <a:xfrm>
            <a:off x="6895613" y="457256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1" name="Oval 30">
            <a:extLst>
              <a:ext uri="{FF2B5EF4-FFF2-40B4-BE49-F238E27FC236}">
                <a16:creationId xmlns:a16="http://schemas.microsoft.com/office/drawing/2014/main" id="{D164F4B6-4E96-4990-9B76-D6A17363ADCF}"/>
              </a:ext>
            </a:extLst>
          </p:cNvPr>
          <p:cNvSpPr>
            <a:spLocks noChangeAspect="1"/>
          </p:cNvSpPr>
          <p:nvPr/>
        </p:nvSpPr>
        <p:spPr>
          <a:xfrm>
            <a:off x="6160453" y="4222898"/>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2" name="Oval 31">
            <a:extLst>
              <a:ext uri="{FF2B5EF4-FFF2-40B4-BE49-F238E27FC236}">
                <a16:creationId xmlns:a16="http://schemas.microsoft.com/office/drawing/2014/main" id="{B73C57B9-DACA-4F3D-BB99-516413C87351}"/>
              </a:ext>
            </a:extLst>
          </p:cNvPr>
          <p:cNvSpPr>
            <a:spLocks noChangeAspect="1"/>
          </p:cNvSpPr>
          <p:nvPr/>
        </p:nvSpPr>
        <p:spPr>
          <a:xfrm>
            <a:off x="6487668" y="4828032"/>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3" name="5-Point Star 78">
            <a:extLst>
              <a:ext uri="{FF2B5EF4-FFF2-40B4-BE49-F238E27FC236}">
                <a16:creationId xmlns:a16="http://schemas.microsoft.com/office/drawing/2014/main" id="{BCB6A4F1-7E07-4713-BDD0-383C5B0AF905}"/>
              </a:ext>
            </a:extLst>
          </p:cNvPr>
          <p:cNvSpPr/>
          <p:nvPr/>
        </p:nvSpPr>
        <p:spPr>
          <a:xfrm>
            <a:off x="7895852" y="3492471"/>
            <a:ext cx="308610" cy="308610"/>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492502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3463-21FC-4BB2-B316-3F4E7677F2DC}"/>
              </a:ext>
            </a:extLst>
          </p:cNvPr>
          <p:cNvSpPr>
            <a:spLocks noGrp="1"/>
          </p:cNvSpPr>
          <p:nvPr>
            <p:ph type="title"/>
          </p:nvPr>
        </p:nvSpPr>
        <p:spPr/>
        <p:txBody>
          <a:bodyPr/>
          <a:lstStyle/>
          <a:p>
            <a:r>
              <a:rPr lang="en-US">
                <a:ea typeface="+mj-lt"/>
                <a:cs typeface="+mj-lt"/>
              </a:rPr>
              <a:t>K-Means Algorithm: Steps</a:t>
            </a:r>
            <a:endParaRPr lang="en-US"/>
          </a:p>
        </p:txBody>
      </p:sp>
      <p:sp>
        <p:nvSpPr>
          <p:cNvPr id="5" name="Rectangle 4">
            <a:extLst>
              <a:ext uri="{FF2B5EF4-FFF2-40B4-BE49-F238E27FC236}">
                <a16:creationId xmlns:a16="http://schemas.microsoft.com/office/drawing/2014/main" id="{53CDEC1C-07C8-4483-88A7-282939476E75}"/>
              </a:ext>
            </a:extLst>
          </p:cNvPr>
          <p:cNvSpPr/>
          <p:nvPr/>
        </p:nvSpPr>
        <p:spPr>
          <a:xfrm>
            <a:off x="90352" y="4504232"/>
            <a:ext cx="5005068" cy="837014"/>
          </a:xfrm>
          <a:prstGeom prst="rect">
            <a:avLst/>
          </a:prstGeom>
          <a:solidFill>
            <a:srgbClr val="D9FF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B5BF0AC7-CA70-4170-BD3C-3798B5C79484}"/>
              </a:ext>
            </a:extLst>
          </p:cNvPr>
          <p:cNvSpPr txBox="1">
            <a:spLocks/>
          </p:cNvSpPr>
          <p:nvPr/>
        </p:nvSpPr>
        <p:spPr>
          <a:xfrm>
            <a:off x="90352" y="2351387"/>
            <a:ext cx="4378607" cy="69621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mn-ea"/>
                <a:cs typeface="+mn-cs"/>
              </a:rPr>
              <a:t>1. Initialization</a:t>
            </a:r>
            <a:r>
              <a:rPr kumimoji="0" lang="en-US" sz="2400" b="0" i="0" u="none" strike="noStrike" kern="1200" cap="none" spc="0" normalizeH="0" baseline="0" noProof="0">
                <a:ln>
                  <a:noFill/>
                </a:ln>
                <a:solidFill>
                  <a:prstClr val="white">
                    <a:lumMod val="65000"/>
                  </a:prstClr>
                </a:solidFill>
                <a:effectLst/>
                <a:uLnTx/>
                <a:uFillTx/>
                <a:latin typeface="TW Cen MT"/>
                <a:ea typeface="+mn-ea"/>
                <a:cs typeface="+mn-cs"/>
              </a:rPr>
              <a:t>: Pick K random points as centers</a:t>
            </a:r>
            <a:endParaRPr kumimoji="0" lang="en-US" sz="2400" b="1" i="0" u="none" strike="noStrike" kern="1200" cap="none" spc="0" normalizeH="0" baseline="0" noProof="0">
              <a:ln>
                <a:noFill/>
              </a:ln>
              <a:solidFill>
                <a:prstClr val="white">
                  <a:lumMod val="65000"/>
                </a:prstClr>
              </a:solidFill>
              <a:effectLst/>
              <a:uLnTx/>
              <a:uFillTx/>
              <a:latin typeface="TW Cen MT"/>
              <a:ea typeface="+mn-ea"/>
              <a:cs typeface="+mn-cs"/>
            </a:endParaRPr>
          </a:p>
        </p:txBody>
      </p:sp>
      <p:sp>
        <p:nvSpPr>
          <p:cNvPr id="9" name="Rectangle 8">
            <a:extLst>
              <a:ext uri="{FF2B5EF4-FFF2-40B4-BE49-F238E27FC236}">
                <a16:creationId xmlns:a16="http://schemas.microsoft.com/office/drawing/2014/main" id="{2CD3C6A8-5B2C-430C-8045-5B317A376E10}"/>
              </a:ext>
            </a:extLst>
          </p:cNvPr>
          <p:cNvSpPr/>
          <p:nvPr/>
        </p:nvSpPr>
        <p:spPr>
          <a:xfrm>
            <a:off x="430694" y="5398829"/>
            <a:ext cx="4662975" cy="461665"/>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Stop</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if no assignments change</a:t>
            </a:r>
            <a:endParaRPr kumimoji="0" lang="en-US" sz="135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Rectangle 33">
            <a:extLst>
              <a:ext uri="{FF2B5EF4-FFF2-40B4-BE49-F238E27FC236}">
                <a16:creationId xmlns:a16="http://schemas.microsoft.com/office/drawing/2014/main" id="{6BDA6A31-F3BB-45EA-AC4C-287D1BE22510}"/>
              </a:ext>
            </a:extLst>
          </p:cNvPr>
          <p:cNvSpPr/>
          <p:nvPr/>
        </p:nvSpPr>
        <p:spPr>
          <a:xfrm>
            <a:off x="430693" y="4506861"/>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W Cen MT"/>
                <a:ea typeface="Helvetica" charset="0"/>
                <a:cs typeface="Helvetica"/>
              </a:rPr>
              <a:t>b) </a:t>
            </a:r>
            <a:r>
              <a:rPr kumimoji="0" lang="en-US" sz="2400" b="1" i="0" u="sng" strike="noStrike" kern="1200" cap="none" spc="0" normalizeH="0" baseline="0" noProof="0">
                <a:ln>
                  <a:noFill/>
                </a:ln>
                <a:solidFill>
                  <a:prstClr val="black"/>
                </a:solidFill>
                <a:effectLst/>
                <a:uLnTx/>
                <a:uFillTx/>
                <a:latin typeface="TW Cen MT"/>
                <a:ea typeface="Helvetica" charset="0"/>
                <a:cs typeface="Helvetica"/>
              </a:rPr>
              <a:t>Update:</a:t>
            </a:r>
            <a:r>
              <a:rPr kumimoji="0" lang="en-US" sz="2400" b="0" i="0" u="none" strike="noStrike" kern="1200" cap="none" spc="0" normalizeH="0" baseline="0" noProof="0">
                <a:ln>
                  <a:noFill/>
                </a:ln>
                <a:solidFill>
                  <a:prstClr val="black"/>
                </a:solidFill>
                <a:effectLst/>
                <a:uLnTx/>
                <a:uFillTx/>
                <a:latin typeface="TW Cen MT"/>
                <a:ea typeface="Helvetica" charset="0"/>
                <a:cs typeface="Helvetica"/>
              </a:rPr>
              <a:t> move each cluster center to average of its assigned points</a:t>
            </a:r>
          </a:p>
        </p:txBody>
      </p:sp>
      <p:sp>
        <p:nvSpPr>
          <p:cNvPr id="36" name="Rectangle 35">
            <a:extLst>
              <a:ext uri="{FF2B5EF4-FFF2-40B4-BE49-F238E27FC236}">
                <a16:creationId xmlns:a16="http://schemas.microsoft.com/office/drawing/2014/main" id="{6F2ABF6B-3C9B-4AF1-98D1-A824581276A7}"/>
              </a:ext>
            </a:extLst>
          </p:cNvPr>
          <p:cNvSpPr/>
          <p:nvPr/>
        </p:nvSpPr>
        <p:spPr>
          <a:xfrm>
            <a:off x="430694" y="3620236"/>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65000"/>
                  </a:prstClr>
                </a:solidFill>
                <a:effectLst/>
                <a:uLnTx/>
                <a:uFillTx/>
                <a:latin typeface="TW Cen MT"/>
                <a:ea typeface="Helvetica" charset="0"/>
                <a:cs typeface="Helvetica"/>
              </a:rPr>
              <a:t>a) </a:t>
            </a: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Assignment:</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assign each point to nearest cluster</a:t>
            </a:r>
          </a:p>
        </p:txBody>
      </p:sp>
      <p:sp>
        <p:nvSpPr>
          <p:cNvPr id="38" name="Content Placeholder 2">
            <a:extLst>
              <a:ext uri="{FF2B5EF4-FFF2-40B4-BE49-F238E27FC236}">
                <a16:creationId xmlns:a16="http://schemas.microsoft.com/office/drawing/2014/main" id="{F7EFEC84-91DA-4FA9-BBB3-9934DB835A14}"/>
              </a:ext>
            </a:extLst>
          </p:cNvPr>
          <p:cNvSpPr txBox="1">
            <a:spLocks/>
          </p:cNvSpPr>
          <p:nvPr/>
        </p:nvSpPr>
        <p:spPr>
          <a:xfrm>
            <a:off x="90352" y="3163236"/>
            <a:ext cx="4378607" cy="50927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none" strike="noStrike" kern="1200" cap="none" spc="0" normalizeH="0" baseline="0" noProof="0">
                <a:ln>
                  <a:noFill/>
                </a:ln>
                <a:solidFill>
                  <a:prstClr val="black"/>
                </a:solidFill>
                <a:effectLst/>
                <a:uLnTx/>
                <a:uFillTx/>
                <a:latin typeface="TW Cen MT"/>
                <a:ea typeface="+mn-ea"/>
                <a:cs typeface="+mn-cs"/>
              </a:rPr>
              <a:t>2. Repeat:</a:t>
            </a:r>
            <a:br>
              <a:rPr kumimoji="0" lang="en-US" sz="2400" b="1" i="0" u="none" strike="noStrike" kern="1200" cap="none" spc="0" normalizeH="0" baseline="0" noProof="0">
                <a:ln>
                  <a:noFill/>
                </a:ln>
                <a:solidFill>
                  <a:prstClr val="black"/>
                </a:solidFill>
                <a:effectLst/>
                <a:uLnTx/>
                <a:uFillTx/>
                <a:latin typeface="TW Cen MT"/>
                <a:ea typeface="+mn-ea"/>
                <a:cs typeface="+mn-cs"/>
              </a:rPr>
            </a:b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10" name="5-Point Star 75">
            <a:extLst>
              <a:ext uri="{FF2B5EF4-FFF2-40B4-BE49-F238E27FC236}">
                <a16:creationId xmlns:a16="http://schemas.microsoft.com/office/drawing/2014/main" id="{60B13182-6D5C-42AE-9E4C-EF5D7A9D1020}"/>
              </a:ext>
            </a:extLst>
          </p:cNvPr>
          <p:cNvSpPr/>
          <p:nvPr/>
        </p:nvSpPr>
        <p:spPr>
          <a:xfrm>
            <a:off x="6258634" y="3864803"/>
            <a:ext cx="308610" cy="308610"/>
          </a:xfrm>
          <a:prstGeom prst="star5">
            <a:avLst/>
          </a:prstGeom>
          <a:solidFill>
            <a:srgbClr val="FF0000">
              <a:alpha val="20000"/>
            </a:srgb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5-Point Star 76">
            <a:extLst>
              <a:ext uri="{FF2B5EF4-FFF2-40B4-BE49-F238E27FC236}">
                <a16:creationId xmlns:a16="http://schemas.microsoft.com/office/drawing/2014/main" id="{96D76A07-3642-4C02-A5A3-5C67D32FD2ED}"/>
              </a:ext>
            </a:extLst>
          </p:cNvPr>
          <p:cNvSpPr/>
          <p:nvPr/>
        </p:nvSpPr>
        <p:spPr>
          <a:xfrm>
            <a:off x="7889381" y="3497408"/>
            <a:ext cx="308610" cy="308610"/>
          </a:xfrm>
          <a:prstGeom prst="star5">
            <a:avLst/>
          </a:prstGeom>
          <a:solidFill>
            <a:srgbClr val="FF0000">
              <a:alpha val="26000"/>
            </a:srgb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5-Point Star 77">
            <a:extLst>
              <a:ext uri="{FF2B5EF4-FFF2-40B4-BE49-F238E27FC236}">
                <a16:creationId xmlns:a16="http://schemas.microsoft.com/office/drawing/2014/main" id="{820E31EE-115F-4336-BB4A-FE1EB81CB4E4}"/>
              </a:ext>
            </a:extLst>
          </p:cNvPr>
          <p:cNvSpPr/>
          <p:nvPr/>
        </p:nvSpPr>
        <p:spPr>
          <a:xfrm>
            <a:off x="6724163" y="4711446"/>
            <a:ext cx="308610" cy="308610"/>
          </a:xfrm>
          <a:prstGeom prst="star5">
            <a:avLst/>
          </a:prstGeom>
          <a:solidFill>
            <a:srgbClr val="00B0F0">
              <a:alpha val="22000"/>
            </a:srgb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EA3F7EED-AAF1-4A8C-9BD1-2B2113348407}"/>
              </a:ext>
            </a:extLst>
          </p:cNvPr>
          <p:cNvSpPr>
            <a:spLocks noChangeAspect="1"/>
          </p:cNvSpPr>
          <p:nvPr/>
        </p:nvSpPr>
        <p:spPr>
          <a:xfrm>
            <a:off x="5657363" y="287763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BA5BA807-E5FA-4DA7-A4AE-7B29D26567A2}"/>
              </a:ext>
            </a:extLst>
          </p:cNvPr>
          <p:cNvSpPr>
            <a:spLocks noChangeAspect="1"/>
          </p:cNvSpPr>
          <p:nvPr/>
        </p:nvSpPr>
        <p:spPr>
          <a:xfrm>
            <a:off x="5878570" y="260331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55B19555-81CA-4846-8EFA-94E0AFFF24BB}"/>
              </a:ext>
            </a:extLst>
          </p:cNvPr>
          <p:cNvSpPr>
            <a:spLocks noChangeAspect="1"/>
          </p:cNvSpPr>
          <p:nvPr/>
        </p:nvSpPr>
        <p:spPr>
          <a:xfrm>
            <a:off x="5520657" y="331197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AE624FA2-08D1-4D1B-B1A3-8EFEED9275C4}"/>
              </a:ext>
            </a:extLst>
          </p:cNvPr>
          <p:cNvSpPr>
            <a:spLocks noChangeAspect="1"/>
          </p:cNvSpPr>
          <p:nvPr/>
        </p:nvSpPr>
        <p:spPr>
          <a:xfrm>
            <a:off x="5931683" y="3473358"/>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CD1544D8-0DE4-41AF-B3F0-C7D961BAF006}"/>
              </a:ext>
            </a:extLst>
          </p:cNvPr>
          <p:cNvSpPr>
            <a:spLocks noChangeAspect="1"/>
          </p:cNvSpPr>
          <p:nvPr/>
        </p:nvSpPr>
        <p:spPr>
          <a:xfrm>
            <a:off x="5901657" y="299454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2EF062FF-D206-4A48-80E4-2E06307D77AD}"/>
              </a:ext>
            </a:extLst>
          </p:cNvPr>
          <p:cNvSpPr>
            <a:spLocks noChangeAspect="1"/>
          </p:cNvSpPr>
          <p:nvPr/>
        </p:nvSpPr>
        <p:spPr>
          <a:xfrm>
            <a:off x="6411743" y="306312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9" name="Oval 18">
            <a:extLst>
              <a:ext uri="{FF2B5EF4-FFF2-40B4-BE49-F238E27FC236}">
                <a16:creationId xmlns:a16="http://schemas.microsoft.com/office/drawing/2014/main" id="{31237411-1BA3-4C52-B9AD-3F5ECF559164}"/>
              </a:ext>
            </a:extLst>
          </p:cNvPr>
          <p:cNvSpPr>
            <a:spLocks noChangeAspect="1"/>
          </p:cNvSpPr>
          <p:nvPr/>
        </p:nvSpPr>
        <p:spPr>
          <a:xfrm>
            <a:off x="6206003" y="324339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0" name="Oval 19">
            <a:extLst>
              <a:ext uri="{FF2B5EF4-FFF2-40B4-BE49-F238E27FC236}">
                <a16:creationId xmlns:a16="http://schemas.microsoft.com/office/drawing/2014/main" id="{EF0CF659-1F7A-449A-A95A-BE5F766D8A87}"/>
              </a:ext>
            </a:extLst>
          </p:cNvPr>
          <p:cNvSpPr>
            <a:spLocks noChangeAspect="1"/>
          </p:cNvSpPr>
          <p:nvPr/>
        </p:nvSpPr>
        <p:spPr>
          <a:xfrm>
            <a:off x="7722497" y="2896845"/>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Oval 20">
            <a:extLst>
              <a:ext uri="{FF2B5EF4-FFF2-40B4-BE49-F238E27FC236}">
                <a16:creationId xmlns:a16="http://schemas.microsoft.com/office/drawing/2014/main" id="{D2771990-6DE2-422B-9BFA-620547C27F72}"/>
              </a:ext>
            </a:extLst>
          </p:cNvPr>
          <p:cNvSpPr>
            <a:spLocks noChangeAspect="1"/>
          </p:cNvSpPr>
          <p:nvPr/>
        </p:nvSpPr>
        <p:spPr>
          <a:xfrm>
            <a:off x="7981577" y="2976694"/>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2" name="Oval 21">
            <a:extLst>
              <a:ext uri="{FF2B5EF4-FFF2-40B4-BE49-F238E27FC236}">
                <a16:creationId xmlns:a16="http://schemas.microsoft.com/office/drawing/2014/main" id="{AEDE02D1-9714-4ED8-814A-347E568B8AD4}"/>
              </a:ext>
            </a:extLst>
          </p:cNvPr>
          <p:cNvSpPr>
            <a:spLocks noChangeAspect="1"/>
          </p:cNvSpPr>
          <p:nvPr/>
        </p:nvSpPr>
        <p:spPr>
          <a:xfrm>
            <a:off x="7613498" y="3063121"/>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3" name="Oval 22">
            <a:extLst>
              <a:ext uri="{FF2B5EF4-FFF2-40B4-BE49-F238E27FC236}">
                <a16:creationId xmlns:a16="http://schemas.microsoft.com/office/drawing/2014/main" id="{E6C2DB2C-21E8-495D-A4E7-5B74075E289C}"/>
              </a:ext>
            </a:extLst>
          </p:cNvPr>
          <p:cNvSpPr>
            <a:spLocks noChangeAspect="1"/>
          </p:cNvSpPr>
          <p:nvPr/>
        </p:nvSpPr>
        <p:spPr>
          <a:xfrm>
            <a:off x="7747432" y="3186466"/>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 name="Oval 23">
            <a:extLst>
              <a:ext uri="{FF2B5EF4-FFF2-40B4-BE49-F238E27FC236}">
                <a16:creationId xmlns:a16="http://schemas.microsoft.com/office/drawing/2014/main" id="{3474847A-F998-4BE0-904D-3810BEBFE897}"/>
              </a:ext>
            </a:extLst>
          </p:cNvPr>
          <p:cNvSpPr>
            <a:spLocks noChangeAspect="1"/>
          </p:cNvSpPr>
          <p:nvPr/>
        </p:nvSpPr>
        <p:spPr>
          <a:xfrm>
            <a:off x="7448404" y="33182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A0CB3125-8A33-47A3-9C0B-34CA4022B313}"/>
              </a:ext>
            </a:extLst>
          </p:cNvPr>
          <p:cNvSpPr>
            <a:spLocks noChangeAspect="1"/>
          </p:cNvSpPr>
          <p:nvPr/>
        </p:nvSpPr>
        <p:spPr>
          <a:xfrm>
            <a:off x="7884592" y="3338927"/>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8327ACFF-C89E-42EF-AAFC-50B9E222E688}"/>
              </a:ext>
            </a:extLst>
          </p:cNvPr>
          <p:cNvSpPr>
            <a:spLocks noChangeAspect="1"/>
          </p:cNvSpPr>
          <p:nvPr/>
        </p:nvSpPr>
        <p:spPr>
          <a:xfrm>
            <a:off x="7585337" y="34706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520F33A4-43BC-4EE9-96B9-E5567C55B144}"/>
              </a:ext>
            </a:extLst>
          </p:cNvPr>
          <p:cNvSpPr>
            <a:spLocks noChangeAspect="1"/>
          </p:cNvSpPr>
          <p:nvPr/>
        </p:nvSpPr>
        <p:spPr>
          <a:xfrm>
            <a:off x="6497439" y="4435403"/>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ED2E82D1-1028-456E-AEC8-9EBC15CA938B}"/>
              </a:ext>
            </a:extLst>
          </p:cNvPr>
          <p:cNvSpPr>
            <a:spLocks noChangeAspect="1"/>
          </p:cNvSpPr>
          <p:nvPr/>
        </p:nvSpPr>
        <p:spPr>
          <a:xfrm>
            <a:off x="6042514" y="442636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Oval 28">
            <a:extLst>
              <a:ext uri="{FF2B5EF4-FFF2-40B4-BE49-F238E27FC236}">
                <a16:creationId xmlns:a16="http://schemas.microsoft.com/office/drawing/2014/main" id="{01CA82E3-D8D1-46FF-8533-A6FD2E81743A}"/>
              </a:ext>
            </a:extLst>
          </p:cNvPr>
          <p:cNvSpPr>
            <a:spLocks noChangeAspect="1"/>
          </p:cNvSpPr>
          <p:nvPr/>
        </p:nvSpPr>
        <p:spPr>
          <a:xfrm>
            <a:off x="6297613" y="456352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0" name="Oval 29">
            <a:extLst>
              <a:ext uri="{FF2B5EF4-FFF2-40B4-BE49-F238E27FC236}">
                <a16:creationId xmlns:a16="http://schemas.microsoft.com/office/drawing/2014/main" id="{EDD282F3-D78F-49AB-A592-02870B76DA42}"/>
              </a:ext>
            </a:extLst>
          </p:cNvPr>
          <p:cNvSpPr>
            <a:spLocks noChangeAspect="1"/>
          </p:cNvSpPr>
          <p:nvPr/>
        </p:nvSpPr>
        <p:spPr>
          <a:xfrm>
            <a:off x="6548903" y="4294963"/>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1" name="Oval 30">
            <a:extLst>
              <a:ext uri="{FF2B5EF4-FFF2-40B4-BE49-F238E27FC236}">
                <a16:creationId xmlns:a16="http://schemas.microsoft.com/office/drawing/2014/main" id="{78D901F1-2718-4BE8-B3B2-E7D354C357DF}"/>
              </a:ext>
            </a:extLst>
          </p:cNvPr>
          <p:cNvSpPr>
            <a:spLocks noChangeAspect="1"/>
          </p:cNvSpPr>
          <p:nvPr/>
        </p:nvSpPr>
        <p:spPr>
          <a:xfrm>
            <a:off x="6895613" y="457256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2" name="Oval 31">
            <a:extLst>
              <a:ext uri="{FF2B5EF4-FFF2-40B4-BE49-F238E27FC236}">
                <a16:creationId xmlns:a16="http://schemas.microsoft.com/office/drawing/2014/main" id="{3301238D-3372-4E0B-87B6-5ABBB744A878}"/>
              </a:ext>
            </a:extLst>
          </p:cNvPr>
          <p:cNvSpPr>
            <a:spLocks noChangeAspect="1"/>
          </p:cNvSpPr>
          <p:nvPr/>
        </p:nvSpPr>
        <p:spPr>
          <a:xfrm>
            <a:off x="6160453" y="4222898"/>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3" name="Oval 32">
            <a:extLst>
              <a:ext uri="{FF2B5EF4-FFF2-40B4-BE49-F238E27FC236}">
                <a16:creationId xmlns:a16="http://schemas.microsoft.com/office/drawing/2014/main" id="{E6728A87-42D1-4DC8-A910-49702F49C2CB}"/>
              </a:ext>
            </a:extLst>
          </p:cNvPr>
          <p:cNvSpPr>
            <a:spLocks noChangeAspect="1"/>
          </p:cNvSpPr>
          <p:nvPr/>
        </p:nvSpPr>
        <p:spPr>
          <a:xfrm>
            <a:off x="6487668" y="4828032"/>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5" name="5-Point Star 99">
            <a:extLst>
              <a:ext uri="{FF2B5EF4-FFF2-40B4-BE49-F238E27FC236}">
                <a16:creationId xmlns:a16="http://schemas.microsoft.com/office/drawing/2014/main" id="{C78FE6E6-BA18-42A1-872F-832FD29A2AC1}"/>
              </a:ext>
            </a:extLst>
          </p:cNvPr>
          <p:cNvSpPr/>
          <p:nvPr/>
        </p:nvSpPr>
        <p:spPr>
          <a:xfrm>
            <a:off x="7685126" y="3078200"/>
            <a:ext cx="308610" cy="308610"/>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7" name="5-Point Star 100">
            <a:extLst>
              <a:ext uri="{FF2B5EF4-FFF2-40B4-BE49-F238E27FC236}">
                <a16:creationId xmlns:a16="http://schemas.microsoft.com/office/drawing/2014/main" id="{7106FB54-8105-4E37-8728-BAE4F1852E04}"/>
              </a:ext>
            </a:extLst>
          </p:cNvPr>
          <p:cNvSpPr/>
          <p:nvPr/>
        </p:nvSpPr>
        <p:spPr>
          <a:xfrm>
            <a:off x="6018299" y="3343103"/>
            <a:ext cx="308610" cy="308610"/>
          </a:xfrm>
          <a:prstGeom prst="star5">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9" name="5-Point Star 101">
            <a:extLst>
              <a:ext uri="{FF2B5EF4-FFF2-40B4-BE49-F238E27FC236}">
                <a16:creationId xmlns:a16="http://schemas.microsoft.com/office/drawing/2014/main" id="{2FAB0AB1-2AB0-444C-8C4A-3E52D724EBCF}"/>
              </a:ext>
            </a:extLst>
          </p:cNvPr>
          <p:cNvSpPr/>
          <p:nvPr/>
        </p:nvSpPr>
        <p:spPr>
          <a:xfrm>
            <a:off x="6617483" y="4605947"/>
            <a:ext cx="308610" cy="308610"/>
          </a:xfrm>
          <a:prstGeom prst="star5">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40" name="Straight Arrow Connector 39">
            <a:extLst>
              <a:ext uri="{FF2B5EF4-FFF2-40B4-BE49-F238E27FC236}">
                <a16:creationId xmlns:a16="http://schemas.microsoft.com/office/drawing/2014/main" id="{9801817B-0F0D-490C-B95C-9D9562C6833B}"/>
              </a:ext>
            </a:extLst>
          </p:cNvPr>
          <p:cNvCxnSpPr/>
          <p:nvPr/>
        </p:nvCxnSpPr>
        <p:spPr>
          <a:xfrm flipH="1" flipV="1">
            <a:off x="6274583" y="3719949"/>
            <a:ext cx="68580" cy="170582"/>
          </a:xfrm>
          <a:prstGeom prst="straightConnector1">
            <a:avLst/>
          </a:prstGeom>
          <a:ln w="1905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4D0EC092-6AE6-466E-A52F-89CE687A3BDF}"/>
              </a:ext>
            </a:extLst>
          </p:cNvPr>
          <p:cNvCxnSpPr/>
          <p:nvPr/>
        </p:nvCxnSpPr>
        <p:spPr>
          <a:xfrm flipH="1" flipV="1">
            <a:off x="7862677" y="3371517"/>
            <a:ext cx="93680" cy="197906"/>
          </a:xfrm>
          <a:prstGeom prst="straightConnector1">
            <a:avLst/>
          </a:prstGeom>
          <a:ln w="1905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589E0D6-E564-4387-A4D0-E3E69E0CC8CE}"/>
              </a:ext>
            </a:extLst>
          </p:cNvPr>
          <p:cNvCxnSpPr/>
          <p:nvPr/>
        </p:nvCxnSpPr>
        <p:spPr>
          <a:xfrm flipH="1" flipV="1">
            <a:off x="6771789" y="4778667"/>
            <a:ext cx="123824" cy="117945"/>
          </a:xfrm>
          <a:prstGeom prst="straightConnector1">
            <a:avLst/>
          </a:prstGeom>
          <a:ln w="1905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3090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3463-21FC-4BB2-B316-3F4E7677F2DC}"/>
              </a:ext>
            </a:extLst>
          </p:cNvPr>
          <p:cNvSpPr>
            <a:spLocks noGrp="1"/>
          </p:cNvSpPr>
          <p:nvPr>
            <p:ph type="title"/>
          </p:nvPr>
        </p:nvSpPr>
        <p:spPr/>
        <p:txBody>
          <a:bodyPr/>
          <a:lstStyle/>
          <a:p>
            <a:r>
              <a:rPr lang="en-US">
                <a:ea typeface="+mj-lt"/>
                <a:cs typeface="+mj-lt"/>
              </a:rPr>
              <a:t>K-Means Algorithm: Steps</a:t>
            </a:r>
            <a:endParaRPr lang="en-US"/>
          </a:p>
        </p:txBody>
      </p:sp>
      <p:sp>
        <p:nvSpPr>
          <p:cNvPr id="5" name="Rectangle 4">
            <a:extLst>
              <a:ext uri="{FF2B5EF4-FFF2-40B4-BE49-F238E27FC236}">
                <a16:creationId xmlns:a16="http://schemas.microsoft.com/office/drawing/2014/main" id="{53CDEC1C-07C8-4483-88A7-282939476E75}"/>
              </a:ext>
            </a:extLst>
          </p:cNvPr>
          <p:cNvSpPr/>
          <p:nvPr/>
        </p:nvSpPr>
        <p:spPr>
          <a:xfrm>
            <a:off x="90352" y="3671017"/>
            <a:ext cx="5005068" cy="719510"/>
          </a:xfrm>
          <a:prstGeom prst="rect">
            <a:avLst/>
          </a:prstGeom>
          <a:solidFill>
            <a:srgbClr val="D9FF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B5BF0AC7-CA70-4170-BD3C-3798B5C79484}"/>
              </a:ext>
            </a:extLst>
          </p:cNvPr>
          <p:cNvSpPr txBox="1">
            <a:spLocks/>
          </p:cNvSpPr>
          <p:nvPr/>
        </p:nvSpPr>
        <p:spPr>
          <a:xfrm>
            <a:off x="90352" y="2351387"/>
            <a:ext cx="4378607" cy="69621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mn-ea"/>
                <a:cs typeface="+mn-cs"/>
              </a:rPr>
              <a:t>1. Initialization</a:t>
            </a:r>
            <a:r>
              <a:rPr kumimoji="0" lang="en-US" sz="2400" b="0" i="0" u="none" strike="noStrike" kern="1200" cap="none" spc="0" normalizeH="0" baseline="0" noProof="0">
                <a:ln>
                  <a:noFill/>
                </a:ln>
                <a:solidFill>
                  <a:prstClr val="white">
                    <a:lumMod val="65000"/>
                  </a:prstClr>
                </a:solidFill>
                <a:effectLst/>
                <a:uLnTx/>
                <a:uFillTx/>
                <a:latin typeface="TW Cen MT"/>
                <a:ea typeface="+mn-ea"/>
                <a:cs typeface="+mn-cs"/>
              </a:rPr>
              <a:t>: Pick K random points as centers</a:t>
            </a:r>
            <a:endParaRPr kumimoji="0" lang="en-US" sz="2400" b="1" i="0" u="none" strike="noStrike" kern="1200" cap="none" spc="0" normalizeH="0" baseline="0" noProof="0">
              <a:ln>
                <a:noFill/>
              </a:ln>
              <a:solidFill>
                <a:prstClr val="white">
                  <a:lumMod val="65000"/>
                </a:prstClr>
              </a:solidFill>
              <a:effectLst/>
              <a:uLnTx/>
              <a:uFillTx/>
              <a:latin typeface="TW Cen MT"/>
              <a:ea typeface="+mn-ea"/>
              <a:cs typeface="+mn-cs"/>
            </a:endParaRPr>
          </a:p>
        </p:txBody>
      </p:sp>
      <p:sp>
        <p:nvSpPr>
          <p:cNvPr id="9" name="Rectangle 8">
            <a:extLst>
              <a:ext uri="{FF2B5EF4-FFF2-40B4-BE49-F238E27FC236}">
                <a16:creationId xmlns:a16="http://schemas.microsoft.com/office/drawing/2014/main" id="{2CD3C6A8-5B2C-430C-8045-5B317A376E10}"/>
              </a:ext>
            </a:extLst>
          </p:cNvPr>
          <p:cNvSpPr/>
          <p:nvPr/>
        </p:nvSpPr>
        <p:spPr>
          <a:xfrm>
            <a:off x="430694" y="5398829"/>
            <a:ext cx="4662975" cy="461665"/>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Stop</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if no assignments change</a:t>
            </a:r>
            <a:endParaRPr kumimoji="0" lang="en-US" sz="135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Rectangle 33">
            <a:extLst>
              <a:ext uri="{FF2B5EF4-FFF2-40B4-BE49-F238E27FC236}">
                <a16:creationId xmlns:a16="http://schemas.microsoft.com/office/drawing/2014/main" id="{6BDA6A31-F3BB-45EA-AC4C-287D1BE22510}"/>
              </a:ext>
            </a:extLst>
          </p:cNvPr>
          <p:cNvSpPr/>
          <p:nvPr/>
        </p:nvSpPr>
        <p:spPr>
          <a:xfrm>
            <a:off x="430693" y="4506861"/>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65000"/>
                  </a:prstClr>
                </a:solidFill>
                <a:effectLst/>
                <a:uLnTx/>
                <a:uFillTx/>
                <a:latin typeface="TW Cen MT"/>
                <a:ea typeface="Helvetica" charset="0"/>
                <a:cs typeface="Helvetica"/>
              </a:rPr>
              <a:t>b) </a:t>
            </a: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Update:</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move each cluster center to average of its assigned points</a:t>
            </a:r>
          </a:p>
        </p:txBody>
      </p:sp>
      <p:sp>
        <p:nvSpPr>
          <p:cNvPr id="36" name="Rectangle 35">
            <a:extLst>
              <a:ext uri="{FF2B5EF4-FFF2-40B4-BE49-F238E27FC236}">
                <a16:creationId xmlns:a16="http://schemas.microsoft.com/office/drawing/2014/main" id="{6F2ABF6B-3C9B-4AF1-98D1-A824581276A7}"/>
              </a:ext>
            </a:extLst>
          </p:cNvPr>
          <p:cNvSpPr/>
          <p:nvPr/>
        </p:nvSpPr>
        <p:spPr>
          <a:xfrm>
            <a:off x="430694" y="3620236"/>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W Cen MT"/>
                <a:ea typeface="Helvetica" charset="0"/>
                <a:cs typeface="Helvetica"/>
              </a:rPr>
              <a:t>a) </a:t>
            </a:r>
            <a:r>
              <a:rPr kumimoji="0" lang="en-US" sz="2400" b="1" i="0" u="sng" strike="noStrike" kern="1200" cap="none" spc="0" normalizeH="0" baseline="0" noProof="0">
                <a:ln>
                  <a:noFill/>
                </a:ln>
                <a:solidFill>
                  <a:prstClr val="black"/>
                </a:solidFill>
                <a:effectLst/>
                <a:uLnTx/>
                <a:uFillTx/>
                <a:latin typeface="TW Cen MT"/>
                <a:ea typeface="Helvetica" charset="0"/>
                <a:cs typeface="Helvetica"/>
              </a:rPr>
              <a:t>Assignment:</a:t>
            </a:r>
            <a:r>
              <a:rPr kumimoji="0" lang="en-US" sz="2400" b="0" i="0" u="none" strike="noStrike" kern="1200" cap="none" spc="0" normalizeH="0" baseline="0" noProof="0">
                <a:ln>
                  <a:noFill/>
                </a:ln>
                <a:solidFill>
                  <a:prstClr val="black"/>
                </a:solidFill>
                <a:effectLst/>
                <a:uLnTx/>
                <a:uFillTx/>
                <a:latin typeface="TW Cen MT"/>
                <a:ea typeface="Helvetica" charset="0"/>
                <a:cs typeface="Helvetica"/>
              </a:rPr>
              <a:t> assign each point to nearest cluster</a:t>
            </a:r>
          </a:p>
        </p:txBody>
      </p:sp>
      <p:sp>
        <p:nvSpPr>
          <p:cNvPr id="38" name="Content Placeholder 2">
            <a:extLst>
              <a:ext uri="{FF2B5EF4-FFF2-40B4-BE49-F238E27FC236}">
                <a16:creationId xmlns:a16="http://schemas.microsoft.com/office/drawing/2014/main" id="{F7EFEC84-91DA-4FA9-BBB3-9934DB835A14}"/>
              </a:ext>
            </a:extLst>
          </p:cNvPr>
          <p:cNvSpPr txBox="1">
            <a:spLocks/>
          </p:cNvSpPr>
          <p:nvPr/>
        </p:nvSpPr>
        <p:spPr>
          <a:xfrm>
            <a:off x="90352" y="3163236"/>
            <a:ext cx="4378607" cy="50927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none" strike="noStrike" kern="1200" cap="none" spc="0" normalizeH="0" baseline="0" noProof="0">
                <a:ln>
                  <a:noFill/>
                </a:ln>
                <a:solidFill>
                  <a:prstClr val="black"/>
                </a:solidFill>
                <a:effectLst/>
                <a:uLnTx/>
                <a:uFillTx/>
                <a:latin typeface="TW Cen MT"/>
                <a:ea typeface="+mn-ea"/>
                <a:cs typeface="+mn-cs"/>
              </a:rPr>
              <a:t>2. Repeat:</a:t>
            </a:r>
            <a:br>
              <a:rPr kumimoji="0" lang="en-US" sz="2400" b="1" i="0" u="none" strike="noStrike" kern="1200" cap="none" spc="0" normalizeH="0" baseline="0" noProof="0">
                <a:ln>
                  <a:noFill/>
                </a:ln>
                <a:solidFill>
                  <a:prstClr val="black"/>
                </a:solidFill>
                <a:effectLst/>
                <a:uLnTx/>
                <a:uFillTx/>
                <a:latin typeface="TW Cen MT"/>
                <a:ea typeface="+mn-ea"/>
                <a:cs typeface="+mn-cs"/>
              </a:rPr>
            </a:b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10" name="Oval 9">
            <a:extLst>
              <a:ext uri="{FF2B5EF4-FFF2-40B4-BE49-F238E27FC236}">
                <a16:creationId xmlns:a16="http://schemas.microsoft.com/office/drawing/2014/main" id="{DBA7A4A2-96CA-4F57-A87D-3C6D645A2149}"/>
              </a:ext>
            </a:extLst>
          </p:cNvPr>
          <p:cNvSpPr>
            <a:spLocks noChangeAspect="1"/>
          </p:cNvSpPr>
          <p:nvPr/>
        </p:nvSpPr>
        <p:spPr>
          <a:xfrm>
            <a:off x="5657363" y="287763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Oval 10">
            <a:extLst>
              <a:ext uri="{FF2B5EF4-FFF2-40B4-BE49-F238E27FC236}">
                <a16:creationId xmlns:a16="http://schemas.microsoft.com/office/drawing/2014/main" id="{B861576C-EB70-4BB3-AE4E-9715BBD1C7BA}"/>
              </a:ext>
            </a:extLst>
          </p:cNvPr>
          <p:cNvSpPr>
            <a:spLocks noChangeAspect="1"/>
          </p:cNvSpPr>
          <p:nvPr/>
        </p:nvSpPr>
        <p:spPr>
          <a:xfrm>
            <a:off x="5878570" y="260331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D713FE7E-C261-467B-AF37-B280D6CF9E9A}"/>
              </a:ext>
            </a:extLst>
          </p:cNvPr>
          <p:cNvSpPr>
            <a:spLocks noChangeAspect="1"/>
          </p:cNvSpPr>
          <p:nvPr/>
        </p:nvSpPr>
        <p:spPr>
          <a:xfrm>
            <a:off x="5520657" y="331197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E8C7B2F4-77DD-4BD4-B8F1-9A77EE9F0D4A}"/>
              </a:ext>
            </a:extLst>
          </p:cNvPr>
          <p:cNvSpPr>
            <a:spLocks noChangeAspect="1"/>
          </p:cNvSpPr>
          <p:nvPr/>
        </p:nvSpPr>
        <p:spPr>
          <a:xfrm>
            <a:off x="5931683" y="3473358"/>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F0744BC2-6DC9-4B60-89A0-F12922F3DC0A}"/>
              </a:ext>
            </a:extLst>
          </p:cNvPr>
          <p:cNvSpPr>
            <a:spLocks noChangeAspect="1"/>
          </p:cNvSpPr>
          <p:nvPr/>
        </p:nvSpPr>
        <p:spPr>
          <a:xfrm>
            <a:off x="5901657" y="299454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52C40F4C-29AE-4AF1-AA0D-B355C0295D3C}"/>
              </a:ext>
            </a:extLst>
          </p:cNvPr>
          <p:cNvSpPr>
            <a:spLocks noChangeAspect="1"/>
          </p:cNvSpPr>
          <p:nvPr/>
        </p:nvSpPr>
        <p:spPr>
          <a:xfrm>
            <a:off x="6411743" y="306312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129D7581-207E-456C-A3B1-C97A71F33043}"/>
              </a:ext>
            </a:extLst>
          </p:cNvPr>
          <p:cNvSpPr>
            <a:spLocks noChangeAspect="1"/>
          </p:cNvSpPr>
          <p:nvPr/>
        </p:nvSpPr>
        <p:spPr>
          <a:xfrm>
            <a:off x="6206003" y="324339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E4B51B87-3A6E-47C6-B762-B841E96FB008}"/>
              </a:ext>
            </a:extLst>
          </p:cNvPr>
          <p:cNvSpPr>
            <a:spLocks noChangeAspect="1"/>
          </p:cNvSpPr>
          <p:nvPr/>
        </p:nvSpPr>
        <p:spPr>
          <a:xfrm>
            <a:off x="7722497" y="2896845"/>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0B109855-CFFA-435E-B8D7-2458ED64ACEA}"/>
              </a:ext>
            </a:extLst>
          </p:cNvPr>
          <p:cNvSpPr>
            <a:spLocks noChangeAspect="1"/>
          </p:cNvSpPr>
          <p:nvPr/>
        </p:nvSpPr>
        <p:spPr>
          <a:xfrm>
            <a:off x="7981577" y="2976694"/>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9" name="Oval 18">
            <a:extLst>
              <a:ext uri="{FF2B5EF4-FFF2-40B4-BE49-F238E27FC236}">
                <a16:creationId xmlns:a16="http://schemas.microsoft.com/office/drawing/2014/main" id="{9DDEF5B9-95C8-453E-B11B-B281BD5A5B31}"/>
              </a:ext>
            </a:extLst>
          </p:cNvPr>
          <p:cNvSpPr>
            <a:spLocks noChangeAspect="1"/>
          </p:cNvSpPr>
          <p:nvPr/>
        </p:nvSpPr>
        <p:spPr>
          <a:xfrm>
            <a:off x="7613498" y="3063121"/>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0" name="Oval 19">
            <a:extLst>
              <a:ext uri="{FF2B5EF4-FFF2-40B4-BE49-F238E27FC236}">
                <a16:creationId xmlns:a16="http://schemas.microsoft.com/office/drawing/2014/main" id="{0C3A7C8D-EC5C-47AA-B1EA-3A66C11CA800}"/>
              </a:ext>
            </a:extLst>
          </p:cNvPr>
          <p:cNvSpPr>
            <a:spLocks noChangeAspect="1"/>
          </p:cNvSpPr>
          <p:nvPr/>
        </p:nvSpPr>
        <p:spPr>
          <a:xfrm>
            <a:off x="7747432" y="3186466"/>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Oval 20">
            <a:extLst>
              <a:ext uri="{FF2B5EF4-FFF2-40B4-BE49-F238E27FC236}">
                <a16:creationId xmlns:a16="http://schemas.microsoft.com/office/drawing/2014/main" id="{19AE9061-1690-4AB1-A2F9-DC3CA84AFC53}"/>
              </a:ext>
            </a:extLst>
          </p:cNvPr>
          <p:cNvSpPr>
            <a:spLocks noChangeAspect="1"/>
          </p:cNvSpPr>
          <p:nvPr/>
        </p:nvSpPr>
        <p:spPr>
          <a:xfrm>
            <a:off x="7448404" y="33182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2" name="Oval 21">
            <a:extLst>
              <a:ext uri="{FF2B5EF4-FFF2-40B4-BE49-F238E27FC236}">
                <a16:creationId xmlns:a16="http://schemas.microsoft.com/office/drawing/2014/main" id="{17F52EA2-2A75-4192-A46D-3F19D53798DA}"/>
              </a:ext>
            </a:extLst>
          </p:cNvPr>
          <p:cNvSpPr>
            <a:spLocks noChangeAspect="1"/>
          </p:cNvSpPr>
          <p:nvPr/>
        </p:nvSpPr>
        <p:spPr>
          <a:xfrm>
            <a:off x="7884592" y="3338927"/>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3" name="Oval 22">
            <a:extLst>
              <a:ext uri="{FF2B5EF4-FFF2-40B4-BE49-F238E27FC236}">
                <a16:creationId xmlns:a16="http://schemas.microsoft.com/office/drawing/2014/main" id="{D71A07CE-6ACF-415A-9082-A01F0A14DA02}"/>
              </a:ext>
            </a:extLst>
          </p:cNvPr>
          <p:cNvSpPr>
            <a:spLocks noChangeAspect="1"/>
          </p:cNvSpPr>
          <p:nvPr/>
        </p:nvSpPr>
        <p:spPr>
          <a:xfrm>
            <a:off x="7585337" y="34706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 name="Oval 23">
            <a:extLst>
              <a:ext uri="{FF2B5EF4-FFF2-40B4-BE49-F238E27FC236}">
                <a16:creationId xmlns:a16="http://schemas.microsoft.com/office/drawing/2014/main" id="{2E32D350-4B9E-4463-9102-7898C239535D}"/>
              </a:ext>
            </a:extLst>
          </p:cNvPr>
          <p:cNvSpPr>
            <a:spLocks noChangeAspect="1"/>
          </p:cNvSpPr>
          <p:nvPr/>
        </p:nvSpPr>
        <p:spPr>
          <a:xfrm>
            <a:off x="6497439" y="443540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8A8D32EE-3DBD-4C69-BAFB-6DB3FA4D0615}"/>
              </a:ext>
            </a:extLst>
          </p:cNvPr>
          <p:cNvSpPr>
            <a:spLocks noChangeAspect="1"/>
          </p:cNvSpPr>
          <p:nvPr/>
        </p:nvSpPr>
        <p:spPr>
          <a:xfrm>
            <a:off x="6042514" y="4426364"/>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C1B0528A-DC11-4272-AFCD-9C60BDB4A200}"/>
              </a:ext>
            </a:extLst>
          </p:cNvPr>
          <p:cNvSpPr>
            <a:spLocks noChangeAspect="1"/>
          </p:cNvSpPr>
          <p:nvPr/>
        </p:nvSpPr>
        <p:spPr>
          <a:xfrm>
            <a:off x="6297613" y="4563524"/>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6A9CBECE-93F0-4062-ABBD-BDD5EC81DDC4}"/>
              </a:ext>
            </a:extLst>
          </p:cNvPr>
          <p:cNvSpPr>
            <a:spLocks noChangeAspect="1"/>
          </p:cNvSpPr>
          <p:nvPr/>
        </p:nvSpPr>
        <p:spPr>
          <a:xfrm>
            <a:off x="6548903" y="429496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359ACAD9-371B-4E18-B7E7-30A4E1AF7F1C}"/>
              </a:ext>
            </a:extLst>
          </p:cNvPr>
          <p:cNvSpPr>
            <a:spLocks noChangeAspect="1"/>
          </p:cNvSpPr>
          <p:nvPr/>
        </p:nvSpPr>
        <p:spPr>
          <a:xfrm>
            <a:off x="6895613" y="457256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Oval 28">
            <a:extLst>
              <a:ext uri="{FF2B5EF4-FFF2-40B4-BE49-F238E27FC236}">
                <a16:creationId xmlns:a16="http://schemas.microsoft.com/office/drawing/2014/main" id="{05604688-0468-47AC-9A8A-1844C44FFB1A}"/>
              </a:ext>
            </a:extLst>
          </p:cNvPr>
          <p:cNvSpPr>
            <a:spLocks noChangeAspect="1"/>
          </p:cNvSpPr>
          <p:nvPr/>
        </p:nvSpPr>
        <p:spPr>
          <a:xfrm>
            <a:off x="6160453" y="4222898"/>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0" name="Oval 29">
            <a:extLst>
              <a:ext uri="{FF2B5EF4-FFF2-40B4-BE49-F238E27FC236}">
                <a16:creationId xmlns:a16="http://schemas.microsoft.com/office/drawing/2014/main" id="{C924A36A-FB4B-469B-AF84-45EC8F4C3EC5}"/>
              </a:ext>
            </a:extLst>
          </p:cNvPr>
          <p:cNvSpPr>
            <a:spLocks noChangeAspect="1"/>
          </p:cNvSpPr>
          <p:nvPr/>
        </p:nvSpPr>
        <p:spPr>
          <a:xfrm>
            <a:off x="6487668" y="4828032"/>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1" name="5-Point Star 99">
            <a:extLst>
              <a:ext uri="{FF2B5EF4-FFF2-40B4-BE49-F238E27FC236}">
                <a16:creationId xmlns:a16="http://schemas.microsoft.com/office/drawing/2014/main" id="{77BF3847-49E6-47CD-8201-F4E95B827A17}"/>
              </a:ext>
            </a:extLst>
          </p:cNvPr>
          <p:cNvSpPr/>
          <p:nvPr/>
        </p:nvSpPr>
        <p:spPr>
          <a:xfrm>
            <a:off x="7685126" y="3078200"/>
            <a:ext cx="308610" cy="308610"/>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2" name="5-Point Star 100">
            <a:extLst>
              <a:ext uri="{FF2B5EF4-FFF2-40B4-BE49-F238E27FC236}">
                <a16:creationId xmlns:a16="http://schemas.microsoft.com/office/drawing/2014/main" id="{5F26C552-A533-4C32-B2D7-1AE3CACA636F}"/>
              </a:ext>
            </a:extLst>
          </p:cNvPr>
          <p:cNvSpPr/>
          <p:nvPr/>
        </p:nvSpPr>
        <p:spPr>
          <a:xfrm>
            <a:off x="6018299" y="3343103"/>
            <a:ext cx="308610" cy="308610"/>
          </a:xfrm>
          <a:prstGeom prst="star5">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3" name="5-Point Star 101">
            <a:extLst>
              <a:ext uri="{FF2B5EF4-FFF2-40B4-BE49-F238E27FC236}">
                <a16:creationId xmlns:a16="http://schemas.microsoft.com/office/drawing/2014/main" id="{05CBE0F6-9E9E-49E6-B3DE-418B4833DE72}"/>
              </a:ext>
            </a:extLst>
          </p:cNvPr>
          <p:cNvSpPr/>
          <p:nvPr/>
        </p:nvSpPr>
        <p:spPr>
          <a:xfrm>
            <a:off x="6617483" y="4605947"/>
            <a:ext cx="308610" cy="308610"/>
          </a:xfrm>
          <a:prstGeom prst="star5">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5" name="Straight Connector 34">
            <a:extLst>
              <a:ext uri="{FF2B5EF4-FFF2-40B4-BE49-F238E27FC236}">
                <a16:creationId xmlns:a16="http://schemas.microsoft.com/office/drawing/2014/main" id="{C11F2479-5144-4740-B7F6-65B5772EE34B}"/>
              </a:ext>
            </a:extLst>
          </p:cNvPr>
          <p:cNvCxnSpPr/>
          <p:nvPr/>
        </p:nvCxnSpPr>
        <p:spPr>
          <a:xfrm flipH="1" flipV="1">
            <a:off x="6346680" y="4639964"/>
            <a:ext cx="442253" cy="154683"/>
          </a:xfrm>
          <a:prstGeom prst="line">
            <a:avLst/>
          </a:prstGeom>
          <a:ln w="3492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208A64-0B72-46F4-ABA3-59DD361829A4}"/>
              </a:ext>
            </a:extLst>
          </p:cNvPr>
          <p:cNvCxnSpPr/>
          <p:nvPr/>
        </p:nvCxnSpPr>
        <p:spPr>
          <a:xfrm flipH="1" flipV="1">
            <a:off x="6101201" y="4491460"/>
            <a:ext cx="687732" cy="303188"/>
          </a:xfrm>
          <a:prstGeom prst="line">
            <a:avLst/>
          </a:prstGeom>
          <a:ln w="3492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2A3542-885E-4EBE-B8A0-F5A0B42E2E8D}"/>
              </a:ext>
            </a:extLst>
          </p:cNvPr>
          <p:cNvCxnSpPr/>
          <p:nvPr/>
        </p:nvCxnSpPr>
        <p:spPr>
          <a:xfrm flipH="1" flipV="1">
            <a:off x="6214344" y="4285751"/>
            <a:ext cx="557444" cy="502530"/>
          </a:xfrm>
          <a:prstGeom prst="line">
            <a:avLst/>
          </a:prstGeom>
          <a:ln w="3492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C1CC188-6BAD-404A-B34F-02D362C6462A}"/>
              </a:ext>
            </a:extLst>
          </p:cNvPr>
          <p:cNvCxnSpPr/>
          <p:nvPr/>
        </p:nvCxnSpPr>
        <p:spPr>
          <a:xfrm flipH="1" flipV="1">
            <a:off x="6563962" y="4488142"/>
            <a:ext cx="224971" cy="306506"/>
          </a:xfrm>
          <a:prstGeom prst="line">
            <a:avLst/>
          </a:prstGeom>
          <a:ln w="3492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E941CB-427A-494C-A6FC-2B1CE18CFC8B}"/>
              </a:ext>
            </a:extLst>
          </p:cNvPr>
          <p:cNvCxnSpPr/>
          <p:nvPr/>
        </p:nvCxnSpPr>
        <p:spPr>
          <a:xfrm flipH="1" flipV="1">
            <a:off x="6609484" y="4355435"/>
            <a:ext cx="179449" cy="421962"/>
          </a:xfrm>
          <a:prstGeom prst="line">
            <a:avLst/>
          </a:prstGeom>
          <a:ln w="34925">
            <a:solidFill>
              <a:srgbClr val="0070C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198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3463-21FC-4BB2-B316-3F4E7677F2DC}"/>
              </a:ext>
            </a:extLst>
          </p:cNvPr>
          <p:cNvSpPr>
            <a:spLocks noGrp="1"/>
          </p:cNvSpPr>
          <p:nvPr>
            <p:ph type="title"/>
          </p:nvPr>
        </p:nvSpPr>
        <p:spPr/>
        <p:txBody>
          <a:bodyPr/>
          <a:lstStyle/>
          <a:p>
            <a:r>
              <a:rPr lang="en-US">
                <a:ea typeface="+mj-lt"/>
                <a:cs typeface="+mj-lt"/>
              </a:rPr>
              <a:t>K-Means Algorithm: Steps</a:t>
            </a:r>
            <a:endParaRPr lang="en-US"/>
          </a:p>
        </p:txBody>
      </p:sp>
      <p:sp>
        <p:nvSpPr>
          <p:cNvPr id="5" name="Rectangle 4">
            <a:extLst>
              <a:ext uri="{FF2B5EF4-FFF2-40B4-BE49-F238E27FC236}">
                <a16:creationId xmlns:a16="http://schemas.microsoft.com/office/drawing/2014/main" id="{53CDEC1C-07C8-4483-88A7-282939476E75}"/>
              </a:ext>
            </a:extLst>
          </p:cNvPr>
          <p:cNvSpPr/>
          <p:nvPr/>
        </p:nvSpPr>
        <p:spPr>
          <a:xfrm>
            <a:off x="90352" y="4504232"/>
            <a:ext cx="5005068" cy="837014"/>
          </a:xfrm>
          <a:prstGeom prst="rect">
            <a:avLst/>
          </a:prstGeom>
          <a:solidFill>
            <a:srgbClr val="D9FF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B5BF0AC7-CA70-4170-BD3C-3798B5C79484}"/>
              </a:ext>
            </a:extLst>
          </p:cNvPr>
          <p:cNvSpPr txBox="1">
            <a:spLocks/>
          </p:cNvSpPr>
          <p:nvPr/>
        </p:nvSpPr>
        <p:spPr>
          <a:xfrm>
            <a:off x="90352" y="2351387"/>
            <a:ext cx="4378607" cy="69621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mn-ea"/>
                <a:cs typeface="+mn-cs"/>
              </a:rPr>
              <a:t>1. Initialization</a:t>
            </a:r>
            <a:r>
              <a:rPr kumimoji="0" lang="en-US" sz="2400" b="0" i="0" u="none" strike="noStrike" kern="1200" cap="none" spc="0" normalizeH="0" baseline="0" noProof="0">
                <a:ln>
                  <a:noFill/>
                </a:ln>
                <a:solidFill>
                  <a:prstClr val="white">
                    <a:lumMod val="65000"/>
                  </a:prstClr>
                </a:solidFill>
                <a:effectLst/>
                <a:uLnTx/>
                <a:uFillTx/>
                <a:latin typeface="TW Cen MT"/>
                <a:ea typeface="+mn-ea"/>
                <a:cs typeface="+mn-cs"/>
              </a:rPr>
              <a:t>: Pick K random points as centers</a:t>
            </a:r>
            <a:endParaRPr kumimoji="0" lang="en-US" sz="2400" b="1" i="0" u="none" strike="noStrike" kern="1200" cap="none" spc="0" normalizeH="0" baseline="0" noProof="0">
              <a:ln>
                <a:noFill/>
              </a:ln>
              <a:solidFill>
                <a:prstClr val="white">
                  <a:lumMod val="65000"/>
                </a:prstClr>
              </a:solidFill>
              <a:effectLst/>
              <a:uLnTx/>
              <a:uFillTx/>
              <a:latin typeface="TW Cen MT"/>
              <a:ea typeface="+mn-ea"/>
              <a:cs typeface="+mn-cs"/>
            </a:endParaRPr>
          </a:p>
        </p:txBody>
      </p:sp>
      <p:sp>
        <p:nvSpPr>
          <p:cNvPr id="9" name="Rectangle 8">
            <a:extLst>
              <a:ext uri="{FF2B5EF4-FFF2-40B4-BE49-F238E27FC236}">
                <a16:creationId xmlns:a16="http://schemas.microsoft.com/office/drawing/2014/main" id="{2CD3C6A8-5B2C-430C-8045-5B317A376E10}"/>
              </a:ext>
            </a:extLst>
          </p:cNvPr>
          <p:cNvSpPr/>
          <p:nvPr/>
        </p:nvSpPr>
        <p:spPr>
          <a:xfrm>
            <a:off x="430694" y="5398829"/>
            <a:ext cx="4662975" cy="461665"/>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Stop</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if no assignments change</a:t>
            </a:r>
            <a:endParaRPr kumimoji="0" lang="en-US" sz="135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Rectangle 33">
            <a:extLst>
              <a:ext uri="{FF2B5EF4-FFF2-40B4-BE49-F238E27FC236}">
                <a16:creationId xmlns:a16="http://schemas.microsoft.com/office/drawing/2014/main" id="{6BDA6A31-F3BB-45EA-AC4C-287D1BE22510}"/>
              </a:ext>
            </a:extLst>
          </p:cNvPr>
          <p:cNvSpPr/>
          <p:nvPr/>
        </p:nvSpPr>
        <p:spPr>
          <a:xfrm>
            <a:off x="430693" y="4506861"/>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W Cen MT"/>
                <a:ea typeface="Helvetica" charset="0"/>
                <a:cs typeface="Helvetica"/>
              </a:rPr>
              <a:t>b) </a:t>
            </a:r>
            <a:r>
              <a:rPr kumimoji="0" lang="en-US" sz="2400" b="1" i="0" u="sng" strike="noStrike" kern="1200" cap="none" spc="0" normalizeH="0" baseline="0" noProof="0">
                <a:ln>
                  <a:noFill/>
                </a:ln>
                <a:solidFill>
                  <a:prstClr val="black"/>
                </a:solidFill>
                <a:effectLst/>
                <a:uLnTx/>
                <a:uFillTx/>
                <a:latin typeface="TW Cen MT"/>
                <a:ea typeface="Helvetica" charset="0"/>
                <a:cs typeface="Helvetica"/>
              </a:rPr>
              <a:t>Update:</a:t>
            </a:r>
            <a:r>
              <a:rPr kumimoji="0" lang="en-US" sz="2400" b="0" i="0" u="none" strike="noStrike" kern="1200" cap="none" spc="0" normalizeH="0" baseline="0" noProof="0">
                <a:ln>
                  <a:noFill/>
                </a:ln>
                <a:solidFill>
                  <a:prstClr val="black"/>
                </a:solidFill>
                <a:effectLst/>
                <a:uLnTx/>
                <a:uFillTx/>
                <a:latin typeface="TW Cen MT"/>
                <a:ea typeface="Helvetica" charset="0"/>
                <a:cs typeface="Helvetica"/>
              </a:rPr>
              <a:t> move each cluster center to average of its assigned points</a:t>
            </a:r>
          </a:p>
        </p:txBody>
      </p:sp>
      <p:sp>
        <p:nvSpPr>
          <p:cNvPr id="36" name="Rectangle 35">
            <a:extLst>
              <a:ext uri="{FF2B5EF4-FFF2-40B4-BE49-F238E27FC236}">
                <a16:creationId xmlns:a16="http://schemas.microsoft.com/office/drawing/2014/main" id="{6F2ABF6B-3C9B-4AF1-98D1-A824581276A7}"/>
              </a:ext>
            </a:extLst>
          </p:cNvPr>
          <p:cNvSpPr/>
          <p:nvPr/>
        </p:nvSpPr>
        <p:spPr>
          <a:xfrm>
            <a:off x="430694" y="3620236"/>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65000"/>
                  </a:prstClr>
                </a:solidFill>
                <a:effectLst/>
                <a:uLnTx/>
                <a:uFillTx/>
                <a:latin typeface="TW Cen MT"/>
                <a:ea typeface="Helvetica" charset="0"/>
                <a:cs typeface="Helvetica"/>
              </a:rPr>
              <a:t>a) </a:t>
            </a: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Assignment:</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assign each point to nearest cluster</a:t>
            </a:r>
          </a:p>
        </p:txBody>
      </p:sp>
      <p:sp>
        <p:nvSpPr>
          <p:cNvPr id="38" name="Content Placeholder 2">
            <a:extLst>
              <a:ext uri="{FF2B5EF4-FFF2-40B4-BE49-F238E27FC236}">
                <a16:creationId xmlns:a16="http://schemas.microsoft.com/office/drawing/2014/main" id="{F7EFEC84-91DA-4FA9-BBB3-9934DB835A14}"/>
              </a:ext>
            </a:extLst>
          </p:cNvPr>
          <p:cNvSpPr txBox="1">
            <a:spLocks/>
          </p:cNvSpPr>
          <p:nvPr/>
        </p:nvSpPr>
        <p:spPr>
          <a:xfrm>
            <a:off x="90352" y="3163236"/>
            <a:ext cx="4378607" cy="50927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none" strike="noStrike" kern="1200" cap="none" spc="0" normalizeH="0" baseline="0" noProof="0">
                <a:ln>
                  <a:noFill/>
                </a:ln>
                <a:solidFill>
                  <a:prstClr val="black"/>
                </a:solidFill>
                <a:effectLst/>
                <a:uLnTx/>
                <a:uFillTx/>
                <a:latin typeface="TW Cen MT"/>
                <a:ea typeface="+mn-ea"/>
                <a:cs typeface="+mn-cs"/>
              </a:rPr>
              <a:t>2. Repeat:</a:t>
            </a:r>
            <a:br>
              <a:rPr kumimoji="0" lang="en-US" sz="2400" b="1" i="0" u="none" strike="noStrike" kern="1200" cap="none" spc="0" normalizeH="0" baseline="0" noProof="0">
                <a:ln>
                  <a:noFill/>
                </a:ln>
                <a:solidFill>
                  <a:prstClr val="black"/>
                </a:solidFill>
                <a:effectLst/>
                <a:uLnTx/>
                <a:uFillTx/>
                <a:latin typeface="TW Cen MT"/>
                <a:ea typeface="+mn-ea"/>
                <a:cs typeface="+mn-cs"/>
              </a:rPr>
            </a:b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10" name="Oval 9">
            <a:extLst>
              <a:ext uri="{FF2B5EF4-FFF2-40B4-BE49-F238E27FC236}">
                <a16:creationId xmlns:a16="http://schemas.microsoft.com/office/drawing/2014/main" id="{B5E469A7-C74B-4BAD-B87E-22D53CEC3F32}"/>
              </a:ext>
            </a:extLst>
          </p:cNvPr>
          <p:cNvSpPr>
            <a:spLocks noChangeAspect="1"/>
          </p:cNvSpPr>
          <p:nvPr/>
        </p:nvSpPr>
        <p:spPr>
          <a:xfrm>
            <a:off x="5657363" y="287763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Oval 10">
            <a:extLst>
              <a:ext uri="{FF2B5EF4-FFF2-40B4-BE49-F238E27FC236}">
                <a16:creationId xmlns:a16="http://schemas.microsoft.com/office/drawing/2014/main" id="{4923D0BA-96FA-4D93-A4BD-18F61F0F93D5}"/>
              </a:ext>
            </a:extLst>
          </p:cNvPr>
          <p:cNvSpPr>
            <a:spLocks noChangeAspect="1"/>
          </p:cNvSpPr>
          <p:nvPr/>
        </p:nvSpPr>
        <p:spPr>
          <a:xfrm>
            <a:off x="5878570" y="260331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DE4DDE23-536C-40EF-BB21-DA5EF53A51F7}"/>
              </a:ext>
            </a:extLst>
          </p:cNvPr>
          <p:cNvSpPr>
            <a:spLocks noChangeAspect="1"/>
          </p:cNvSpPr>
          <p:nvPr/>
        </p:nvSpPr>
        <p:spPr>
          <a:xfrm>
            <a:off x="5520657" y="331197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DB348CE0-C1CF-4BFE-A7C8-DE8D394A2622}"/>
              </a:ext>
            </a:extLst>
          </p:cNvPr>
          <p:cNvSpPr>
            <a:spLocks noChangeAspect="1"/>
          </p:cNvSpPr>
          <p:nvPr/>
        </p:nvSpPr>
        <p:spPr>
          <a:xfrm>
            <a:off x="5931683" y="3473358"/>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C2E18740-0ECD-4EEF-8804-E78A5D9F7D7C}"/>
              </a:ext>
            </a:extLst>
          </p:cNvPr>
          <p:cNvSpPr>
            <a:spLocks noChangeAspect="1"/>
          </p:cNvSpPr>
          <p:nvPr/>
        </p:nvSpPr>
        <p:spPr>
          <a:xfrm>
            <a:off x="5901657" y="299454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919A8655-28BA-47AB-A477-B472271D7922}"/>
              </a:ext>
            </a:extLst>
          </p:cNvPr>
          <p:cNvSpPr>
            <a:spLocks noChangeAspect="1"/>
          </p:cNvSpPr>
          <p:nvPr/>
        </p:nvSpPr>
        <p:spPr>
          <a:xfrm>
            <a:off x="6411743" y="306312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2E5CABD7-5785-4F04-A042-B7FC35C6E8F7}"/>
              </a:ext>
            </a:extLst>
          </p:cNvPr>
          <p:cNvSpPr>
            <a:spLocks noChangeAspect="1"/>
          </p:cNvSpPr>
          <p:nvPr/>
        </p:nvSpPr>
        <p:spPr>
          <a:xfrm>
            <a:off x="6206003" y="324339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578A2701-1DBF-47B8-9D06-3C0BA02A9803}"/>
              </a:ext>
            </a:extLst>
          </p:cNvPr>
          <p:cNvSpPr>
            <a:spLocks noChangeAspect="1"/>
          </p:cNvSpPr>
          <p:nvPr/>
        </p:nvSpPr>
        <p:spPr>
          <a:xfrm>
            <a:off x="7722497" y="2896845"/>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57A9424-8FF8-4C3F-B238-ED6AB745B420}"/>
              </a:ext>
            </a:extLst>
          </p:cNvPr>
          <p:cNvSpPr>
            <a:spLocks noChangeAspect="1"/>
          </p:cNvSpPr>
          <p:nvPr/>
        </p:nvSpPr>
        <p:spPr>
          <a:xfrm>
            <a:off x="7981577" y="2976694"/>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9" name="Oval 18">
            <a:extLst>
              <a:ext uri="{FF2B5EF4-FFF2-40B4-BE49-F238E27FC236}">
                <a16:creationId xmlns:a16="http://schemas.microsoft.com/office/drawing/2014/main" id="{222B9097-29C2-4CFA-BC04-E1D319E1D3B0}"/>
              </a:ext>
            </a:extLst>
          </p:cNvPr>
          <p:cNvSpPr>
            <a:spLocks noChangeAspect="1"/>
          </p:cNvSpPr>
          <p:nvPr/>
        </p:nvSpPr>
        <p:spPr>
          <a:xfrm>
            <a:off x="7613498" y="3063121"/>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0" name="Oval 19">
            <a:extLst>
              <a:ext uri="{FF2B5EF4-FFF2-40B4-BE49-F238E27FC236}">
                <a16:creationId xmlns:a16="http://schemas.microsoft.com/office/drawing/2014/main" id="{CA6AAD8D-F3F2-4BA7-9871-1AFE0E4184F3}"/>
              </a:ext>
            </a:extLst>
          </p:cNvPr>
          <p:cNvSpPr>
            <a:spLocks noChangeAspect="1"/>
          </p:cNvSpPr>
          <p:nvPr/>
        </p:nvSpPr>
        <p:spPr>
          <a:xfrm>
            <a:off x="7747432" y="3186466"/>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Oval 20">
            <a:extLst>
              <a:ext uri="{FF2B5EF4-FFF2-40B4-BE49-F238E27FC236}">
                <a16:creationId xmlns:a16="http://schemas.microsoft.com/office/drawing/2014/main" id="{462050B8-FFC9-4568-9D9F-E03981C48BC5}"/>
              </a:ext>
            </a:extLst>
          </p:cNvPr>
          <p:cNvSpPr>
            <a:spLocks noChangeAspect="1"/>
          </p:cNvSpPr>
          <p:nvPr/>
        </p:nvSpPr>
        <p:spPr>
          <a:xfrm>
            <a:off x="7448404" y="33182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2" name="Oval 21">
            <a:extLst>
              <a:ext uri="{FF2B5EF4-FFF2-40B4-BE49-F238E27FC236}">
                <a16:creationId xmlns:a16="http://schemas.microsoft.com/office/drawing/2014/main" id="{15E52CC0-16DE-4419-A51E-071D04E9A569}"/>
              </a:ext>
            </a:extLst>
          </p:cNvPr>
          <p:cNvSpPr>
            <a:spLocks noChangeAspect="1"/>
          </p:cNvSpPr>
          <p:nvPr/>
        </p:nvSpPr>
        <p:spPr>
          <a:xfrm>
            <a:off x="7884592" y="3338927"/>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3" name="Oval 22">
            <a:extLst>
              <a:ext uri="{FF2B5EF4-FFF2-40B4-BE49-F238E27FC236}">
                <a16:creationId xmlns:a16="http://schemas.microsoft.com/office/drawing/2014/main" id="{111418E8-678A-471B-99F1-5CF739CED4BF}"/>
              </a:ext>
            </a:extLst>
          </p:cNvPr>
          <p:cNvSpPr>
            <a:spLocks noChangeAspect="1"/>
          </p:cNvSpPr>
          <p:nvPr/>
        </p:nvSpPr>
        <p:spPr>
          <a:xfrm>
            <a:off x="7585337" y="34706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 name="Oval 23">
            <a:extLst>
              <a:ext uri="{FF2B5EF4-FFF2-40B4-BE49-F238E27FC236}">
                <a16:creationId xmlns:a16="http://schemas.microsoft.com/office/drawing/2014/main" id="{ADA59C15-F454-4090-81FC-C72F5F1F9FF8}"/>
              </a:ext>
            </a:extLst>
          </p:cNvPr>
          <p:cNvSpPr>
            <a:spLocks noChangeAspect="1"/>
          </p:cNvSpPr>
          <p:nvPr/>
        </p:nvSpPr>
        <p:spPr>
          <a:xfrm>
            <a:off x="6497439" y="443540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F3BAED76-2E9D-4CC3-A26A-1411D912DB78}"/>
              </a:ext>
            </a:extLst>
          </p:cNvPr>
          <p:cNvSpPr>
            <a:spLocks noChangeAspect="1"/>
          </p:cNvSpPr>
          <p:nvPr/>
        </p:nvSpPr>
        <p:spPr>
          <a:xfrm>
            <a:off x="6042514" y="4426364"/>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FC993274-145F-426B-B8AA-9DA049DD79B2}"/>
              </a:ext>
            </a:extLst>
          </p:cNvPr>
          <p:cNvSpPr>
            <a:spLocks noChangeAspect="1"/>
          </p:cNvSpPr>
          <p:nvPr/>
        </p:nvSpPr>
        <p:spPr>
          <a:xfrm>
            <a:off x="6297613" y="4563524"/>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3D9C197D-1D50-4898-95BC-F5A296FCF964}"/>
              </a:ext>
            </a:extLst>
          </p:cNvPr>
          <p:cNvSpPr>
            <a:spLocks noChangeAspect="1"/>
          </p:cNvSpPr>
          <p:nvPr/>
        </p:nvSpPr>
        <p:spPr>
          <a:xfrm>
            <a:off x="6548903" y="429496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44CDB03F-5133-4624-82B9-4307010F67FB}"/>
              </a:ext>
            </a:extLst>
          </p:cNvPr>
          <p:cNvSpPr>
            <a:spLocks noChangeAspect="1"/>
          </p:cNvSpPr>
          <p:nvPr/>
        </p:nvSpPr>
        <p:spPr>
          <a:xfrm>
            <a:off x="6895613" y="457256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Oval 28">
            <a:extLst>
              <a:ext uri="{FF2B5EF4-FFF2-40B4-BE49-F238E27FC236}">
                <a16:creationId xmlns:a16="http://schemas.microsoft.com/office/drawing/2014/main" id="{1D5666ED-A8B8-484F-86DE-3D7776BCA3F4}"/>
              </a:ext>
            </a:extLst>
          </p:cNvPr>
          <p:cNvSpPr>
            <a:spLocks noChangeAspect="1"/>
          </p:cNvSpPr>
          <p:nvPr/>
        </p:nvSpPr>
        <p:spPr>
          <a:xfrm>
            <a:off x="6160453" y="4222898"/>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0" name="Oval 29">
            <a:extLst>
              <a:ext uri="{FF2B5EF4-FFF2-40B4-BE49-F238E27FC236}">
                <a16:creationId xmlns:a16="http://schemas.microsoft.com/office/drawing/2014/main" id="{47B5C685-9A61-4878-BB90-ABC771C1208F}"/>
              </a:ext>
            </a:extLst>
          </p:cNvPr>
          <p:cNvSpPr>
            <a:spLocks noChangeAspect="1"/>
          </p:cNvSpPr>
          <p:nvPr/>
        </p:nvSpPr>
        <p:spPr>
          <a:xfrm>
            <a:off x="6487668" y="4828032"/>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1" name="5-Point Star 99">
            <a:extLst>
              <a:ext uri="{FF2B5EF4-FFF2-40B4-BE49-F238E27FC236}">
                <a16:creationId xmlns:a16="http://schemas.microsoft.com/office/drawing/2014/main" id="{7A04C1BA-BE5D-43B5-B8EF-6DCBA13A297C}"/>
              </a:ext>
            </a:extLst>
          </p:cNvPr>
          <p:cNvSpPr/>
          <p:nvPr/>
        </p:nvSpPr>
        <p:spPr>
          <a:xfrm>
            <a:off x="7685126" y="3078200"/>
            <a:ext cx="308610" cy="308610"/>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2" name="5-Point Star 100">
            <a:extLst>
              <a:ext uri="{FF2B5EF4-FFF2-40B4-BE49-F238E27FC236}">
                <a16:creationId xmlns:a16="http://schemas.microsoft.com/office/drawing/2014/main" id="{8F6810A4-2E7D-46B3-8724-7FE14565E362}"/>
              </a:ext>
            </a:extLst>
          </p:cNvPr>
          <p:cNvSpPr/>
          <p:nvPr/>
        </p:nvSpPr>
        <p:spPr>
          <a:xfrm>
            <a:off x="6018299" y="3343103"/>
            <a:ext cx="308610" cy="308610"/>
          </a:xfrm>
          <a:prstGeom prst="star5">
            <a:avLst/>
          </a:prstGeom>
          <a:solidFill>
            <a:srgbClr val="92D050">
              <a:alpha val="21000"/>
            </a:srgb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3" name="5-Point Star 101">
            <a:extLst>
              <a:ext uri="{FF2B5EF4-FFF2-40B4-BE49-F238E27FC236}">
                <a16:creationId xmlns:a16="http://schemas.microsoft.com/office/drawing/2014/main" id="{40576015-4AB7-4BE4-8E49-A18400E6744F}"/>
              </a:ext>
            </a:extLst>
          </p:cNvPr>
          <p:cNvSpPr/>
          <p:nvPr/>
        </p:nvSpPr>
        <p:spPr>
          <a:xfrm>
            <a:off x="6617483" y="4605947"/>
            <a:ext cx="308610" cy="308610"/>
          </a:xfrm>
          <a:prstGeom prst="star5">
            <a:avLst/>
          </a:prstGeom>
          <a:solidFill>
            <a:srgbClr val="00B0F0">
              <a:alpha val="20000"/>
            </a:srgb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5" name="Straight Arrow Connector 34">
            <a:extLst>
              <a:ext uri="{FF2B5EF4-FFF2-40B4-BE49-F238E27FC236}">
                <a16:creationId xmlns:a16="http://schemas.microsoft.com/office/drawing/2014/main" id="{E519D98E-041A-42F2-8824-536491AB4251}"/>
              </a:ext>
            </a:extLst>
          </p:cNvPr>
          <p:cNvCxnSpPr/>
          <p:nvPr/>
        </p:nvCxnSpPr>
        <p:spPr>
          <a:xfrm flipH="1" flipV="1">
            <a:off x="6068843" y="3275443"/>
            <a:ext cx="68580" cy="170582"/>
          </a:xfrm>
          <a:prstGeom prst="straightConnector1">
            <a:avLst/>
          </a:prstGeom>
          <a:ln w="1905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2BE6846-8283-4864-BF83-18FDBE0E4AF7}"/>
              </a:ext>
            </a:extLst>
          </p:cNvPr>
          <p:cNvCxnSpPr/>
          <p:nvPr/>
        </p:nvCxnSpPr>
        <p:spPr>
          <a:xfrm flipH="1" flipV="1">
            <a:off x="6592869" y="4613018"/>
            <a:ext cx="123352" cy="113865"/>
          </a:xfrm>
          <a:prstGeom prst="straightConnector1">
            <a:avLst/>
          </a:prstGeom>
          <a:ln w="1905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9" name="5-Point Star 37">
            <a:extLst>
              <a:ext uri="{FF2B5EF4-FFF2-40B4-BE49-F238E27FC236}">
                <a16:creationId xmlns:a16="http://schemas.microsoft.com/office/drawing/2014/main" id="{67C81A39-63DB-4069-A50F-6000C9A592DC}"/>
              </a:ext>
            </a:extLst>
          </p:cNvPr>
          <p:cNvSpPr/>
          <p:nvPr/>
        </p:nvSpPr>
        <p:spPr>
          <a:xfrm>
            <a:off x="6353773" y="4401008"/>
            <a:ext cx="308610" cy="308610"/>
          </a:xfrm>
          <a:prstGeom prst="star5">
            <a:avLst/>
          </a:prstGeom>
          <a:solidFill>
            <a:srgbClr val="00B0F0"/>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0" name="5-Point Star 38">
            <a:extLst>
              <a:ext uri="{FF2B5EF4-FFF2-40B4-BE49-F238E27FC236}">
                <a16:creationId xmlns:a16="http://schemas.microsoft.com/office/drawing/2014/main" id="{9F5A74E6-C4B8-49DF-9CE9-B1AAEB880CC4}"/>
              </a:ext>
            </a:extLst>
          </p:cNvPr>
          <p:cNvSpPr/>
          <p:nvPr/>
        </p:nvSpPr>
        <p:spPr>
          <a:xfrm>
            <a:off x="5897393" y="3003049"/>
            <a:ext cx="308610" cy="308610"/>
          </a:xfrm>
          <a:prstGeom prst="star5">
            <a:avLst/>
          </a:prstGeom>
          <a:solidFill>
            <a:srgbClr val="92D050"/>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671629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3463-21FC-4BB2-B316-3F4E7677F2DC}"/>
              </a:ext>
            </a:extLst>
          </p:cNvPr>
          <p:cNvSpPr>
            <a:spLocks noGrp="1"/>
          </p:cNvSpPr>
          <p:nvPr>
            <p:ph type="title"/>
          </p:nvPr>
        </p:nvSpPr>
        <p:spPr/>
        <p:txBody>
          <a:bodyPr/>
          <a:lstStyle/>
          <a:p>
            <a:r>
              <a:rPr lang="en-US">
                <a:ea typeface="+mj-lt"/>
                <a:cs typeface="+mj-lt"/>
              </a:rPr>
              <a:t>K-Means Algorithm: Steps</a:t>
            </a:r>
            <a:endParaRPr lang="en-US"/>
          </a:p>
        </p:txBody>
      </p:sp>
      <p:sp>
        <p:nvSpPr>
          <p:cNvPr id="5" name="Rectangle 4">
            <a:extLst>
              <a:ext uri="{FF2B5EF4-FFF2-40B4-BE49-F238E27FC236}">
                <a16:creationId xmlns:a16="http://schemas.microsoft.com/office/drawing/2014/main" id="{53CDEC1C-07C8-4483-88A7-282939476E75}"/>
              </a:ext>
            </a:extLst>
          </p:cNvPr>
          <p:cNvSpPr/>
          <p:nvPr/>
        </p:nvSpPr>
        <p:spPr>
          <a:xfrm>
            <a:off x="90352" y="3671017"/>
            <a:ext cx="5005068" cy="719510"/>
          </a:xfrm>
          <a:prstGeom prst="rect">
            <a:avLst/>
          </a:prstGeom>
          <a:solidFill>
            <a:srgbClr val="D9FF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B5BF0AC7-CA70-4170-BD3C-3798B5C79484}"/>
              </a:ext>
            </a:extLst>
          </p:cNvPr>
          <p:cNvSpPr txBox="1">
            <a:spLocks/>
          </p:cNvSpPr>
          <p:nvPr/>
        </p:nvSpPr>
        <p:spPr>
          <a:xfrm>
            <a:off x="90352" y="2351387"/>
            <a:ext cx="4378607" cy="69621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mn-ea"/>
                <a:cs typeface="+mn-cs"/>
              </a:rPr>
              <a:t>1. Initialization</a:t>
            </a:r>
            <a:r>
              <a:rPr kumimoji="0" lang="en-US" sz="2400" b="0" i="0" u="none" strike="noStrike" kern="1200" cap="none" spc="0" normalizeH="0" baseline="0" noProof="0">
                <a:ln>
                  <a:noFill/>
                </a:ln>
                <a:solidFill>
                  <a:prstClr val="white">
                    <a:lumMod val="65000"/>
                  </a:prstClr>
                </a:solidFill>
                <a:effectLst/>
                <a:uLnTx/>
                <a:uFillTx/>
                <a:latin typeface="TW Cen MT"/>
                <a:ea typeface="+mn-ea"/>
                <a:cs typeface="+mn-cs"/>
              </a:rPr>
              <a:t>: Pick K random points as centers</a:t>
            </a:r>
            <a:endParaRPr kumimoji="0" lang="en-US" sz="2400" b="1" i="0" u="none" strike="noStrike" kern="1200" cap="none" spc="0" normalizeH="0" baseline="0" noProof="0">
              <a:ln>
                <a:noFill/>
              </a:ln>
              <a:solidFill>
                <a:prstClr val="white">
                  <a:lumMod val="65000"/>
                </a:prstClr>
              </a:solidFill>
              <a:effectLst/>
              <a:uLnTx/>
              <a:uFillTx/>
              <a:latin typeface="TW Cen MT"/>
              <a:ea typeface="+mn-ea"/>
              <a:cs typeface="+mn-cs"/>
            </a:endParaRPr>
          </a:p>
        </p:txBody>
      </p:sp>
      <p:sp>
        <p:nvSpPr>
          <p:cNvPr id="9" name="Rectangle 8">
            <a:extLst>
              <a:ext uri="{FF2B5EF4-FFF2-40B4-BE49-F238E27FC236}">
                <a16:creationId xmlns:a16="http://schemas.microsoft.com/office/drawing/2014/main" id="{2CD3C6A8-5B2C-430C-8045-5B317A376E10}"/>
              </a:ext>
            </a:extLst>
          </p:cNvPr>
          <p:cNvSpPr/>
          <p:nvPr/>
        </p:nvSpPr>
        <p:spPr>
          <a:xfrm>
            <a:off x="430694" y="5398829"/>
            <a:ext cx="4662975" cy="461665"/>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Stop</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if no assignments change</a:t>
            </a:r>
            <a:endParaRPr kumimoji="0" lang="en-US" sz="135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Rectangle 33">
            <a:extLst>
              <a:ext uri="{FF2B5EF4-FFF2-40B4-BE49-F238E27FC236}">
                <a16:creationId xmlns:a16="http://schemas.microsoft.com/office/drawing/2014/main" id="{6BDA6A31-F3BB-45EA-AC4C-287D1BE22510}"/>
              </a:ext>
            </a:extLst>
          </p:cNvPr>
          <p:cNvSpPr/>
          <p:nvPr/>
        </p:nvSpPr>
        <p:spPr>
          <a:xfrm>
            <a:off x="430693" y="4506861"/>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65000"/>
                  </a:prstClr>
                </a:solidFill>
                <a:effectLst/>
                <a:uLnTx/>
                <a:uFillTx/>
                <a:latin typeface="TW Cen MT"/>
                <a:ea typeface="Helvetica" charset="0"/>
                <a:cs typeface="Helvetica"/>
              </a:rPr>
              <a:t>b) </a:t>
            </a: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Update:</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move each cluster center to average of its assigned points</a:t>
            </a:r>
          </a:p>
        </p:txBody>
      </p:sp>
      <p:sp>
        <p:nvSpPr>
          <p:cNvPr id="36" name="Rectangle 35">
            <a:extLst>
              <a:ext uri="{FF2B5EF4-FFF2-40B4-BE49-F238E27FC236}">
                <a16:creationId xmlns:a16="http://schemas.microsoft.com/office/drawing/2014/main" id="{6F2ABF6B-3C9B-4AF1-98D1-A824581276A7}"/>
              </a:ext>
            </a:extLst>
          </p:cNvPr>
          <p:cNvSpPr/>
          <p:nvPr/>
        </p:nvSpPr>
        <p:spPr>
          <a:xfrm>
            <a:off x="430694" y="3620236"/>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W Cen MT"/>
                <a:ea typeface="Helvetica" charset="0"/>
                <a:cs typeface="Helvetica"/>
              </a:rPr>
              <a:t>a) </a:t>
            </a:r>
            <a:r>
              <a:rPr kumimoji="0" lang="en-US" sz="2400" b="1" i="0" u="sng" strike="noStrike" kern="1200" cap="none" spc="0" normalizeH="0" baseline="0" noProof="0">
                <a:ln>
                  <a:noFill/>
                </a:ln>
                <a:solidFill>
                  <a:prstClr val="black"/>
                </a:solidFill>
                <a:effectLst/>
                <a:uLnTx/>
                <a:uFillTx/>
                <a:latin typeface="TW Cen MT"/>
                <a:ea typeface="Helvetica" charset="0"/>
                <a:cs typeface="Helvetica"/>
              </a:rPr>
              <a:t>Assignment:</a:t>
            </a:r>
            <a:r>
              <a:rPr kumimoji="0" lang="en-US" sz="2400" b="0" i="0" u="none" strike="noStrike" kern="1200" cap="none" spc="0" normalizeH="0" baseline="0" noProof="0">
                <a:ln>
                  <a:noFill/>
                </a:ln>
                <a:solidFill>
                  <a:prstClr val="black"/>
                </a:solidFill>
                <a:effectLst/>
                <a:uLnTx/>
                <a:uFillTx/>
                <a:latin typeface="TW Cen MT"/>
                <a:ea typeface="Helvetica" charset="0"/>
                <a:cs typeface="Helvetica"/>
              </a:rPr>
              <a:t> assign each point to nearest cluster</a:t>
            </a:r>
          </a:p>
        </p:txBody>
      </p:sp>
      <p:sp>
        <p:nvSpPr>
          <p:cNvPr id="38" name="Content Placeholder 2">
            <a:extLst>
              <a:ext uri="{FF2B5EF4-FFF2-40B4-BE49-F238E27FC236}">
                <a16:creationId xmlns:a16="http://schemas.microsoft.com/office/drawing/2014/main" id="{F7EFEC84-91DA-4FA9-BBB3-9934DB835A14}"/>
              </a:ext>
            </a:extLst>
          </p:cNvPr>
          <p:cNvSpPr txBox="1">
            <a:spLocks/>
          </p:cNvSpPr>
          <p:nvPr/>
        </p:nvSpPr>
        <p:spPr>
          <a:xfrm>
            <a:off x="90352" y="3163236"/>
            <a:ext cx="4378607" cy="50927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none" strike="noStrike" kern="1200" cap="none" spc="0" normalizeH="0" baseline="0" noProof="0">
                <a:ln>
                  <a:noFill/>
                </a:ln>
                <a:solidFill>
                  <a:prstClr val="black"/>
                </a:solidFill>
                <a:effectLst/>
                <a:uLnTx/>
                <a:uFillTx/>
                <a:latin typeface="TW Cen MT"/>
                <a:ea typeface="+mn-ea"/>
                <a:cs typeface="+mn-cs"/>
              </a:rPr>
              <a:t>2. Repeat:</a:t>
            </a:r>
            <a:br>
              <a:rPr kumimoji="0" lang="en-US" sz="2400" b="1" i="0" u="none" strike="noStrike" kern="1200" cap="none" spc="0" normalizeH="0" baseline="0" noProof="0">
                <a:ln>
                  <a:noFill/>
                </a:ln>
                <a:solidFill>
                  <a:prstClr val="black"/>
                </a:solidFill>
                <a:effectLst/>
                <a:uLnTx/>
                <a:uFillTx/>
                <a:latin typeface="TW Cen MT"/>
                <a:ea typeface="+mn-ea"/>
                <a:cs typeface="+mn-cs"/>
              </a:rPr>
            </a:b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10" name="Oval 9">
            <a:extLst>
              <a:ext uri="{FF2B5EF4-FFF2-40B4-BE49-F238E27FC236}">
                <a16:creationId xmlns:a16="http://schemas.microsoft.com/office/drawing/2014/main" id="{60047100-49D4-4DA8-9AB7-6B15E7E961B4}"/>
              </a:ext>
            </a:extLst>
          </p:cNvPr>
          <p:cNvSpPr>
            <a:spLocks noChangeAspect="1"/>
          </p:cNvSpPr>
          <p:nvPr/>
        </p:nvSpPr>
        <p:spPr>
          <a:xfrm>
            <a:off x="5657363" y="287763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Oval 10">
            <a:extLst>
              <a:ext uri="{FF2B5EF4-FFF2-40B4-BE49-F238E27FC236}">
                <a16:creationId xmlns:a16="http://schemas.microsoft.com/office/drawing/2014/main" id="{578FBB36-8507-492F-A24A-463B5C35AABB}"/>
              </a:ext>
            </a:extLst>
          </p:cNvPr>
          <p:cNvSpPr>
            <a:spLocks noChangeAspect="1"/>
          </p:cNvSpPr>
          <p:nvPr/>
        </p:nvSpPr>
        <p:spPr>
          <a:xfrm>
            <a:off x="5878570" y="260331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2A46F9BD-308B-4033-AAB6-2B26AD8C6A10}"/>
              </a:ext>
            </a:extLst>
          </p:cNvPr>
          <p:cNvSpPr>
            <a:spLocks noChangeAspect="1"/>
          </p:cNvSpPr>
          <p:nvPr/>
        </p:nvSpPr>
        <p:spPr>
          <a:xfrm>
            <a:off x="5520657" y="331197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8420163C-46E6-4078-8FA7-239053AF3547}"/>
              </a:ext>
            </a:extLst>
          </p:cNvPr>
          <p:cNvSpPr>
            <a:spLocks noChangeAspect="1"/>
          </p:cNvSpPr>
          <p:nvPr/>
        </p:nvSpPr>
        <p:spPr>
          <a:xfrm>
            <a:off x="5931683" y="3473358"/>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B0EF56A8-65D2-42FD-9F91-935AE5D3F51C}"/>
              </a:ext>
            </a:extLst>
          </p:cNvPr>
          <p:cNvSpPr>
            <a:spLocks noChangeAspect="1"/>
          </p:cNvSpPr>
          <p:nvPr/>
        </p:nvSpPr>
        <p:spPr>
          <a:xfrm>
            <a:off x="5901657" y="299454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C76BC32F-DB05-4AFA-8967-5143B975A55C}"/>
              </a:ext>
            </a:extLst>
          </p:cNvPr>
          <p:cNvSpPr>
            <a:spLocks noChangeAspect="1"/>
          </p:cNvSpPr>
          <p:nvPr/>
        </p:nvSpPr>
        <p:spPr>
          <a:xfrm>
            <a:off x="6411743" y="306312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84582CFB-E8DA-4773-99A6-5285EBF11F2C}"/>
              </a:ext>
            </a:extLst>
          </p:cNvPr>
          <p:cNvSpPr>
            <a:spLocks noChangeAspect="1"/>
          </p:cNvSpPr>
          <p:nvPr/>
        </p:nvSpPr>
        <p:spPr>
          <a:xfrm>
            <a:off x="6206003" y="324339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5506C8F5-F6EE-4688-A013-7DA34C4A22B4}"/>
              </a:ext>
            </a:extLst>
          </p:cNvPr>
          <p:cNvSpPr>
            <a:spLocks noChangeAspect="1"/>
          </p:cNvSpPr>
          <p:nvPr/>
        </p:nvSpPr>
        <p:spPr>
          <a:xfrm>
            <a:off x="7722497" y="2896845"/>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81ACBB3F-6070-4241-96D6-18842A130089}"/>
              </a:ext>
            </a:extLst>
          </p:cNvPr>
          <p:cNvSpPr>
            <a:spLocks noChangeAspect="1"/>
          </p:cNvSpPr>
          <p:nvPr/>
        </p:nvSpPr>
        <p:spPr>
          <a:xfrm>
            <a:off x="7981577" y="2976694"/>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9" name="Oval 18">
            <a:extLst>
              <a:ext uri="{FF2B5EF4-FFF2-40B4-BE49-F238E27FC236}">
                <a16:creationId xmlns:a16="http://schemas.microsoft.com/office/drawing/2014/main" id="{B9310EB8-D577-4576-850F-959A59AD3B19}"/>
              </a:ext>
            </a:extLst>
          </p:cNvPr>
          <p:cNvSpPr>
            <a:spLocks noChangeAspect="1"/>
          </p:cNvSpPr>
          <p:nvPr/>
        </p:nvSpPr>
        <p:spPr>
          <a:xfrm>
            <a:off x="7613498" y="3063121"/>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0" name="Oval 19">
            <a:extLst>
              <a:ext uri="{FF2B5EF4-FFF2-40B4-BE49-F238E27FC236}">
                <a16:creationId xmlns:a16="http://schemas.microsoft.com/office/drawing/2014/main" id="{D541566F-0FEC-4F18-9C54-63AC5CBE32A4}"/>
              </a:ext>
            </a:extLst>
          </p:cNvPr>
          <p:cNvSpPr>
            <a:spLocks noChangeAspect="1"/>
          </p:cNvSpPr>
          <p:nvPr/>
        </p:nvSpPr>
        <p:spPr>
          <a:xfrm>
            <a:off x="7747432" y="3186466"/>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Oval 20">
            <a:extLst>
              <a:ext uri="{FF2B5EF4-FFF2-40B4-BE49-F238E27FC236}">
                <a16:creationId xmlns:a16="http://schemas.microsoft.com/office/drawing/2014/main" id="{95388CD7-448F-4FAF-BB96-439FDDDDE5E2}"/>
              </a:ext>
            </a:extLst>
          </p:cNvPr>
          <p:cNvSpPr>
            <a:spLocks noChangeAspect="1"/>
          </p:cNvSpPr>
          <p:nvPr/>
        </p:nvSpPr>
        <p:spPr>
          <a:xfrm>
            <a:off x="7448404" y="33182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2" name="Oval 21">
            <a:extLst>
              <a:ext uri="{FF2B5EF4-FFF2-40B4-BE49-F238E27FC236}">
                <a16:creationId xmlns:a16="http://schemas.microsoft.com/office/drawing/2014/main" id="{A1255D86-7273-47B9-AFC8-27A0C3AC24F7}"/>
              </a:ext>
            </a:extLst>
          </p:cNvPr>
          <p:cNvSpPr>
            <a:spLocks noChangeAspect="1"/>
          </p:cNvSpPr>
          <p:nvPr/>
        </p:nvSpPr>
        <p:spPr>
          <a:xfrm>
            <a:off x="7884592" y="3338927"/>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3" name="Oval 22">
            <a:extLst>
              <a:ext uri="{FF2B5EF4-FFF2-40B4-BE49-F238E27FC236}">
                <a16:creationId xmlns:a16="http://schemas.microsoft.com/office/drawing/2014/main" id="{3C4D34D5-8E50-42D3-B45B-BAB4C20E068A}"/>
              </a:ext>
            </a:extLst>
          </p:cNvPr>
          <p:cNvSpPr>
            <a:spLocks noChangeAspect="1"/>
          </p:cNvSpPr>
          <p:nvPr/>
        </p:nvSpPr>
        <p:spPr>
          <a:xfrm>
            <a:off x="7585337" y="34706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 name="Oval 23">
            <a:extLst>
              <a:ext uri="{FF2B5EF4-FFF2-40B4-BE49-F238E27FC236}">
                <a16:creationId xmlns:a16="http://schemas.microsoft.com/office/drawing/2014/main" id="{A8733A70-B8A4-4E77-B2E8-BA149B943241}"/>
              </a:ext>
            </a:extLst>
          </p:cNvPr>
          <p:cNvSpPr>
            <a:spLocks noChangeAspect="1"/>
          </p:cNvSpPr>
          <p:nvPr/>
        </p:nvSpPr>
        <p:spPr>
          <a:xfrm>
            <a:off x="6497439" y="443540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30264ABE-3342-4E3F-8044-71CA83507007}"/>
              </a:ext>
            </a:extLst>
          </p:cNvPr>
          <p:cNvSpPr>
            <a:spLocks noChangeAspect="1"/>
          </p:cNvSpPr>
          <p:nvPr/>
        </p:nvSpPr>
        <p:spPr>
          <a:xfrm>
            <a:off x="6042514" y="4426364"/>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16DA33DC-EBAF-49EE-8F11-35F159DD1A18}"/>
              </a:ext>
            </a:extLst>
          </p:cNvPr>
          <p:cNvSpPr>
            <a:spLocks noChangeAspect="1"/>
          </p:cNvSpPr>
          <p:nvPr/>
        </p:nvSpPr>
        <p:spPr>
          <a:xfrm>
            <a:off x="6297613" y="4563524"/>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038A5F65-674E-44EC-A6D7-FEFB909C63CF}"/>
              </a:ext>
            </a:extLst>
          </p:cNvPr>
          <p:cNvSpPr>
            <a:spLocks noChangeAspect="1"/>
          </p:cNvSpPr>
          <p:nvPr/>
        </p:nvSpPr>
        <p:spPr>
          <a:xfrm>
            <a:off x="6548903" y="429496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D4ED6B40-08C3-49BC-AE8B-E8BD2F4CD11D}"/>
              </a:ext>
            </a:extLst>
          </p:cNvPr>
          <p:cNvSpPr>
            <a:spLocks noChangeAspect="1"/>
          </p:cNvSpPr>
          <p:nvPr/>
        </p:nvSpPr>
        <p:spPr>
          <a:xfrm>
            <a:off x="6895613" y="457256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Oval 28">
            <a:extLst>
              <a:ext uri="{FF2B5EF4-FFF2-40B4-BE49-F238E27FC236}">
                <a16:creationId xmlns:a16="http://schemas.microsoft.com/office/drawing/2014/main" id="{D834FF30-3BC8-4E43-8706-9FB0CD03E7D4}"/>
              </a:ext>
            </a:extLst>
          </p:cNvPr>
          <p:cNvSpPr>
            <a:spLocks noChangeAspect="1"/>
          </p:cNvSpPr>
          <p:nvPr/>
        </p:nvSpPr>
        <p:spPr>
          <a:xfrm>
            <a:off x="6160453" y="4222898"/>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0" name="Oval 29">
            <a:extLst>
              <a:ext uri="{FF2B5EF4-FFF2-40B4-BE49-F238E27FC236}">
                <a16:creationId xmlns:a16="http://schemas.microsoft.com/office/drawing/2014/main" id="{CD9B87BA-3B4C-4CA8-8D52-BA02ABFE0467}"/>
              </a:ext>
            </a:extLst>
          </p:cNvPr>
          <p:cNvSpPr>
            <a:spLocks noChangeAspect="1"/>
          </p:cNvSpPr>
          <p:nvPr/>
        </p:nvSpPr>
        <p:spPr>
          <a:xfrm>
            <a:off x="6487668" y="4828032"/>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1" name="5-Point Star 99">
            <a:extLst>
              <a:ext uri="{FF2B5EF4-FFF2-40B4-BE49-F238E27FC236}">
                <a16:creationId xmlns:a16="http://schemas.microsoft.com/office/drawing/2014/main" id="{4492BF8D-D05E-4100-83BD-122CFEA9287E}"/>
              </a:ext>
            </a:extLst>
          </p:cNvPr>
          <p:cNvSpPr/>
          <p:nvPr/>
        </p:nvSpPr>
        <p:spPr>
          <a:xfrm>
            <a:off x="7685126" y="3078200"/>
            <a:ext cx="308610" cy="308610"/>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2" name="5-Point Star 37">
            <a:extLst>
              <a:ext uri="{FF2B5EF4-FFF2-40B4-BE49-F238E27FC236}">
                <a16:creationId xmlns:a16="http://schemas.microsoft.com/office/drawing/2014/main" id="{5F1614DD-F80C-4C68-B0CC-4BFDE1CF0DC7}"/>
              </a:ext>
            </a:extLst>
          </p:cNvPr>
          <p:cNvSpPr/>
          <p:nvPr/>
        </p:nvSpPr>
        <p:spPr>
          <a:xfrm>
            <a:off x="6353773" y="4401008"/>
            <a:ext cx="308610" cy="308610"/>
          </a:xfrm>
          <a:prstGeom prst="star5">
            <a:avLst/>
          </a:prstGeom>
          <a:solidFill>
            <a:srgbClr val="00B0F0"/>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3" name="5-Point Star 38">
            <a:extLst>
              <a:ext uri="{FF2B5EF4-FFF2-40B4-BE49-F238E27FC236}">
                <a16:creationId xmlns:a16="http://schemas.microsoft.com/office/drawing/2014/main" id="{59CE1669-C842-486B-BBC0-471D69DC304C}"/>
              </a:ext>
            </a:extLst>
          </p:cNvPr>
          <p:cNvSpPr/>
          <p:nvPr/>
        </p:nvSpPr>
        <p:spPr>
          <a:xfrm>
            <a:off x="5897393" y="3003049"/>
            <a:ext cx="308610" cy="308610"/>
          </a:xfrm>
          <a:prstGeom prst="star5">
            <a:avLst/>
          </a:prstGeom>
          <a:solidFill>
            <a:srgbClr val="92D050"/>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085948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3463-21FC-4BB2-B316-3F4E7677F2DC}"/>
              </a:ext>
            </a:extLst>
          </p:cNvPr>
          <p:cNvSpPr>
            <a:spLocks noGrp="1"/>
          </p:cNvSpPr>
          <p:nvPr>
            <p:ph type="title"/>
          </p:nvPr>
        </p:nvSpPr>
        <p:spPr/>
        <p:txBody>
          <a:bodyPr/>
          <a:lstStyle/>
          <a:p>
            <a:r>
              <a:rPr lang="en-US">
                <a:ea typeface="+mj-lt"/>
                <a:cs typeface="+mj-lt"/>
              </a:rPr>
              <a:t>K-Means Algorithm: Steps</a:t>
            </a:r>
            <a:endParaRPr lang="en-US"/>
          </a:p>
        </p:txBody>
      </p:sp>
      <p:sp>
        <p:nvSpPr>
          <p:cNvPr id="5" name="Rectangle 4">
            <a:extLst>
              <a:ext uri="{FF2B5EF4-FFF2-40B4-BE49-F238E27FC236}">
                <a16:creationId xmlns:a16="http://schemas.microsoft.com/office/drawing/2014/main" id="{53CDEC1C-07C8-4483-88A7-282939476E75}"/>
              </a:ext>
            </a:extLst>
          </p:cNvPr>
          <p:cNvSpPr/>
          <p:nvPr/>
        </p:nvSpPr>
        <p:spPr>
          <a:xfrm>
            <a:off x="90352" y="5390857"/>
            <a:ext cx="5005068" cy="505865"/>
          </a:xfrm>
          <a:prstGeom prst="rect">
            <a:avLst/>
          </a:prstGeom>
          <a:solidFill>
            <a:srgbClr val="D9FF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a:ea typeface="+mn-ea"/>
              <a:cs typeface="+mn-cs"/>
            </a:endParaRPr>
          </a:p>
        </p:txBody>
      </p:sp>
      <p:sp>
        <p:nvSpPr>
          <p:cNvPr id="7" name="Content Placeholder 2">
            <a:extLst>
              <a:ext uri="{FF2B5EF4-FFF2-40B4-BE49-F238E27FC236}">
                <a16:creationId xmlns:a16="http://schemas.microsoft.com/office/drawing/2014/main" id="{B5BF0AC7-CA70-4170-BD3C-3798B5C79484}"/>
              </a:ext>
            </a:extLst>
          </p:cNvPr>
          <p:cNvSpPr txBox="1">
            <a:spLocks/>
          </p:cNvSpPr>
          <p:nvPr/>
        </p:nvSpPr>
        <p:spPr>
          <a:xfrm>
            <a:off x="90352" y="2351387"/>
            <a:ext cx="4378607" cy="69621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sng" strike="noStrike" kern="1200" cap="none" spc="0" normalizeH="0" baseline="0" noProof="0">
                <a:ln>
                  <a:noFill/>
                </a:ln>
                <a:solidFill>
                  <a:prstClr val="white">
                    <a:lumMod val="65000"/>
                  </a:prstClr>
                </a:solidFill>
                <a:effectLst/>
                <a:uLnTx/>
                <a:uFillTx/>
                <a:latin typeface="TW Cen MT"/>
                <a:ea typeface="+mn-ea"/>
                <a:cs typeface="+mn-cs"/>
              </a:rPr>
              <a:t>1. Initialization</a:t>
            </a:r>
            <a:r>
              <a:rPr kumimoji="0" lang="en-US" sz="2400" b="0" i="0" u="none" strike="noStrike" kern="1200" cap="none" spc="0" normalizeH="0" baseline="0" noProof="0">
                <a:ln>
                  <a:noFill/>
                </a:ln>
                <a:solidFill>
                  <a:prstClr val="white">
                    <a:lumMod val="65000"/>
                  </a:prstClr>
                </a:solidFill>
                <a:effectLst/>
                <a:uLnTx/>
                <a:uFillTx/>
                <a:latin typeface="TW Cen MT"/>
                <a:ea typeface="+mn-ea"/>
                <a:cs typeface="+mn-cs"/>
              </a:rPr>
              <a:t>: Pick K random points as centers</a:t>
            </a:r>
            <a:endParaRPr kumimoji="0" lang="en-US" sz="2400" b="1" i="0" u="none" strike="noStrike" kern="1200" cap="none" spc="0" normalizeH="0" baseline="0" noProof="0">
              <a:ln>
                <a:noFill/>
              </a:ln>
              <a:solidFill>
                <a:prstClr val="white">
                  <a:lumMod val="65000"/>
                </a:prstClr>
              </a:solidFill>
              <a:effectLst/>
              <a:uLnTx/>
              <a:uFillTx/>
              <a:latin typeface="TW Cen MT"/>
              <a:ea typeface="+mn-ea"/>
              <a:cs typeface="+mn-cs"/>
            </a:endParaRPr>
          </a:p>
        </p:txBody>
      </p:sp>
      <p:sp>
        <p:nvSpPr>
          <p:cNvPr id="9" name="Rectangle 8">
            <a:extLst>
              <a:ext uri="{FF2B5EF4-FFF2-40B4-BE49-F238E27FC236}">
                <a16:creationId xmlns:a16="http://schemas.microsoft.com/office/drawing/2014/main" id="{2CD3C6A8-5B2C-430C-8045-5B317A376E10}"/>
              </a:ext>
            </a:extLst>
          </p:cNvPr>
          <p:cNvSpPr/>
          <p:nvPr/>
        </p:nvSpPr>
        <p:spPr>
          <a:xfrm>
            <a:off x="430694" y="5398829"/>
            <a:ext cx="4662975" cy="461665"/>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prstClr val="black"/>
                </a:solidFill>
                <a:effectLst/>
                <a:uLnTx/>
                <a:uFillTx/>
                <a:latin typeface="TW Cen MT"/>
                <a:ea typeface="Helvetica" charset="0"/>
                <a:cs typeface="Helvetica"/>
              </a:rPr>
              <a:t>Stop</a:t>
            </a:r>
            <a:r>
              <a:rPr kumimoji="0" lang="en-US" sz="2400" b="0" i="0" u="none" strike="noStrike" kern="1200" cap="none" spc="0" normalizeH="0" baseline="0" noProof="0">
                <a:ln>
                  <a:noFill/>
                </a:ln>
                <a:solidFill>
                  <a:prstClr val="black"/>
                </a:solidFill>
                <a:effectLst/>
                <a:uLnTx/>
                <a:uFillTx/>
                <a:latin typeface="TW Cen MT"/>
                <a:ea typeface="Helvetica" charset="0"/>
                <a:cs typeface="Helvetica"/>
              </a:rPr>
              <a:t> if no assignments change</a:t>
            </a:r>
            <a:endParaRPr kumimoji="0" lang="en-US" sz="135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Rectangle 33">
            <a:extLst>
              <a:ext uri="{FF2B5EF4-FFF2-40B4-BE49-F238E27FC236}">
                <a16:creationId xmlns:a16="http://schemas.microsoft.com/office/drawing/2014/main" id="{6BDA6A31-F3BB-45EA-AC4C-287D1BE22510}"/>
              </a:ext>
            </a:extLst>
          </p:cNvPr>
          <p:cNvSpPr/>
          <p:nvPr/>
        </p:nvSpPr>
        <p:spPr>
          <a:xfrm>
            <a:off x="430693" y="4506861"/>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65000"/>
                  </a:prstClr>
                </a:solidFill>
                <a:effectLst/>
                <a:uLnTx/>
                <a:uFillTx/>
                <a:latin typeface="TW Cen MT"/>
                <a:ea typeface="Helvetica" charset="0"/>
                <a:cs typeface="Helvetica"/>
              </a:rPr>
              <a:t>b) </a:t>
            </a:r>
            <a:r>
              <a:rPr kumimoji="0" lang="en-US" sz="2400" b="1" i="0" u="sng" strike="noStrike" kern="1200" cap="none" spc="0" normalizeH="0" baseline="0" noProof="0">
                <a:ln>
                  <a:noFill/>
                </a:ln>
                <a:solidFill>
                  <a:prstClr val="white">
                    <a:lumMod val="65000"/>
                  </a:prstClr>
                </a:solidFill>
                <a:effectLst/>
                <a:uLnTx/>
                <a:uFillTx/>
                <a:latin typeface="TW Cen MT"/>
                <a:ea typeface="Helvetica" charset="0"/>
                <a:cs typeface="Helvetica"/>
              </a:rPr>
              <a:t>Update:</a:t>
            </a:r>
            <a:r>
              <a:rPr kumimoji="0" lang="en-US" sz="2400" b="0" i="0" u="none" strike="noStrike" kern="1200" cap="none" spc="0" normalizeH="0" baseline="0" noProof="0">
                <a:ln>
                  <a:noFill/>
                </a:ln>
                <a:solidFill>
                  <a:prstClr val="white">
                    <a:lumMod val="65000"/>
                  </a:prstClr>
                </a:solidFill>
                <a:effectLst/>
                <a:uLnTx/>
                <a:uFillTx/>
                <a:latin typeface="TW Cen MT"/>
                <a:ea typeface="Helvetica" charset="0"/>
                <a:cs typeface="Helvetica"/>
              </a:rPr>
              <a:t> move each cluster center to average of its assigned points</a:t>
            </a:r>
          </a:p>
        </p:txBody>
      </p:sp>
      <p:sp>
        <p:nvSpPr>
          <p:cNvPr id="36" name="Rectangle 35">
            <a:extLst>
              <a:ext uri="{FF2B5EF4-FFF2-40B4-BE49-F238E27FC236}">
                <a16:creationId xmlns:a16="http://schemas.microsoft.com/office/drawing/2014/main" id="{6F2ABF6B-3C9B-4AF1-98D1-A824581276A7}"/>
              </a:ext>
            </a:extLst>
          </p:cNvPr>
          <p:cNvSpPr/>
          <p:nvPr/>
        </p:nvSpPr>
        <p:spPr>
          <a:xfrm>
            <a:off x="430694" y="3620236"/>
            <a:ext cx="4662975" cy="830997"/>
          </a:xfrm>
          <a:prstGeom prst="rect">
            <a:avLst/>
          </a:prstGeom>
        </p:spPr>
        <p:txBody>
          <a:bodyPr wrap="square" anchor="t">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A5A5A5"/>
                </a:solidFill>
                <a:effectLst/>
                <a:uLnTx/>
                <a:uFillTx/>
                <a:latin typeface="TW Cen MT"/>
                <a:ea typeface="Helvetica" charset="0"/>
                <a:cs typeface="Helvetica"/>
              </a:rPr>
              <a:t>a) </a:t>
            </a:r>
            <a:r>
              <a:rPr kumimoji="0" lang="en-US" sz="2400" b="1" i="0" u="sng" strike="noStrike" kern="1200" cap="none" spc="0" normalizeH="0" baseline="0" noProof="0">
                <a:ln>
                  <a:noFill/>
                </a:ln>
                <a:solidFill>
                  <a:srgbClr val="A5A5A5"/>
                </a:solidFill>
                <a:effectLst/>
                <a:uLnTx/>
                <a:uFillTx/>
                <a:latin typeface="TW Cen MT"/>
                <a:ea typeface="Helvetica" charset="0"/>
                <a:cs typeface="Helvetica"/>
              </a:rPr>
              <a:t>Assignment:</a:t>
            </a:r>
            <a:r>
              <a:rPr kumimoji="0" lang="en-US" sz="2400" b="0" i="0" u="none" strike="noStrike" kern="1200" cap="none" spc="0" normalizeH="0" baseline="0" noProof="0">
                <a:ln>
                  <a:noFill/>
                </a:ln>
                <a:solidFill>
                  <a:srgbClr val="A5A5A5"/>
                </a:solidFill>
                <a:effectLst/>
                <a:uLnTx/>
                <a:uFillTx/>
                <a:latin typeface="TW Cen MT"/>
                <a:ea typeface="Helvetica" charset="0"/>
                <a:cs typeface="Helvetica"/>
              </a:rPr>
              <a:t> assign each point to nearest cluster</a:t>
            </a:r>
          </a:p>
        </p:txBody>
      </p:sp>
      <p:sp>
        <p:nvSpPr>
          <p:cNvPr id="38" name="Content Placeholder 2">
            <a:extLst>
              <a:ext uri="{FF2B5EF4-FFF2-40B4-BE49-F238E27FC236}">
                <a16:creationId xmlns:a16="http://schemas.microsoft.com/office/drawing/2014/main" id="{F7EFEC84-91DA-4FA9-BBB3-9934DB835A14}"/>
              </a:ext>
            </a:extLst>
          </p:cNvPr>
          <p:cNvSpPr txBox="1">
            <a:spLocks/>
          </p:cNvSpPr>
          <p:nvPr/>
        </p:nvSpPr>
        <p:spPr>
          <a:xfrm>
            <a:off x="90352" y="3163236"/>
            <a:ext cx="4378607" cy="50927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1CADE4"/>
              </a:buClr>
              <a:buSzPct val="100000"/>
              <a:buFont typeface="Tw Cen MT" panose="020B0602020104020603" pitchFamily="34" charset="0"/>
              <a:buNone/>
              <a:tabLst/>
              <a:defRPr/>
            </a:pPr>
            <a:r>
              <a:rPr kumimoji="0" lang="en-US" sz="2400" b="1" i="0" u="none" strike="noStrike" kern="1200" cap="none" spc="0" normalizeH="0" baseline="0" noProof="0">
                <a:ln>
                  <a:noFill/>
                </a:ln>
                <a:solidFill>
                  <a:srgbClr val="A5A5A5"/>
                </a:solidFill>
                <a:effectLst/>
                <a:uLnTx/>
                <a:uFillTx/>
                <a:latin typeface="TW Cen MT"/>
                <a:ea typeface="+mn-ea"/>
                <a:cs typeface="+mn-cs"/>
              </a:rPr>
              <a:t>2. Repeat:</a:t>
            </a:r>
            <a:br>
              <a:rPr kumimoji="0" lang="en-US" sz="2400" b="1" i="0" u="none" strike="noStrike" kern="1200" cap="none" spc="0" normalizeH="0" baseline="0" noProof="0">
                <a:ln>
                  <a:noFill/>
                </a:ln>
                <a:solidFill>
                  <a:srgbClr val="A5A5A5"/>
                </a:solidFill>
                <a:effectLst/>
                <a:uLnTx/>
                <a:uFillTx/>
                <a:latin typeface="TW Cen MT"/>
                <a:ea typeface="+mn-ea"/>
                <a:cs typeface="+mn-cs"/>
              </a:rPr>
            </a:br>
            <a:endParaRPr kumimoji="0" lang="en-US" sz="2400" b="0" i="0" u="none" strike="noStrike" kern="1200" cap="none" spc="0" normalizeH="0" baseline="0" noProof="0">
              <a:ln>
                <a:noFill/>
              </a:ln>
              <a:solidFill>
                <a:srgbClr val="A5A5A5"/>
              </a:solidFill>
              <a:effectLst/>
              <a:uLnTx/>
              <a:uFillTx/>
              <a:latin typeface="TW Cen MT"/>
              <a:ea typeface="+mn-ea"/>
              <a:cs typeface="+mn-cs"/>
            </a:endParaRPr>
          </a:p>
        </p:txBody>
      </p:sp>
      <p:sp>
        <p:nvSpPr>
          <p:cNvPr id="10" name="Oval 9">
            <a:extLst>
              <a:ext uri="{FF2B5EF4-FFF2-40B4-BE49-F238E27FC236}">
                <a16:creationId xmlns:a16="http://schemas.microsoft.com/office/drawing/2014/main" id="{4DF24392-5422-40FE-BD96-75258755CF86}"/>
              </a:ext>
            </a:extLst>
          </p:cNvPr>
          <p:cNvSpPr>
            <a:spLocks noChangeAspect="1"/>
          </p:cNvSpPr>
          <p:nvPr/>
        </p:nvSpPr>
        <p:spPr>
          <a:xfrm>
            <a:off x="5657363" y="287763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Oval 10">
            <a:extLst>
              <a:ext uri="{FF2B5EF4-FFF2-40B4-BE49-F238E27FC236}">
                <a16:creationId xmlns:a16="http://schemas.microsoft.com/office/drawing/2014/main" id="{D7B0F699-D037-4827-BD32-4285D11CEB34}"/>
              </a:ext>
            </a:extLst>
          </p:cNvPr>
          <p:cNvSpPr>
            <a:spLocks noChangeAspect="1"/>
          </p:cNvSpPr>
          <p:nvPr/>
        </p:nvSpPr>
        <p:spPr>
          <a:xfrm>
            <a:off x="5878570" y="260331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F9D4DE84-33D9-495D-B2C7-D0DDD83DEFA3}"/>
              </a:ext>
            </a:extLst>
          </p:cNvPr>
          <p:cNvSpPr>
            <a:spLocks noChangeAspect="1"/>
          </p:cNvSpPr>
          <p:nvPr/>
        </p:nvSpPr>
        <p:spPr>
          <a:xfrm>
            <a:off x="5520657" y="331197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43A00BAB-1108-484B-B1C4-E57FBF08F4B2}"/>
              </a:ext>
            </a:extLst>
          </p:cNvPr>
          <p:cNvSpPr>
            <a:spLocks noChangeAspect="1"/>
          </p:cNvSpPr>
          <p:nvPr/>
        </p:nvSpPr>
        <p:spPr>
          <a:xfrm>
            <a:off x="5931683" y="3473358"/>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36FC4124-9582-49E4-91F2-DAE25DFA8961}"/>
              </a:ext>
            </a:extLst>
          </p:cNvPr>
          <p:cNvSpPr>
            <a:spLocks noChangeAspect="1"/>
          </p:cNvSpPr>
          <p:nvPr/>
        </p:nvSpPr>
        <p:spPr>
          <a:xfrm>
            <a:off x="5901657" y="299454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BA4773F8-D297-4AC3-B178-1E12EC6C720F}"/>
              </a:ext>
            </a:extLst>
          </p:cNvPr>
          <p:cNvSpPr>
            <a:spLocks noChangeAspect="1"/>
          </p:cNvSpPr>
          <p:nvPr/>
        </p:nvSpPr>
        <p:spPr>
          <a:xfrm>
            <a:off x="6411743" y="3063121"/>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FCE5C2A2-2071-4036-9F18-8B25A65B5790}"/>
              </a:ext>
            </a:extLst>
          </p:cNvPr>
          <p:cNvSpPr>
            <a:spLocks noChangeAspect="1"/>
          </p:cNvSpPr>
          <p:nvPr/>
        </p:nvSpPr>
        <p:spPr>
          <a:xfrm>
            <a:off x="6206003" y="3243394"/>
            <a:ext cx="137160" cy="1371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F95B7E50-A08C-4EC5-B65C-611B83FD41F9}"/>
              </a:ext>
            </a:extLst>
          </p:cNvPr>
          <p:cNvSpPr>
            <a:spLocks noChangeAspect="1"/>
          </p:cNvSpPr>
          <p:nvPr/>
        </p:nvSpPr>
        <p:spPr>
          <a:xfrm>
            <a:off x="7722497" y="2896845"/>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74544FEA-B6F4-4B4A-8098-28A928642860}"/>
              </a:ext>
            </a:extLst>
          </p:cNvPr>
          <p:cNvSpPr>
            <a:spLocks noChangeAspect="1"/>
          </p:cNvSpPr>
          <p:nvPr/>
        </p:nvSpPr>
        <p:spPr>
          <a:xfrm>
            <a:off x="7981577" y="2976694"/>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9" name="Oval 18">
            <a:extLst>
              <a:ext uri="{FF2B5EF4-FFF2-40B4-BE49-F238E27FC236}">
                <a16:creationId xmlns:a16="http://schemas.microsoft.com/office/drawing/2014/main" id="{F2469D97-D5DB-4272-B984-05ED8B2D1960}"/>
              </a:ext>
            </a:extLst>
          </p:cNvPr>
          <p:cNvSpPr>
            <a:spLocks noChangeAspect="1"/>
          </p:cNvSpPr>
          <p:nvPr/>
        </p:nvSpPr>
        <p:spPr>
          <a:xfrm>
            <a:off x="7613498" y="3063121"/>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0" name="Oval 19">
            <a:extLst>
              <a:ext uri="{FF2B5EF4-FFF2-40B4-BE49-F238E27FC236}">
                <a16:creationId xmlns:a16="http://schemas.microsoft.com/office/drawing/2014/main" id="{D28933C4-35B7-4E31-B497-72CECBF97AC8}"/>
              </a:ext>
            </a:extLst>
          </p:cNvPr>
          <p:cNvSpPr>
            <a:spLocks noChangeAspect="1"/>
          </p:cNvSpPr>
          <p:nvPr/>
        </p:nvSpPr>
        <p:spPr>
          <a:xfrm>
            <a:off x="7747432" y="3186466"/>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Oval 20">
            <a:extLst>
              <a:ext uri="{FF2B5EF4-FFF2-40B4-BE49-F238E27FC236}">
                <a16:creationId xmlns:a16="http://schemas.microsoft.com/office/drawing/2014/main" id="{8087E2CF-4F52-4E3D-9974-3CC20C9143B2}"/>
              </a:ext>
            </a:extLst>
          </p:cNvPr>
          <p:cNvSpPr>
            <a:spLocks noChangeAspect="1"/>
          </p:cNvSpPr>
          <p:nvPr/>
        </p:nvSpPr>
        <p:spPr>
          <a:xfrm>
            <a:off x="7448404" y="33182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2" name="Oval 21">
            <a:extLst>
              <a:ext uri="{FF2B5EF4-FFF2-40B4-BE49-F238E27FC236}">
                <a16:creationId xmlns:a16="http://schemas.microsoft.com/office/drawing/2014/main" id="{C1B38F3B-E981-4694-B5A2-279F11E515CE}"/>
              </a:ext>
            </a:extLst>
          </p:cNvPr>
          <p:cNvSpPr>
            <a:spLocks noChangeAspect="1"/>
          </p:cNvSpPr>
          <p:nvPr/>
        </p:nvSpPr>
        <p:spPr>
          <a:xfrm>
            <a:off x="7884592" y="3338927"/>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3" name="Oval 22">
            <a:extLst>
              <a:ext uri="{FF2B5EF4-FFF2-40B4-BE49-F238E27FC236}">
                <a16:creationId xmlns:a16="http://schemas.microsoft.com/office/drawing/2014/main" id="{5758CBDE-4156-41E3-B9DF-1A2D00E4F317}"/>
              </a:ext>
            </a:extLst>
          </p:cNvPr>
          <p:cNvSpPr>
            <a:spLocks noChangeAspect="1"/>
          </p:cNvSpPr>
          <p:nvPr/>
        </p:nvSpPr>
        <p:spPr>
          <a:xfrm>
            <a:off x="7585337" y="3470630"/>
            <a:ext cx="137160" cy="1371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 name="Oval 23">
            <a:extLst>
              <a:ext uri="{FF2B5EF4-FFF2-40B4-BE49-F238E27FC236}">
                <a16:creationId xmlns:a16="http://schemas.microsoft.com/office/drawing/2014/main" id="{A6955755-60B8-480A-AA63-1640679B02DD}"/>
              </a:ext>
            </a:extLst>
          </p:cNvPr>
          <p:cNvSpPr>
            <a:spLocks noChangeAspect="1"/>
          </p:cNvSpPr>
          <p:nvPr/>
        </p:nvSpPr>
        <p:spPr>
          <a:xfrm>
            <a:off x="6497439" y="443540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4D73D254-F116-4EBB-A933-4FC804F258B0}"/>
              </a:ext>
            </a:extLst>
          </p:cNvPr>
          <p:cNvSpPr>
            <a:spLocks noChangeAspect="1"/>
          </p:cNvSpPr>
          <p:nvPr/>
        </p:nvSpPr>
        <p:spPr>
          <a:xfrm>
            <a:off x="6042514" y="4426364"/>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60882F98-2746-47A7-BB68-0D74487F77C0}"/>
              </a:ext>
            </a:extLst>
          </p:cNvPr>
          <p:cNvSpPr>
            <a:spLocks noChangeAspect="1"/>
          </p:cNvSpPr>
          <p:nvPr/>
        </p:nvSpPr>
        <p:spPr>
          <a:xfrm>
            <a:off x="6297613" y="4563524"/>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E6F53566-2F64-4FD0-AF20-3A8CC00DB4FB}"/>
              </a:ext>
            </a:extLst>
          </p:cNvPr>
          <p:cNvSpPr>
            <a:spLocks noChangeAspect="1"/>
          </p:cNvSpPr>
          <p:nvPr/>
        </p:nvSpPr>
        <p:spPr>
          <a:xfrm>
            <a:off x="6548903" y="429496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1F4902BD-5A94-4ED7-9559-19EDB6104308}"/>
              </a:ext>
            </a:extLst>
          </p:cNvPr>
          <p:cNvSpPr>
            <a:spLocks noChangeAspect="1"/>
          </p:cNvSpPr>
          <p:nvPr/>
        </p:nvSpPr>
        <p:spPr>
          <a:xfrm>
            <a:off x="6895613" y="4572563"/>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Oval 28">
            <a:extLst>
              <a:ext uri="{FF2B5EF4-FFF2-40B4-BE49-F238E27FC236}">
                <a16:creationId xmlns:a16="http://schemas.microsoft.com/office/drawing/2014/main" id="{AB8BA5FD-0C3F-4DBB-A89D-3CB25AC0861D}"/>
              </a:ext>
            </a:extLst>
          </p:cNvPr>
          <p:cNvSpPr>
            <a:spLocks noChangeAspect="1"/>
          </p:cNvSpPr>
          <p:nvPr/>
        </p:nvSpPr>
        <p:spPr>
          <a:xfrm>
            <a:off x="6160453" y="4222898"/>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0" name="Oval 29">
            <a:extLst>
              <a:ext uri="{FF2B5EF4-FFF2-40B4-BE49-F238E27FC236}">
                <a16:creationId xmlns:a16="http://schemas.microsoft.com/office/drawing/2014/main" id="{B4FE1940-3014-4C31-96BF-453F5C549D00}"/>
              </a:ext>
            </a:extLst>
          </p:cNvPr>
          <p:cNvSpPr>
            <a:spLocks noChangeAspect="1"/>
          </p:cNvSpPr>
          <p:nvPr/>
        </p:nvSpPr>
        <p:spPr>
          <a:xfrm>
            <a:off x="6487668" y="4828032"/>
            <a:ext cx="137160" cy="13716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1" name="5-Point Star 99">
            <a:extLst>
              <a:ext uri="{FF2B5EF4-FFF2-40B4-BE49-F238E27FC236}">
                <a16:creationId xmlns:a16="http://schemas.microsoft.com/office/drawing/2014/main" id="{CD00790C-EC5B-4F93-955C-A5708094DF27}"/>
              </a:ext>
            </a:extLst>
          </p:cNvPr>
          <p:cNvSpPr/>
          <p:nvPr/>
        </p:nvSpPr>
        <p:spPr>
          <a:xfrm>
            <a:off x="7685126" y="3078200"/>
            <a:ext cx="308610" cy="308610"/>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2" name="5-Point Star 37">
            <a:extLst>
              <a:ext uri="{FF2B5EF4-FFF2-40B4-BE49-F238E27FC236}">
                <a16:creationId xmlns:a16="http://schemas.microsoft.com/office/drawing/2014/main" id="{204C1B60-0B85-4888-9240-6061E6AAEE0C}"/>
              </a:ext>
            </a:extLst>
          </p:cNvPr>
          <p:cNvSpPr/>
          <p:nvPr/>
        </p:nvSpPr>
        <p:spPr>
          <a:xfrm>
            <a:off x="6353773" y="4401008"/>
            <a:ext cx="308610" cy="308610"/>
          </a:xfrm>
          <a:prstGeom prst="star5">
            <a:avLst/>
          </a:prstGeom>
          <a:solidFill>
            <a:srgbClr val="00B0F0"/>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3" name="5-Point Star 38">
            <a:extLst>
              <a:ext uri="{FF2B5EF4-FFF2-40B4-BE49-F238E27FC236}">
                <a16:creationId xmlns:a16="http://schemas.microsoft.com/office/drawing/2014/main" id="{7241F94F-F2F5-40B2-A816-08B74B431C35}"/>
              </a:ext>
            </a:extLst>
          </p:cNvPr>
          <p:cNvSpPr/>
          <p:nvPr/>
        </p:nvSpPr>
        <p:spPr>
          <a:xfrm>
            <a:off x="5897393" y="3003049"/>
            <a:ext cx="308610" cy="308610"/>
          </a:xfrm>
          <a:prstGeom prst="star5">
            <a:avLst/>
          </a:prstGeom>
          <a:solidFill>
            <a:srgbClr val="92D050"/>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944692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Implementation v1</a:t>
            </a:r>
          </a:p>
        </p:txBody>
      </p:sp>
      <p:pic>
        <p:nvPicPr>
          <p:cNvPr id="4" name="Picture 3" descr="kNN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1828800"/>
            <a:ext cx="5969000" cy="3784600"/>
          </a:xfrm>
          <a:prstGeom prst="rect">
            <a:avLst/>
          </a:prstGeom>
        </p:spPr>
      </p:pic>
      <p:sp>
        <p:nvSpPr>
          <p:cNvPr id="3" name="Rectangular Callout 2"/>
          <p:cNvSpPr/>
          <p:nvPr/>
        </p:nvSpPr>
        <p:spPr bwMode="auto">
          <a:xfrm>
            <a:off x="5408592" y="2558204"/>
            <a:ext cx="1840568" cy="493295"/>
          </a:xfrm>
          <a:prstGeom prst="wedgeRectCallout">
            <a:avLst>
              <a:gd name="adj1" fmla="val -74001"/>
              <a:gd name="adj2" fmla="val 163197"/>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2000" b="1" i="0"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endParaRPr>
          </a:p>
        </p:txBody>
      </p:sp>
      <p:sp>
        <p:nvSpPr>
          <p:cNvPr id="5" name="Rectangle 4"/>
          <p:cNvSpPr/>
          <p:nvPr/>
        </p:nvSpPr>
        <p:spPr>
          <a:xfrm>
            <a:off x="5494382" y="2635574"/>
            <a:ext cx="1693092" cy="33855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Helvetica" pitchFamily="2" charset="0"/>
              </a:rPr>
              <a:t>Network traffic!</a:t>
            </a:r>
            <a:endParaRPr kumimoji="0" lang="en-SG" sz="1600" b="1" i="0" u="none" strike="noStrike" kern="1200" cap="none" spc="0" normalizeH="0" baseline="0" noProof="0" dirty="0">
              <a:ln>
                <a:noFill/>
              </a:ln>
              <a:solidFill>
                <a:srgbClr val="FF0000"/>
              </a:solidFill>
              <a:effectLst/>
              <a:uLnTx/>
              <a:uFillTx/>
              <a:latin typeface="Helvetica" pitchFamily="2" charset="0"/>
            </a:endParaRPr>
          </a:p>
        </p:txBody>
      </p:sp>
      <p:sp>
        <p:nvSpPr>
          <p:cNvPr id="6" name="TextBox 5"/>
          <p:cNvSpPr txBox="1"/>
          <p:nvPr/>
        </p:nvSpPr>
        <p:spPr>
          <a:xfrm>
            <a:off x="762000" y="6096000"/>
            <a:ext cx="2789546"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pitchFamily="2" charset="0"/>
              </a:rPr>
              <a:t>What is the problem?</a:t>
            </a:r>
            <a:endParaRPr kumimoji="0" lang="en-SG" sz="2000" b="1" i="0" u="none" strike="noStrike" kern="1200" cap="none" spc="0" normalizeH="0" baseline="0" noProof="0" dirty="0">
              <a:ln>
                <a:noFill/>
              </a:ln>
              <a:solidFill>
                <a:srgbClr val="FF0000"/>
              </a:solidFill>
              <a:effectLst/>
              <a:uLnTx/>
              <a:uFillTx/>
              <a:latin typeface="Helvetica" pitchFamily="2" charset="0"/>
            </a:endParaRPr>
          </a:p>
        </p:txBody>
      </p:sp>
      <p:sp>
        <p:nvSpPr>
          <p:cNvPr id="9" name="Title 2">
            <a:extLst>
              <a:ext uri="{FF2B5EF4-FFF2-40B4-BE49-F238E27FC236}">
                <a16:creationId xmlns:a16="http://schemas.microsoft.com/office/drawing/2014/main" id="{D8E082CE-BE41-3A41-9CBF-8A945C969B6A}"/>
              </a:ext>
            </a:extLst>
          </p:cNvPr>
          <p:cNvSpPr txBox="1">
            <a:spLocks/>
          </p:cNvSpPr>
          <p:nvPr/>
        </p:nvSpPr>
        <p:spPr bwMode="auto">
          <a:xfrm>
            <a:off x="741680" y="1089236"/>
            <a:ext cx="8077200" cy="783168"/>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B050"/>
                </a:solidFill>
                <a:effectLst/>
                <a:uLnTx/>
                <a:uFillTx/>
                <a:latin typeface="Gill Sans"/>
                <a:ea typeface="+mj-ea"/>
                <a:cs typeface="Gill Sans"/>
              </a:rPr>
              <a:t>This MapReduce job performs a </a:t>
            </a:r>
            <a:r>
              <a:rPr kumimoji="0" lang="en-US" sz="2000" b="1" i="0" u="none" strike="noStrike" kern="0" cap="none" spc="0" normalizeH="0" baseline="0" noProof="0" dirty="0">
                <a:ln>
                  <a:noFill/>
                </a:ln>
                <a:solidFill>
                  <a:srgbClr val="00B050"/>
                </a:solidFill>
                <a:effectLst/>
                <a:uLnTx/>
                <a:uFillTx/>
                <a:latin typeface="Gill Sans"/>
                <a:ea typeface="+mj-ea"/>
                <a:cs typeface="Gill Sans"/>
              </a:rPr>
              <a:t>single iteration </a:t>
            </a:r>
            <a:r>
              <a:rPr kumimoji="0" lang="en-US" sz="2000" b="0" i="0" u="none" strike="noStrike" kern="0" cap="none" spc="0" normalizeH="0" baseline="0" noProof="0" dirty="0">
                <a:ln>
                  <a:noFill/>
                </a:ln>
                <a:solidFill>
                  <a:srgbClr val="00B050"/>
                </a:solidFill>
                <a:effectLst/>
                <a:uLnTx/>
                <a:uFillTx/>
                <a:latin typeface="Gill Sans"/>
                <a:ea typeface="+mj-ea"/>
                <a:cs typeface="Gill Sans"/>
              </a:rPr>
              <a:t>of k-means. It receives as input the current positions of the cluster centers (i.e. stars) </a:t>
            </a:r>
            <a:endParaRPr kumimoji="0" lang="en-US" sz="2000" b="1" i="0" u="none" strike="noStrike" kern="0" cap="none" spc="0" normalizeH="0" baseline="0" noProof="0" dirty="0">
              <a:ln>
                <a:noFill/>
              </a:ln>
              <a:solidFill>
                <a:srgbClr val="00B050"/>
              </a:solidFill>
              <a:effectLst/>
              <a:uLnTx/>
              <a:uFillTx/>
              <a:latin typeface="Gill Sans"/>
              <a:ea typeface="+mj-ea"/>
              <a:cs typeface="Gill Sans"/>
            </a:endParaRPr>
          </a:p>
        </p:txBody>
      </p:sp>
    </p:spTree>
    <p:extLst>
      <p:ext uri="{BB962C8B-B14F-4D97-AF65-F5344CB8AC3E}">
        <p14:creationId xmlns:p14="http://schemas.microsoft.com/office/powerpoint/2010/main" val="21339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577F7E-1B9C-9346-A7A1-3865F586EAB5}"/>
              </a:ext>
            </a:extLst>
          </p:cNvPr>
          <p:cNvSpPr>
            <a:spLocks noGrp="1"/>
          </p:cNvSpPr>
          <p:nvPr>
            <p:ph idx="1"/>
          </p:nvPr>
        </p:nvSpPr>
        <p:spPr>
          <a:xfrm>
            <a:off x="381000" y="3276600"/>
            <a:ext cx="8458200" cy="2895600"/>
          </a:xfrm>
        </p:spPr>
        <p:txBody>
          <a:bodyPr/>
          <a:lstStyle/>
          <a:p>
            <a:pPr marL="457200" indent="-457200">
              <a:buFont typeface="+mj-lt"/>
              <a:buAutoNum type="arabicPeriod"/>
            </a:pPr>
            <a:r>
              <a:rPr lang="en-US" dirty="0"/>
              <a:t>O(n)</a:t>
            </a:r>
          </a:p>
          <a:p>
            <a:pPr marL="457200" indent="-457200">
              <a:buFont typeface="+mj-lt"/>
              <a:buAutoNum type="arabicPeriod"/>
            </a:pPr>
            <a:r>
              <a:rPr lang="en-US" dirty="0"/>
              <a:t>O(md)</a:t>
            </a:r>
          </a:p>
          <a:p>
            <a:pPr marL="457200" indent="-457200">
              <a:buFont typeface="+mj-lt"/>
              <a:buAutoNum type="arabicPeriod"/>
            </a:pPr>
            <a:r>
              <a:rPr lang="en-US" dirty="0"/>
              <a:t>O(</a:t>
            </a:r>
            <a:r>
              <a:rPr lang="en-US" dirty="0" err="1"/>
              <a:t>nmd</a:t>
            </a:r>
            <a:r>
              <a:rPr lang="en-US" dirty="0"/>
              <a:t>)</a:t>
            </a:r>
          </a:p>
          <a:p>
            <a:pPr marL="457200" indent="-457200">
              <a:buFont typeface="+mj-lt"/>
              <a:buAutoNum type="arabicPeriod"/>
            </a:pPr>
            <a:r>
              <a:rPr lang="en-US" dirty="0"/>
              <a:t>O(</a:t>
            </a:r>
            <a:r>
              <a:rPr lang="en-US" dirty="0" err="1"/>
              <a:t>kmd</a:t>
            </a:r>
            <a:r>
              <a:rPr lang="en-US" dirty="0"/>
              <a:t>)</a:t>
            </a:r>
          </a:p>
          <a:p>
            <a:pPr marL="0" indent="0">
              <a:buNone/>
            </a:pPr>
            <a:endParaRPr lang="en-US" dirty="0"/>
          </a:p>
          <a:p>
            <a:endParaRPr lang="en-US" dirty="0"/>
          </a:p>
        </p:txBody>
      </p:sp>
      <p:sp>
        <p:nvSpPr>
          <p:cNvPr id="3" name="Title 2">
            <a:extLst>
              <a:ext uri="{FF2B5EF4-FFF2-40B4-BE49-F238E27FC236}">
                <a16:creationId xmlns:a16="http://schemas.microsoft.com/office/drawing/2014/main" id="{70B1C94F-E72D-2842-8F26-E91E368B3F11}"/>
              </a:ext>
            </a:extLst>
          </p:cNvPr>
          <p:cNvSpPr>
            <a:spLocks noGrp="1"/>
          </p:cNvSpPr>
          <p:nvPr>
            <p:ph type="title"/>
          </p:nvPr>
        </p:nvSpPr>
        <p:spPr>
          <a:xfrm>
            <a:off x="152400" y="410632"/>
            <a:ext cx="8153400" cy="2332568"/>
          </a:xfrm>
        </p:spPr>
        <p:txBody>
          <a:bodyPr/>
          <a:lstStyle/>
          <a:p>
            <a:r>
              <a:rPr lang="en-US" dirty="0"/>
              <a:t>Q: How much disk I/O is exchanged between the mappers and reducers, in MapReduce K-means v1?</a:t>
            </a:r>
            <a:br>
              <a:rPr lang="en-US" dirty="0"/>
            </a:br>
            <a:r>
              <a:rPr lang="en-US" b="0" dirty="0"/>
              <a:t>(let n = no. of points, m = no. of iterations, d = dimensionality, k = no. of centers)</a:t>
            </a:r>
            <a:endParaRPr lang="en-US" dirty="0"/>
          </a:p>
        </p:txBody>
      </p:sp>
      <p:sp>
        <p:nvSpPr>
          <p:cNvPr id="4" name="Slide Number Placeholder 3">
            <a:extLst>
              <a:ext uri="{FF2B5EF4-FFF2-40B4-BE49-F238E27FC236}">
                <a16:creationId xmlns:a16="http://schemas.microsoft.com/office/drawing/2014/main" id="{91A6227D-84AF-284E-BFC7-80E366D00487}"/>
              </a:ext>
            </a:extLst>
          </p:cNvPr>
          <p:cNvSpPr>
            <a:spLocks noGrp="1"/>
          </p:cNvSpPr>
          <p:nvPr>
            <p:ph type="sldNum" sz="quarter" idx="10"/>
          </p:nvPr>
        </p:nvSpPr>
        <p:spPr/>
        <p:txBody>
          <a:bodyPr/>
          <a:lstStyle/>
          <a:p>
            <a:fld id="{95C605C4-1F5B-4B2B-8458-3FC432AF1FAC}" type="slidenum">
              <a:rPr lang="en-US" smtClean="0"/>
              <a:t>67</a:t>
            </a:fld>
            <a:endParaRPr lang="en-US"/>
          </a:p>
        </p:txBody>
      </p:sp>
      <p:pic>
        <p:nvPicPr>
          <p:cNvPr id="6" name="Picture 5">
            <a:extLst>
              <a:ext uri="{FF2B5EF4-FFF2-40B4-BE49-F238E27FC236}">
                <a16:creationId xmlns:a16="http://schemas.microsoft.com/office/drawing/2014/main" id="{050942A1-F307-C743-9612-F558C28ED98B}"/>
              </a:ext>
            </a:extLst>
          </p:cNvPr>
          <p:cNvPicPr>
            <a:picLocks noChangeAspect="1"/>
          </p:cNvPicPr>
          <p:nvPr/>
        </p:nvPicPr>
        <p:blipFill>
          <a:blip r:embed="rId2"/>
          <a:stretch>
            <a:fillRect/>
          </a:stretch>
        </p:blipFill>
        <p:spPr>
          <a:xfrm>
            <a:off x="8045335" y="121363"/>
            <a:ext cx="940030" cy="940030"/>
          </a:xfrm>
          <a:prstGeom prst="rect">
            <a:avLst/>
          </a:prstGeom>
        </p:spPr>
      </p:pic>
    </p:spTree>
    <p:extLst>
      <p:ext uri="{BB962C8B-B14F-4D97-AF65-F5344CB8AC3E}">
        <p14:creationId xmlns:p14="http://schemas.microsoft.com/office/powerpoint/2010/main" val="272407153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577F7E-1B9C-9346-A7A1-3865F586EAB5}"/>
              </a:ext>
            </a:extLst>
          </p:cNvPr>
          <p:cNvSpPr>
            <a:spLocks noGrp="1"/>
          </p:cNvSpPr>
          <p:nvPr>
            <p:ph idx="1"/>
          </p:nvPr>
        </p:nvSpPr>
        <p:spPr>
          <a:xfrm>
            <a:off x="381000" y="3276600"/>
            <a:ext cx="8458200" cy="2895600"/>
          </a:xfrm>
        </p:spPr>
        <p:txBody>
          <a:bodyPr/>
          <a:lstStyle/>
          <a:p>
            <a:pPr marL="457200" indent="-457200">
              <a:buFont typeface="+mj-lt"/>
              <a:buAutoNum type="arabicPeriod"/>
            </a:pPr>
            <a:r>
              <a:rPr lang="en-US" dirty="0"/>
              <a:t>O(n)</a:t>
            </a:r>
          </a:p>
          <a:p>
            <a:pPr marL="457200" indent="-457200">
              <a:buFont typeface="+mj-lt"/>
              <a:buAutoNum type="arabicPeriod"/>
            </a:pPr>
            <a:r>
              <a:rPr lang="en-US" dirty="0"/>
              <a:t>O(md)</a:t>
            </a:r>
          </a:p>
          <a:p>
            <a:pPr marL="457200" indent="-457200">
              <a:buFont typeface="+mj-lt"/>
              <a:buAutoNum type="arabicPeriod"/>
            </a:pPr>
            <a:r>
              <a:rPr lang="en-US" dirty="0"/>
              <a:t>O(</a:t>
            </a:r>
            <a:r>
              <a:rPr lang="en-US" dirty="0" err="1"/>
              <a:t>nmd</a:t>
            </a:r>
            <a:r>
              <a:rPr lang="en-US" dirty="0"/>
              <a:t>)</a:t>
            </a:r>
          </a:p>
          <a:p>
            <a:pPr marL="457200" indent="-457200">
              <a:buFont typeface="+mj-lt"/>
              <a:buAutoNum type="arabicPeriod"/>
            </a:pPr>
            <a:r>
              <a:rPr lang="en-US" dirty="0"/>
              <a:t>O(</a:t>
            </a:r>
            <a:r>
              <a:rPr lang="en-US" dirty="0" err="1"/>
              <a:t>kmd</a:t>
            </a:r>
            <a:r>
              <a:rPr lang="en-US" dirty="0"/>
              <a:t>)</a:t>
            </a:r>
          </a:p>
          <a:p>
            <a:pPr marL="0" indent="0">
              <a:buNone/>
            </a:pPr>
            <a:endParaRPr lang="en-US" dirty="0"/>
          </a:p>
          <a:p>
            <a:endParaRPr lang="en-US" dirty="0"/>
          </a:p>
        </p:txBody>
      </p:sp>
      <p:sp>
        <p:nvSpPr>
          <p:cNvPr id="3" name="Title 2">
            <a:extLst>
              <a:ext uri="{FF2B5EF4-FFF2-40B4-BE49-F238E27FC236}">
                <a16:creationId xmlns:a16="http://schemas.microsoft.com/office/drawing/2014/main" id="{70B1C94F-E72D-2842-8F26-E91E368B3F11}"/>
              </a:ext>
            </a:extLst>
          </p:cNvPr>
          <p:cNvSpPr>
            <a:spLocks noGrp="1"/>
          </p:cNvSpPr>
          <p:nvPr>
            <p:ph type="title"/>
          </p:nvPr>
        </p:nvSpPr>
        <p:spPr>
          <a:xfrm>
            <a:off x="152400" y="410632"/>
            <a:ext cx="8153400" cy="2332568"/>
          </a:xfrm>
        </p:spPr>
        <p:txBody>
          <a:bodyPr/>
          <a:lstStyle/>
          <a:p>
            <a:r>
              <a:rPr lang="en-US" dirty="0"/>
              <a:t>Q: How much disk I/O is exchanged between the mappers and reducers, in MapReduce K-means v1?</a:t>
            </a:r>
            <a:br>
              <a:rPr lang="en-US" dirty="0"/>
            </a:br>
            <a:r>
              <a:rPr lang="en-US" b="0" dirty="0"/>
              <a:t>(let n = no. of points, m = no. of iterations, d = dimensionality, k = no. of centers)</a:t>
            </a:r>
            <a:endParaRPr lang="en-US" dirty="0"/>
          </a:p>
        </p:txBody>
      </p:sp>
      <p:sp>
        <p:nvSpPr>
          <p:cNvPr id="4" name="Slide Number Placeholder 3">
            <a:extLst>
              <a:ext uri="{FF2B5EF4-FFF2-40B4-BE49-F238E27FC236}">
                <a16:creationId xmlns:a16="http://schemas.microsoft.com/office/drawing/2014/main" id="{91A6227D-84AF-284E-BFC7-80E366D00487}"/>
              </a:ext>
            </a:extLst>
          </p:cNvPr>
          <p:cNvSpPr>
            <a:spLocks noGrp="1"/>
          </p:cNvSpPr>
          <p:nvPr>
            <p:ph type="sldNum" sz="quarter" idx="10"/>
          </p:nvPr>
        </p:nvSpPr>
        <p:spPr/>
        <p:txBody>
          <a:bodyPr/>
          <a:lstStyle/>
          <a:p>
            <a:fld id="{95C605C4-1F5B-4B2B-8458-3FC432AF1FAC}" type="slidenum">
              <a:rPr lang="en-US" smtClean="0"/>
              <a:t>68</a:t>
            </a:fld>
            <a:endParaRPr lang="en-US"/>
          </a:p>
        </p:txBody>
      </p:sp>
      <p:pic>
        <p:nvPicPr>
          <p:cNvPr id="6" name="Picture 5">
            <a:extLst>
              <a:ext uri="{FF2B5EF4-FFF2-40B4-BE49-F238E27FC236}">
                <a16:creationId xmlns:a16="http://schemas.microsoft.com/office/drawing/2014/main" id="{050942A1-F307-C743-9612-F558C28ED98B}"/>
              </a:ext>
            </a:extLst>
          </p:cNvPr>
          <p:cNvPicPr>
            <a:picLocks noChangeAspect="1"/>
          </p:cNvPicPr>
          <p:nvPr/>
        </p:nvPicPr>
        <p:blipFill>
          <a:blip r:embed="rId2"/>
          <a:stretch>
            <a:fillRect/>
          </a:stretch>
        </p:blipFill>
        <p:spPr>
          <a:xfrm>
            <a:off x="8045335" y="121363"/>
            <a:ext cx="940030" cy="940030"/>
          </a:xfrm>
          <a:prstGeom prst="rect">
            <a:avLst/>
          </a:prstGeom>
        </p:spPr>
      </p:pic>
      <p:sp>
        <p:nvSpPr>
          <p:cNvPr id="5" name="Rounded Rectangle 4">
            <a:extLst>
              <a:ext uri="{FF2B5EF4-FFF2-40B4-BE49-F238E27FC236}">
                <a16:creationId xmlns:a16="http://schemas.microsoft.com/office/drawing/2014/main" id="{39FDE842-E204-5947-A941-5DC3B4A26FD0}"/>
              </a:ext>
            </a:extLst>
          </p:cNvPr>
          <p:cNvSpPr/>
          <p:nvPr/>
        </p:nvSpPr>
        <p:spPr>
          <a:xfrm>
            <a:off x="169333" y="4343400"/>
            <a:ext cx="20574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38584383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4300"/>
            <a:ext cx="7239000" cy="1028700"/>
          </a:xfrm>
        </p:spPr>
        <p:txBody>
          <a:bodyPr/>
          <a:lstStyle/>
          <a:p>
            <a:r>
              <a:rPr lang="en-US" dirty="0"/>
              <a:t>MapReduce Implementation v2 (with in-mapper combiner)</a:t>
            </a:r>
          </a:p>
        </p:txBody>
      </p:sp>
      <p:pic>
        <p:nvPicPr>
          <p:cNvPr id="4" name="Picture 3" descr="kNN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1295400"/>
            <a:ext cx="5969000" cy="5029200"/>
          </a:xfrm>
          <a:prstGeom prst="rect">
            <a:avLst/>
          </a:prstGeom>
        </p:spPr>
      </p:pic>
    </p:spTree>
    <p:extLst>
      <p:ext uri="{BB962C8B-B14F-4D97-AF65-F5344CB8AC3E}">
        <p14:creationId xmlns:p14="http://schemas.microsoft.com/office/powerpoint/2010/main" val="162257577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Preserving State in Mappers / Reducers</a:t>
            </a:r>
          </a:p>
        </p:txBody>
      </p:sp>
      <p:grpSp>
        <p:nvGrpSpPr>
          <p:cNvPr id="62" name="Group 61"/>
          <p:cNvGrpSpPr/>
          <p:nvPr/>
        </p:nvGrpSpPr>
        <p:grpSpPr>
          <a:xfrm>
            <a:off x="1066800" y="1676400"/>
            <a:ext cx="2057401" cy="3886200"/>
            <a:chOff x="1143000" y="1676400"/>
            <a:chExt cx="2057401" cy="3886200"/>
          </a:xfrm>
        </p:grpSpPr>
        <p:sp>
          <p:nvSpPr>
            <p:cNvPr id="7" name="Rounded Rectangle 6"/>
            <p:cNvSpPr/>
            <p:nvPr/>
          </p:nvSpPr>
          <p:spPr bwMode="auto">
            <a:xfrm>
              <a:off x="1143000" y="1676400"/>
              <a:ext cx="2057400" cy="38862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i="0" u="none" strike="noStrike" cap="none" normalizeH="0" baseline="0" dirty="0">
                <a:ln>
                  <a:noFill/>
                </a:ln>
                <a:solidFill>
                  <a:schemeClr val="bg2"/>
                </a:solidFill>
                <a:effectLst/>
                <a:latin typeface="Gill Sans"/>
                <a:cs typeface="Gill Sans"/>
              </a:endParaRPr>
            </a:p>
          </p:txBody>
        </p:sp>
        <p:sp>
          <p:nvSpPr>
            <p:cNvPr id="9" name="TextBox 8"/>
            <p:cNvSpPr txBox="1"/>
            <p:nvPr/>
          </p:nvSpPr>
          <p:spPr>
            <a:xfrm>
              <a:off x="1143001" y="1828800"/>
              <a:ext cx="2057400" cy="369332"/>
            </a:xfrm>
            <a:prstGeom prst="rect">
              <a:avLst/>
            </a:prstGeom>
            <a:noFill/>
          </p:spPr>
          <p:txBody>
            <a:bodyPr wrap="square" rtlCol="0">
              <a:spAutoFit/>
            </a:bodyPr>
            <a:lstStyle/>
            <a:p>
              <a:pPr algn="ctr"/>
              <a:r>
                <a:rPr lang="en-US" sz="1800" dirty="0">
                  <a:solidFill>
                    <a:schemeClr val="bg1"/>
                  </a:solidFill>
                  <a:latin typeface="Gill Sans"/>
                  <a:cs typeface="Gill Sans"/>
                </a:rPr>
                <a:t>Mapper object</a:t>
              </a:r>
            </a:p>
          </p:txBody>
        </p:sp>
      </p:grpSp>
      <p:sp>
        <p:nvSpPr>
          <p:cNvPr id="10" name="Rounded Rectangle 9"/>
          <p:cNvSpPr/>
          <p:nvPr/>
        </p:nvSpPr>
        <p:spPr bwMode="auto">
          <a:xfrm>
            <a:off x="1295400" y="2895600"/>
            <a:ext cx="1600200" cy="4572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setup</a:t>
            </a:r>
          </a:p>
        </p:txBody>
      </p:sp>
      <p:sp>
        <p:nvSpPr>
          <p:cNvPr id="11" name="Rounded Rectangle 10"/>
          <p:cNvSpPr/>
          <p:nvPr/>
        </p:nvSpPr>
        <p:spPr bwMode="auto">
          <a:xfrm>
            <a:off x="1295400" y="3505200"/>
            <a:ext cx="1600200" cy="10668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map</a:t>
            </a:r>
          </a:p>
        </p:txBody>
      </p:sp>
      <p:sp>
        <p:nvSpPr>
          <p:cNvPr id="12" name="Rounded Rectangle 11"/>
          <p:cNvSpPr/>
          <p:nvPr/>
        </p:nvSpPr>
        <p:spPr bwMode="auto">
          <a:xfrm>
            <a:off x="1295400" y="4724400"/>
            <a:ext cx="1600200" cy="4572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cleanup</a:t>
            </a:r>
          </a:p>
        </p:txBody>
      </p:sp>
      <p:sp>
        <p:nvSpPr>
          <p:cNvPr id="15" name="Rectangle 14"/>
          <p:cNvSpPr/>
          <p:nvPr/>
        </p:nvSpPr>
        <p:spPr bwMode="auto">
          <a:xfrm>
            <a:off x="1600200" y="2362200"/>
            <a:ext cx="9906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Gill Sans"/>
                <a:cs typeface="Gill Sans"/>
              </a:rPr>
              <a:t>state</a:t>
            </a:r>
          </a:p>
        </p:txBody>
      </p:sp>
      <p:cxnSp>
        <p:nvCxnSpPr>
          <p:cNvPr id="17" name="Straight Arrow Connector 16"/>
          <p:cNvCxnSpPr/>
          <p:nvPr/>
        </p:nvCxnSpPr>
        <p:spPr bwMode="auto">
          <a:xfrm rot="10800000">
            <a:off x="3124200" y="2286000"/>
            <a:ext cx="533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3657600" y="2099846"/>
            <a:ext cx="1981200" cy="338554"/>
          </a:xfrm>
          <a:prstGeom prst="rect">
            <a:avLst/>
          </a:prstGeom>
          <a:noFill/>
        </p:spPr>
        <p:txBody>
          <a:bodyPr wrap="square" rtlCol="0">
            <a:spAutoFit/>
          </a:bodyPr>
          <a:lstStyle/>
          <a:p>
            <a:pPr algn="ctr"/>
            <a:r>
              <a:rPr lang="en-US" b="0" dirty="0">
                <a:solidFill>
                  <a:schemeClr val="bg1"/>
                </a:solidFill>
                <a:latin typeface="Gill Sans"/>
                <a:cs typeface="Gill Sans"/>
              </a:rPr>
              <a:t>one object per task</a:t>
            </a:r>
          </a:p>
        </p:txBody>
      </p:sp>
      <p:grpSp>
        <p:nvGrpSpPr>
          <p:cNvPr id="63" name="Group 62"/>
          <p:cNvGrpSpPr/>
          <p:nvPr/>
        </p:nvGrpSpPr>
        <p:grpSpPr>
          <a:xfrm>
            <a:off x="6172199" y="1676400"/>
            <a:ext cx="2057401" cy="3886200"/>
            <a:chOff x="6019800" y="1676400"/>
            <a:chExt cx="2057401" cy="3886200"/>
          </a:xfrm>
        </p:grpSpPr>
        <p:sp>
          <p:nvSpPr>
            <p:cNvPr id="20" name="Rounded Rectangle 19"/>
            <p:cNvSpPr/>
            <p:nvPr/>
          </p:nvSpPr>
          <p:spPr bwMode="auto">
            <a:xfrm>
              <a:off x="6019800" y="1676400"/>
              <a:ext cx="2057400" cy="3886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i="0" u="none" strike="noStrike" cap="none" normalizeH="0" baseline="0" dirty="0">
                <a:ln>
                  <a:noFill/>
                </a:ln>
                <a:solidFill>
                  <a:schemeClr val="bg2"/>
                </a:solidFill>
                <a:effectLst/>
                <a:latin typeface="Gill Sans"/>
                <a:cs typeface="Gill Sans"/>
              </a:endParaRPr>
            </a:p>
          </p:txBody>
        </p:sp>
        <p:sp>
          <p:nvSpPr>
            <p:cNvPr id="21" name="TextBox 20"/>
            <p:cNvSpPr txBox="1"/>
            <p:nvPr/>
          </p:nvSpPr>
          <p:spPr>
            <a:xfrm>
              <a:off x="6019801" y="1828800"/>
              <a:ext cx="2057400" cy="369332"/>
            </a:xfrm>
            <a:prstGeom prst="rect">
              <a:avLst/>
            </a:prstGeom>
            <a:noFill/>
          </p:spPr>
          <p:txBody>
            <a:bodyPr wrap="square" rtlCol="0">
              <a:spAutoFit/>
            </a:bodyPr>
            <a:lstStyle/>
            <a:p>
              <a:pPr algn="ctr"/>
              <a:r>
                <a:rPr lang="en-US" sz="1800" dirty="0">
                  <a:solidFill>
                    <a:schemeClr val="bg1"/>
                  </a:solidFill>
                  <a:latin typeface="Gill Sans"/>
                  <a:cs typeface="Gill Sans"/>
                </a:rPr>
                <a:t>Reducer object</a:t>
              </a:r>
            </a:p>
          </p:txBody>
        </p:sp>
      </p:grpSp>
      <p:sp>
        <p:nvSpPr>
          <p:cNvPr id="22" name="Rounded Rectangle 21"/>
          <p:cNvSpPr/>
          <p:nvPr/>
        </p:nvSpPr>
        <p:spPr bwMode="auto">
          <a:xfrm>
            <a:off x="6400799" y="2895600"/>
            <a:ext cx="1600200" cy="4572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setup</a:t>
            </a:r>
          </a:p>
        </p:txBody>
      </p:sp>
      <p:sp>
        <p:nvSpPr>
          <p:cNvPr id="23" name="Rounded Rectangle 22"/>
          <p:cNvSpPr/>
          <p:nvPr/>
        </p:nvSpPr>
        <p:spPr bwMode="auto">
          <a:xfrm>
            <a:off x="6400799" y="3505200"/>
            <a:ext cx="1600200" cy="10668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reduce</a:t>
            </a:r>
          </a:p>
        </p:txBody>
      </p:sp>
      <p:sp>
        <p:nvSpPr>
          <p:cNvPr id="24" name="Rounded Rectangle 23"/>
          <p:cNvSpPr/>
          <p:nvPr/>
        </p:nvSpPr>
        <p:spPr bwMode="auto">
          <a:xfrm>
            <a:off x="6400799" y="4724400"/>
            <a:ext cx="1600200" cy="4572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cleanup</a:t>
            </a:r>
          </a:p>
        </p:txBody>
      </p:sp>
      <p:sp>
        <p:nvSpPr>
          <p:cNvPr id="25" name="Rectangle 24"/>
          <p:cNvSpPr/>
          <p:nvPr/>
        </p:nvSpPr>
        <p:spPr bwMode="auto">
          <a:xfrm>
            <a:off x="6705599" y="2362200"/>
            <a:ext cx="9906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Gill Sans"/>
                <a:cs typeface="Gill Sans"/>
              </a:rPr>
              <a:t>state</a:t>
            </a:r>
          </a:p>
        </p:txBody>
      </p:sp>
      <p:cxnSp>
        <p:nvCxnSpPr>
          <p:cNvPr id="26" name="Straight Arrow Connector 25"/>
          <p:cNvCxnSpPr/>
          <p:nvPr/>
        </p:nvCxnSpPr>
        <p:spPr bwMode="auto">
          <a:xfrm flipV="1">
            <a:off x="5638799" y="2286000"/>
            <a:ext cx="533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bwMode="auto">
          <a:xfrm rot="10800000">
            <a:off x="2895601" y="3705999"/>
            <a:ext cx="6096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3541207" y="3505200"/>
            <a:ext cx="1640393" cy="584776"/>
          </a:xfrm>
          <a:prstGeom prst="rect">
            <a:avLst/>
          </a:prstGeom>
          <a:noFill/>
        </p:spPr>
        <p:txBody>
          <a:bodyPr wrap="none" rtlCol="0">
            <a:spAutoFit/>
          </a:bodyPr>
          <a:lstStyle/>
          <a:p>
            <a:r>
              <a:rPr lang="en-US" b="0" dirty="0">
                <a:solidFill>
                  <a:schemeClr val="bg1"/>
                </a:solidFill>
                <a:latin typeface="Gill Sans"/>
                <a:cs typeface="Gill Sans"/>
              </a:rPr>
              <a:t>one call per input </a:t>
            </a:r>
            <a:br>
              <a:rPr lang="en-US" b="0" dirty="0">
                <a:solidFill>
                  <a:schemeClr val="bg1"/>
                </a:solidFill>
                <a:latin typeface="Gill Sans"/>
                <a:cs typeface="Gill Sans"/>
              </a:rPr>
            </a:br>
            <a:r>
              <a:rPr lang="en-US" b="0" dirty="0">
                <a:solidFill>
                  <a:schemeClr val="bg1"/>
                </a:solidFill>
                <a:latin typeface="Gill Sans"/>
                <a:cs typeface="Gill Sans"/>
              </a:rPr>
              <a:t>key-value pair</a:t>
            </a:r>
          </a:p>
        </p:txBody>
      </p:sp>
      <p:sp>
        <p:nvSpPr>
          <p:cNvPr id="30" name="TextBox 29"/>
          <p:cNvSpPr txBox="1"/>
          <p:nvPr/>
        </p:nvSpPr>
        <p:spPr>
          <a:xfrm>
            <a:off x="4495800" y="4139624"/>
            <a:ext cx="1574570" cy="584776"/>
          </a:xfrm>
          <a:prstGeom prst="rect">
            <a:avLst/>
          </a:prstGeom>
          <a:noFill/>
        </p:spPr>
        <p:txBody>
          <a:bodyPr wrap="none" rtlCol="0">
            <a:spAutoFit/>
          </a:bodyPr>
          <a:lstStyle/>
          <a:p>
            <a:r>
              <a:rPr lang="en-US" b="0" dirty="0">
                <a:solidFill>
                  <a:schemeClr val="bg1"/>
                </a:solidFill>
                <a:latin typeface="Gill Sans"/>
                <a:cs typeface="Gill Sans"/>
              </a:rPr>
              <a:t>one call per </a:t>
            </a:r>
            <a:br>
              <a:rPr lang="en-US" b="0" dirty="0">
                <a:solidFill>
                  <a:schemeClr val="bg1"/>
                </a:solidFill>
                <a:latin typeface="Gill Sans"/>
                <a:cs typeface="Gill Sans"/>
              </a:rPr>
            </a:br>
            <a:r>
              <a:rPr lang="en-US" b="0" dirty="0">
                <a:solidFill>
                  <a:schemeClr val="bg1"/>
                </a:solidFill>
                <a:latin typeface="Gill Sans"/>
                <a:cs typeface="Gill Sans"/>
              </a:rPr>
              <a:t>intermediate key</a:t>
            </a:r>
          </a:p>
        </p:txBody>
      </p:sp>
      <p:cxnSp>
        <p:nvCxnSpPr>
          <p:cNvPr id="32" name="Straight Arrow Connector 31"/>
          <p:cNvCxnSpPr/>
          <p:nvPr/>
        </p:nvCxnSpPr>
        <p:spPr bwMode="auto">
          <a:xfrm rot="10800000" flipH="1">
            <a:off x="5791199" y="4341811"/>
            <a:ext cx="6096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endCxn id="10" idx="3"/>
          </p:cNvCxnSpPr>
          <p:nvPr/>
        </p:nvCxnSpPr>
        <p:spPr bwMode="auto">
          <a:xfrm rot="10800000">
            <a:off x="2895601" y="3124200"/>
            <a:ext cx="762001"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3657600" y="2971800"/>
            <a:ext cx="2005677" cy="338554"/>
          </a:xfrm>
          <a:prstGeom prst="rect">
            <a:avLst/>
          </a:prstGeom>
          <a:noFill/>
        </p:spPr>
        <p:txBody>
          <a:bodyPr wrap="none" rtlCol="0">
            <a:spAutoFit/>
          </a:bodyPr>
          <a:lstStyle/>
          <a:p>
            <a:r>
              <a:rPr lang="en-US" b="0" dirty="0">
                <a:solidFill>
                  <a:schemeClr val="bg1"/>
                </a:solidFill>
                <a:latin typeface="Gill Sans"/>
                <a:cs typeface="Gill Sans"/>
              </a:rPr>
              <a:t>API initialization hook</a:t>
            </a:r>
          </a:p>
        </p:txBody>
      </p:sp>
      <p:cxnSp>
        <p:nvCxnSpPr>
          <p:cNvPr id="35" name="Straight Arrow Connector 34"/>
          <p:cNvCxnSpPr>
            <a:endCxn id="22" idx="1"/>
          </p:cNvCxnSpPr>
          <p:nvPr/>
        </p:nvCxnSpPr>
        <p:spPr bwMode="auto">
          <a:xfrm flipV="1">
            <a:off x="5638800" y="3124200"/>
            <a:ext cx="761999"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bwMode="auto">
          <a:xfrm rot="10800000">
            <a:off x="2895602" y="4953000"/>
            <a:ext cx="91439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3810000" y="4800600"/>
            <a:ext cx="1646605" cy="338554"/>
          </a:xfrm>
          <a:prstGeom prst="rect">
            <a:avLst/>
          </a:prstGeom>
          <a:noFill/>
        </p:spPr>
        <p:txBody>
          <a:bodyPr wrap="none" rtlCol="0">
            <a:spAutoFit/>
          </a:bodyPr>
          <a:lstStyle/>
          <a:p>
            <a:r>
              <a:rPr lang="en-US" b="0" dirty="0">
                <a:solidFill>
                  <a:schemeClr val="bg1"/>
                </a:solidFill>
                <a:latin typeface="Gill Sans"/>
                <a:cs typeface="Gill Sans"/>
              </a:rPr>
              <a:t>API cleanup hook</a:t>
            </a:r>
          </a:p>
        </p:txBody>
      </p:sp>
      <p:cxnSp>
        <p:nvCxnSpPr>
          <p:cNvPr id="40" name="Straight Arrow Connector 39"/>
          <p:cNvCxnSpPr/>
          <p:nvPr/>
        </p:nvCxnSpPr>
        <p:spPr bwMode="auto">
          <a:xfrm>
            <a:off x="5486399" y="4953000"/>
            <a:ext cx="914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8" name="Curved Connector 47"/>
          <p:cNvCxnSpPr>
            <a:stCxn id="11" idx="1"/>
            <a:endCxn id="15" idx="1"/>
          </p:cNvCxnSpPr>
          <p:nvPr/>
        </p:nvCxnSpPr>
        <p:spPr bwMode="auto">
          <a:xfrm rot="10800000" flipH="1">
            <a:off x="1295400" y="2514600"/>
            <a:ext cx="304800" cy="1524000"/>
          </a:xfrm>
          <a:prstGeom prst="curvedConnector3">
            <a:avLst>
              <a:gd name="adj1" fmla="val -43235"/>
            </a:avLst>
          </a:prstGeom>
          <a:ln>
            <a:prstDash val="dash"/>
            <a:headEnd type="none" w="med" len="med"/>
            <a:tailEnd type="triangle"/>
          </a:ln>
        </p:spPr>
        <p:style>
          <a:lnRef idx="2">
            <a:schemeClr val="dk1"/>
          </a:lnRef>
          <a:fillRef idx="0">
            <a:schemeClr val="dk1"/>
          </a:fillRef>
          <a:effectRef idx="1">
            <a:schemeClr val="dk1"/>
          </a:effectRef>
          <a:fontRef idx="minor">
            <a:schemeClr val="tx1"/>
          </a:fontRef>
        </p:style>
      </p:cxnSp>
      <p:cxnSp>
        <p:nvCxnSpPr>
          <p:cNvPr id="55" name="Curved Connector 54"/>
          <p:cNvCxnSpPr>
            <a:stCxn id="23" idx="3"/>
            <a:endCxn id="25" idx="3"/>
          </p:cNvCxnSpPr>
          <p:nvPr/>
        </p:nvCxnSpPr>
        <p:spPr bwMode="auto">
          <a:xfrm flipH="1" flipV="1">
            <a:off x="7696199" y="2514600"/>
            <a:ext cx="304800" cy="1524000"/>
          </a:xfrm>
          <a:prstGeom prst="curvedConnector3">
            <a:avLst>
              <a:gd name="adj1" fmla="val -39706"/>
            </a:avLst>
          </a:prstGeom>
          <a:ln>
            <a:prstDash val="dash"/>
            <a:headEnd type="none" w="med" len="med"/>
            <a:tailEnd type="triangle"/>
          </a:ln>
        </p:spPr>
        <p:style>
          <a:lnRef idx="2">
            <a:schemeClr val="dk1"/>
          </a:lnRef>
          <a:fillRef idx="0">
            <a:schemeClr val="dk1"/>
          </a:fillRef>
          <a:effectRef idx="1">
            <a:schemeClr val="dk1"/>
          </a:effectRef>
          <a:fontRef idx="minor">
            <a:schemeClr val="tx1"/>
          </a:fontRef>
        </p:style>
      </p:cxnSp>
      <p:sp>
        <p:nvSpPr>
          <p:cNvPr id="3" name="Slide Number Placeholder 2"/>
          <p:cNvSpPr>
            <a:spLocks noGrp="1"/>
          </p:cNvSpPr>
          <p:nvPr>
            <p:ph type="sldNum" sz="quarter" idx="10"/>
          </p:nvPr>
        </p:nvSpPr>
        <p:spPr/>
        <p:txBody>
          <a:bodyPr/>
          <a:lstStyle/>
          <a:p>
            <a:fld id="{95C605C4-1F5B-4B2B-8458-3FC432AF1FAC}" type="slidenum">
              <a:rPr lang="en-US" smtClean="0"/>
              <a:t>7</a:t>
            </a:fld>
            <a:endParaRPr lang="en-US"/>
          </a:p>
        </p:txBody>
      </p:sp>
    </p:spTree>
    <p:extLst>
      <p:ext uri="{BB962C8B-B14F-4D97-AF65-F5344CB8AC3E}">
        <p14:creationId xmlns:p14="http://schemas.microsoft.com/office/powerpoint/2010/main" val="15161836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577F7E-1B9C-9346-A7A1-3865F586EAB5}"/>
              </a:ext>
            </a:extLst>
          </p:cNvPr>
          <p:cNvSpPr>
            <a:spLocks noGrp="1"/>
          </p:cNvSpPr>
          <p:nvPr>
            <p:ph idx="1"/>
          </p:nvPr>
        </p:nvSpPr>
        <p:spPr>
          <a:xfrm>
            <a:off x="381000" y="3733800"/>
            <a:ext cx="8458200" cy="2895600"/>
          </a:xfrm>
        </p:spPr>
        <p:txBody>
          <a:bodyPr/>
          <a:lstStyle/>
          <a:p>
            <a:pPr marL="457200" indent="-457200">
              <a:buFont typeface="+mj-lt"/>
              <a:buAutoNum type="arabicPeriod"/>
            </a:pPr>
            <a:r>
              <a:rPr lang="en-US" dirty="0"/>
              <a:t>O(n)</a:t>
            </a:r>
          </a:p>
          <a:p>
            <a:pPr marL="457200" indent="-457200">
              <a:buFont typeface="+mj-lt"/>
              <a:buAutoNum type="arabicPeriod"/>
            </a:pPr>
            <a:r>
              <a:rPr lang="en-US" dirty="0"/>
              <a:t>O(md)</a:t>
            </a:r>
          </a:p>
          <a:p>
            <a:pPr marL="457200" indent="-457200">
              <a:buFont typeface="+mj-lt"/>
              <a:buAutoNum type="arabicPeriod"/>
            </a:pPr>
            <a:r>
              <a:rPr lang="en-US" dirty="0"/>
              <a:t>O(</a:t>
            </a:r>
            <a:r>
              <a:rPr lang="en-US" dirty="0" err="1"/>
              <a:t>nmd</a:t>
            </a:r>
            <a:r>
              <a:rPr lang="en-US" dirty="0"/>
              <a:t>)</a:t>
            </a:r>
          </a:p>
          <a:p>
            <a:pPr marL="457200" indent="-457200">
              <a:buFont typeface="+mj-lt"/>
              <a:buAutoNum type="arabicPeriod"/>
            </a:pPr>
            <a:r>
              <a:rPr lang="en-US" dirty="0"/>
              <a:t>O(</a:t>
            </a:r>
            <a:r>
              <a:rPr lang="en-US" dirty="0" err="1"/>
              <a:t>kmd</a:t>
            </a:r>
            <a:r>
              <a:rPr lang="en-US" dirty="0"/>
              <a:t>)</a:t>
            </a:r>
          </a:p>
          <a:p>
            <a:pPr marL="0" indent="0">
              <a:buNone/>
            </a:pPr>
            <a:endParaRPr lang="en-US" dirty="0"/>
          </a:p>
          <a:p>
            <a:endParaRPr lang="en-US" dirty="0"/>
          </a:p>
        </p:txBody>
      </p:sp>
      <p:sp>
        <p:nvSpPr>
          <p:cNvPr id="3" name="Title 2">
            <a:extLst>
              <a:ext uri="{FF2B5EF4-FFF2-40B4-BE49-F238E27FC236}">
                <a16:creationId xmlns:a16="http://schemas.microsoft.com/office/drawing/2014/main" id="{70B1C94F-E72D-2842-8F26-E91E368B3F11}"/>
              </a:ext>
            </a:extLst>
          </p:cNvPr>
          <p:cNvSpPr>
            <a:spLocks noGrp="1"/>
          </p:cNvSpPr>
          <p:nvPr>
            <p:ph type="title"/>
          </p:nvPr>
        </p:nvSpPr>
        <p:spPr>
          <a:xfrm>
            <a:off x="152400" y="410632"/>
            <a:ext cx="8153400" cy="2561168"/>
          </a:xfrm>
        </p:spPr>
        <p:txBody>
          <a:bodyPr/>
          <a:lstStyle/>
          <a:p>
            <a:r>
              <a:rPr lang="en-US" dirty="0"/>
              <a:t>Q: How much disk I/O is exchanged between the mappers and reducers, in MapReduce K-means v2?</a:t>
            </a:r>
            <a:br>
              <a:rPr lang="en-US" dirty="0"/>
            </a:br>
            <a:r>
              <a:rPr lang="en-US" b="0" dirty="0"/>
              <a:t>(let n = no. of points, m = no. of iterations, d = dimensionality, k = no. of centers)</a:t>
            </a:r>
            <a:br>
              <a:rPr lang="en-US" b="0" dirty="0"/>
            </a:br>
            <a:r>
              <a:rPr lang="en-US" b="0" dirty="0"/>
              <a:t>(you may assume there is only 1 map task)</a:t>
            </a:r>
            <a:endParaRPr lang="en-US" dirty="0"/>
          </a:p>
        </p:txBody>
      </p:sp>
      <p:sp>
        <p:nvSpPr>
          <p:cNvPr id="4" name="Slide Number Placeholder 3">
            <a:extLst>
              <a:ext uri="{FF2B5EF4-FFF2-40B4-BE49-F238E27FC236}">
                <a16:creationId xmlns:a16="http://schemas.microsoft.com/office/drawing/2014/main" id="{91A6227D-84AF-284E-BFC7-80E366D00487}"/>
              </a:ext>
            </a:extLst>
          </p:cNvPr>
          <p:cNvSpPr>
            <a:spLocks noGrp="1"/>
          </p:cNvSpPr>
          <p:nvPr>
            <p:ph type="sldNum" sz="quarter" idx="10"/>
          </p:nvPr>
        </p:nvSpPr>
        <p:spPr/>
        <p:txBody>
          <a:bodyPr/>
          <a:lstStyle/>
          <a:p>
            <a:fld id="{95C605C4-1F5B-4B2B-8458-3FC432AF1FAC}" type="slidenum">
              <a:rPr lang="en-US" smtClean="0"/>
              <a:t>70</a:t>
            </a:fld>
            <a:endParaRPr lang="en-US"/>
          </a:p>
        </p:txBody>
      </p:sp>
      <p:pic>
        <p:nvPicPr>
          <p:cNvPr id="6" name="Picture 5">
            <a:extLst>
              <a:ext uri="{FF2B5EF4-FFF2-40B4-BE49-F238E27FC236}">
                <a16:creationId xmlns:a16="http://schemas.microsoft.com/office/drawing/2014/main" id="{050942A1-F307-C743-9612-F558C28ED98B}"/>
              </a:ext>
            </a:extLst>
          </p:cNvPr>
          <p:cNvPicPr>
            <a:picLocks noChangeAspect="1"/>
          </p:cNvPicPr>
          <p:nvPr/>
        </p:nvPicPr>
        <p:blipFill>
          <a:blip r:embed="rId2"/>
          <a:stretch>
            <a:fillRect/>
          </a:stretch>
        </p:blipFill>
        <p:spPr>
          <a:xfrm>
            <a:off x="8045335" y="121363"/>
            <a:ext cx="940030" cy="940030"/>
          </a:xfrm>
          <a:prstGeom prst="rect">
            <a:avLst/>
          </a:prstGeom>
        </p:spPr>
      </p:pic>
    </p:spTree>
    <p:extLst>
      <p:ext uri="{BB962C8B-B14F-4D97-AF65-F5344CB8AC3E}">
        <p14:creationId xmlns:p14="http://schemas.microsoft.com/office/powerpoint/2010/main" val="667592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577F7E-1B9C-9346-A7A1-3865F586EAB5}"/>
              </a:ext>
            </a:extLst>
          </p:cNvPr>
          <p:cNvSpPr>
            <a:spLocks noGrp="1"/>
          </p:cNvSpPr>
          <p:nvPr>
            <p:ph idx="1"/>
          </p:nvPr>
        </p:nvSpPr>
        <p:spPr>
          <a:xfrm>
            <a:off x="381000" y="3733800"/>
            <a:ext cx="8458200" cy="2895600"/>
          </a:xfrm>
        </p:spPr>
        <p:txBody>
          <a:bodyPr/>
          <a:lstStyle/>
          <a:p>
            <a:pPr marL="457200" indent="-457200">
              <a:buFont typeface="+mj-lt"/>
              <a:buAutoNum type="arabicPeriod"/>
            </a:pPr>
            <a:r>
              <a:rPr lang="en-US" dirty="0"/>
              <a:t>O(n)</a:t>
            </a:r>
          </a:p>
          <a:p>
            <a:pPr marL="457200" indent="-457200">
              <a:buFont typeface="+mj-lt"/>
              <a:buAutoNum type="arabicPeriod"/>
            </a:pPr>
            <a:r>
              <a:rPr lang="en-US" dirty="0"/>
              <a:t>O(md)</a:t>
            </a:r>
          </a:p>
          <a:p>
            <a:pPr marL="457200" indent="-457200">
              <a:buFont typeface="+mj-lt"/>
              <a:buAutoNum type="arabicPeriod"/>
            </a:pPr>
            <a:r>
              <a:rPr lang="en-US" dirty="0"/>
              <a:t>O(</a:t>
            </a:r>
            <a:r>
              <a:rPr lang="en-US" dirty="0" err="1"/>
              <a:t>nmd</a:t>
            </a:r>
            <a:r>
              <a:rPr lang="en-US" dirty="0"/>
              <a:t>)</a:t>
            </a:r>
          </a:p>
          <a:p>
            <a:pPr marL="457200" indent="-457200">
              <a:buFont typeface="+mj-lt"/>
              <a:buAutoNum type="arabicPeriod"/>
            </a:pPr>
            <a:r>
              <a:rPr lang="en-US" dirty="0"/>
              <a:t>O(</a:t>
            </a:r>
            <a:r>
              <a:rPr lang="en-US" dirty="0" err="1"/>
              <a:t>kmd</a:t>
            </a:r>
            <a:r>
              <a:rPr lang="en-US" dirty="0"/>
              <a:t>)</a:t>
            </a:r>
          </a:p>
          <a:p>
            <a:pPr marL="0" indent="0">
              <a:buNone/>
            </a:pPr>
            <a:endParaRPr lang="en-US" dirty="0"/>
          </a:p>
          <a:p>
            <a:endParaRPr lang="en-US" dirty="0"/>
          </a:p>
        </p:txBody>
      </p:sp>
      <p:sp>
        <p:nvSpPr>
          <p:cNvPr id="3" name="Title 2">
            <a:extLst>
              <a:ext uri="{FF2B5EF4-FFF2-40B4-BE49-F238E27FC236}">
                <a16:creationId xmlns:a16="http://schemas.microsoft.com/office/drawing/2014/main" id="{70B1C94F-E72D-2842-8F26-E91E368B3F11}"/>
              </a:ext>
            </a:extLst>
          </p:cNvPr>
          <p:cNvSpPr>
            <a:spLocks noGrp="1"/>
          </p:cNvSpPr>
          <p:nvPr>
            <p:ph type="title"/>
          </p:nvPr>
        </p:nvSpPr>
        <p:spPr>
          <a:xfrm>
            <a:off x="152400" y="410632"/>
            <a:ext cx="8153400" cy="2561168"/>
          </a:xfrm>
        </p:spPr>
        <p:txBody>
          <a:bodyPr/>
          <a:lstStyle/>
          <a:p>
            <a:r>
              <a:rPr lang="en-US" dirty="0"/>
              <a:t>Q: How much disk I/O is exchanged between the mappers and reducers, in MapReduce K-means v2?</a:t>
            </a:r>
            <a:br>
              <a:rPr lang="en-US" dirty="0"/>
            </a:br>
            <a:r>
              <a:rPr lang="en-US" b="0" dirty="0"/>
              <a:t>(let n = no. of points, m = no. of iterations, d = dimensionality, k = no. of centers)</a:t>
            </a:r>
            <a:br>
              <a:rPr lang="en-US" b="0" dirty="0"/>
            </a:br>
            <a:r>
              <a:rPr lang="en-US" b="0" dirty="0"/>
              <a:t>(you may assume there is only 1 map task)</a:t>
            </a:r>
            <a:endParaRPr lang="en-US" dirty="0"/>
          </a:p>
        </p:txBody>
      </p:sp>
      <p:sp>
        <p:nvSpPr>
          <p:cNvPr id="4" name="Slide Number Placeholder 3">
            <a:extLst>
              <a:ext uri="{FF2B5EF4-FFF2-40B4-BE49-F238E27FC236}">
                <a16:creationId xmlns:a16="http://schemas.microsoft.com/office/drawing/2014/main" id="{91A6227D-84AF-284E-BFC7-80E366D00487}"/>
              </a:ext>
            </a:extLst>
          </p:cNvPr>
          <p:cNvSpPr>
            <a:spLocks noGrp="1"/>
          </p:cNvSpPr>
          <p:nvPr>
            <p:ph type="sldNum" sz="quarter" idx="10"/>
          </p:nvPr>
        </p:nvSpPr>
        <p:spPr/>
        <p:txBody>
          <a:bodyPr/>
          <a:lstStyle/>
          <a:p>
            <a:fld id="{95C605C4-1F5B-4B2B-8458-3FC432AF1FAC}" type="slidenum">
              <a:rPr lang="en-US" smtClean="0"/>
              <a:t>71</a:t>
            </a:fld>
            <a:endParaRPr lang="en-US"/>
          </a:p>
        </p:txBody>
      </p:sp>
      <p:pic>
        <p:nvPicPr>
          <p:cNvPr id="6" name="Picture 5">
            <a:extLst>
              <a:ext uri="{FF2B5EF4-FFF2-40B4-BE49-F238E27FC236}">
                <a16:creationId xmlns:a16="http://schemas.microsoft.com/office/drawing/2014/main" id="{050942A1-F307-C743-9612-F558C28ED98B}"/>
              </a:ext>
            </a:extLst>
          </p:cNvPr>
          <p:cNvPicPr>
            <a:picLocks noChangeAspect="1"/>
          </p:cNvPicPr>
          <p:nvPr/>
        </p:nvPicPr>
        <p:blipFill>
          <a:blip r:embed="rId2"/>
          <a:stretch>
            <a:fillRect/>
          </a:stretch>
        </p:blipFill>
        <p:spPr>
          <a:xfrm>
            <a:off x="8045335" y="121363"/>
            <a:ext cx="940030" cy="940030"/>
          </a:xfrm>
          <a:prstGeom prst="rect">
            <a:avLst/>
          </a:prstGeom>
        </p:spPr>
      </p:pic>
      <p:sp>
        <p:nvSpPr>
          <p:cNvPr id="5" name="Rounded Rectangle 4">
            <a:extLst>
              <a:ext uri="{FF2B5EF4-FFF2-40B4-BE49-F238E27FC236}">
                <a16:creationId xmlns:a16="http://schemas.microsoft.com/office/drawing/2014/main" id="{39FDE842-E204-5947-A941-5DC3B4A26FD0}"/>
              </a:ext>
            </a:extLst>
          </p:cNvPr>
          <p:cNvSpPr/>
          <p:nvPr/>
        </p:nvSpPr>
        <p:spPr>
          <a:xfrm>
            <a:off x="304800" y="5410200"/>
            <a:ext cx="20574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283694638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Combining HDFS and Hadoop</a:t>
            </a:r>
          </a:p>
        </p:txBody>
      </p:sp>
      <p:sp>
        <p:nvSpPr>
          <p:cNvPr id="57" name="Rectangle 6"/>
          <p:cNvSpPr>
            <a:spLocks noChangeArrowheads="1"/>
          </p:cNvSpPr>
          <p:nvPr/>
        </p:nvSpPr>
        <p:spPr bwMode="auto">
          <a:xfrm>
            <a:off x="4724400" y="1981200"/>
            <a:ext cx="1981200" cy="9144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58" name="Rectangle 35"/>
          <p:cNvSpPr>
            <a:spLocks noChangeArrowheads="1"/>
          </p:cNvSpPr>
          <p:nvPr/>
        </p:nvSpPr>
        <p:spPr bwMode="auto">
          <a:xfrm>
            <a:off x="4724400" y="2286000"/>
            <a:ext cx="1981200" cy="6096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59" name="Rectangle 6"/>
          <p:cNvSpPr>
            <a:spLocks noChangeArrowheads="1"/>
          </p:cNvSpPr>
          <p:nvPr/>
        </p:nvSpPr>
        <p:spPr bwMode="auto">
          <a:xfrm>
            <a:off x="2590800" y="1981200"/>
            <a:ext cx="1981200" cy="9144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0" name="Rectangle 6"/>
          <p:cNvSpPr>
            <a:spLocks noChangeArrowheads="1"/>
          </p:cNvSpPr>
          <p:nvPr/>
        </p:nvSpPr>
        <p:spPr bwMode="auto">
          <a:xfrm>
            <a:off x="36576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1" name="Rectangle 6"/>
          <p:cNvSpPr>
            <a:spLocks noChangeArrowheads="1"/>
          </p:cNvSpPr>
          <p:nvPr/>
        </p:nvSpPr>
        <p:spPr bwMode="auto">
          <a:xfrm>
            <a:off x="57150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2" name="Rectangle 6"/>
          <p:cNvSpPr>
            <a:spLocks noChangeArrowheads="1"/>
          </p:cNvSpPr>
          <p:nvPr/>
        </p:nvSpPr>
        <p:spPr bwMode="auto">
          <a:xfrm>
            <a:off x="16002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63" name="Straight Arrow Connector 53"/>
          <p:cNvCxnSpPr>
            <a:cxnSpLocks noChangeShapeType="1"/>
            <a:stCxn id="107" idx="2"/>
            <a:endCxn id="70" idx="0"/>
          </p:cNvCxnSpPr>
          <p:nvPr/>
        </p:nvCxnSpPr>
        <p:spPr bwMode="auto">
          <a:xfrm rot="5400000">
            <a:off x="2514600" y="2819400"/>
            <a:ext cx="1143000" cy="9906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4" name="Straight Arrow Connector 53"/>
          <p:cNvCxnSpPr>
            <a:cxnSpLocks noChangeShapeType="1"/>
            <a:stCxn id="107" idx="2"/>
            <a:endCxn id="82" idx="0"/>
          </p:cNvCxnSpPr>
          <p:nvPr/>
        </p:nvCxnSpPr>
        <p:spPr bwMode="auto">
          <a:xfrm rot="16200000" flipH="1">
            <a:off x="3543300" y="2781300"/>
            <a:ext cx="1143000" cy="10668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5" name="Straight Arrow Connector 53"/>
          <p:cNvCxnSpPr>
            <a:cxnSpLocks noChangeShapeType="1"/>
            <a:stCxn id="107" idx="2"/>
            <a:endCxn id="94" idx="0"/>
          </p:cNvCxnSpPr>
          <p:nvPr/>
        </p:nvCxnSpPr>
        <p:spPr bwMode="auto">
          <a:xfrm rot="16200000" flipH="1">
            <a:off x="4572000" y="1752600"/>
            <a:ext cx="1143000" cy="31242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6" name="Straight Arrow Connector 53"/>
          <p:cNvCxnSpPr>
            <a:cxnSpLocks noChangeShapeType="1"/>
            <a:stCxn id="109" idx="2"/>
            <a:endCxn id="79" idx="0"/>
          </p:cNvCxnSpPr>
          <p:nvPr/>
        </p:nvCxnSpPr>
        <p:spPr bwMode="auto">
          <a:xfrm rot="5400000">
            <a:off x="3771900" y="1562100"/>
            <a:ext cx="762000" cy="31242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67" name="Straight Arrow Connector 53"/>
          <p:cNvCxnSpPr>
            <a:cxnSpLocks noChangeShapeType="1"/>
            <a:stCxn id="109" idx="2"/>
            <a:endCxn id="91" idx="0"/>
          </p:cNvCxnSpPr>
          <p:nvPr/>
        </p:nvCxnSpPr>
        <p:spPr bwMode="auto">
          <a:xfrm rot="5400000">
            <a:off x="4800600" y="2590800"/>
            <a:ext cx="762000" cy="10668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68" name="Straight Arrow Connector 53"/>
          <p:cNvCxnSpPr>
            <a:cxnSpLocks noChangeShapeType="1"/>
            <a:stCxn id="109" idx="2"/>
            <a:endCxn id="103" idx="0"/>
          </p:cNvCxnSpPr>
          <p:nvPr/>
        </p:nvCxnSpPr>
        <p:spPr bwMode="auto">
          <a:xfrm rot="16200000" flipH="1">
            <a:off x="5829300" y="2628900"/>
            <a:ext cx="762000" cy="9906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sp>
        <p:nvSpPr>
          <p:cNvPr id="69" name="Rectangle 6"/>
          <p:cNvSpPr>
            <a:spLocks noChangeArrowheads="1"/>
          </p:cNvSpPr>
          <p:nvPr/>
        </p:nvSpPr>
        <p:spPr bwMode="auto">
          <a:xfrm>
            <a:off x="17526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0" name="Rectangle 4"/>
          <p:cNvSpPr>
            <a:spLocks noChangeArrowheads="1"/>
          </p:cNvSpPr>
          <p:nvPr/>
        </p:nvSpPr>
        <p:spPr bwMode="auto">
          <a:xfrm>
            <a:off x="17526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 daemon</a:t>
            </a:r>
          </a:p>
        </p:txBody>
      </p:sp>
      <p:sp>
        <p:nvSpPr>
          <p:cNvPr id="71" name="Rectangle 35"/>
          <p:cNvSpPr>
            <a:spLocks noChangeArrowheads="1"/>
          </p:cNvSpPr>
          <p:nvPr/>
        </p:nvSpPr>
        <p:spPr bwMode="auto">
          <a:xfrm>
            <a:off x="17526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72" name="Flowchart: Magnetic Disk 36"/>
          <p:cNvSpPr>
            <a:spLocks noChangeArrowheads="1"/>
          </p:cNvSpPr>
          <p:nvPr/>
        </p:nvSpPr>
        <p:spPr bwMode="auto">
          <a:xfrm>
            <a:off x="20229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3" name="Flowchart: Magnetic Disk 37"/>
          <p:cNvSpPr>
            <a:spLocks noChangeArrowheads="1"/>
          </p:cNvSpPr>
          <p:nvPr/>
        </p:nvSpPr>
        <p:spPr bwMode="auto">
          <a:xfrm>
            <a:off x="25563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74" name="Straight Connector 38"/>
          <p:cNvCxnSpPr>
            <a:cxnSpLocks noChangeShapeType="1"/>
          </p:cNvCxnSpPr>
          <p:nvPr/>
        </p:nvCxnSpPr>
        <p:spPr bwMode="auto">
          <a:xfrm rot="5400000">
            <a:off x="1756203" y="4610101"/>
            <a:ext cx="228600" cy="3175"/>
          </a:xfrm>
          <a:prstGeom prst="line">
            <a:avLst/>
          </a:prstGeom>
          <a:noFill/>
          <a:ln w="9525" algn="ctr">
            <a:solidFill>
              <a:sysClr val="windowText" lastClr="000000"/>
            </a:solidFill>
            <a:round/>
            <a:headEnd/>
            <a:tailEnd/>
          </a:ln>
        </p:spPr>
      </p:cxnSp>
      <p:cxnSp>
        <p:nvCxnSpPr>
          <p:cNvPr id="75" name="Straight Connector 39"/>
          <p:cNvCxnSpPr>
            <a:cxnSpLocks noChangeShapeType="1"/>
            <a:endCxn id="72" idx="2"/>
          </p:cNvCxnSpPr>
          <p:nvPr/>
        </p:nvCxnSpPr>
        <p:spPr bwMode="auto">
          <a:xfrm>
            <a:off x="1870502" y="4724401"/>
            <a:ext cx="152400" cy="1588"/>
          </a:xfrm>
          <a:prstGeom prst="line">
            <a:avLst/>
          </a:prstGeom>
          <a:noFill/>
          <a:ln w="9525" algn="ctr">
            <a:solidFill>
              <a:sysClr val="windowText" lastClr="000000"/>
            </a:solidFill>
            <a:round/>
            <a:headEnd/>
            <a:tailEnd/>
          </a:ln>
        </p:spPr>
      </p:cxnSp>
      <p:cxnSp>
        <p:nvCxnSpPr>
          <p:cNvPr id="76" name="Straight Connector 40"/>
          <p:cNvCxnSpPr>
            <a:cxnSpLocks noChangeShapeType="1"/>
          </p:cNvCxnSpPr>
          <p:nvPr/>
        </p:nvCxnSpPr>
        <p:spPr bwMode="auto">
          <a:xfrm rot="5400000">
            <a:off x="2289603" y="4608513"/>
            <a:ext cx="228600" cy="3175"/>
          </a:xfrm>
          <a:prstGeom prst="line">
            <a:avLst/>
          </a:prstGeom>
          <a:noFill/>
          <a:ln w="9525" algn="ctr">
            <a:solidFill>
              <a:sysClr val="windowText" lastClr="000000"/>
            </a:solidFill>
            <a:round/>
            <a:headEnd/>
            <a:tailEnd/>
          </a:ln>
        </p:spPr>
      </p:cxnSp>
      <p:cxnSp>
        <p:nvCxnSpPr>
          <p:cNvPr id="77" name="Straight Connector 41"/>
          <p:cNvCxnSpPr>
            <a:cxnSpLocks noChangeShapeType="1"/>
          </p:cNvCxnSpPr>
          <p:nvPr/>
        </p:nvCxnSpPr>
        <p:spPr bwMode="auto">
          <a:xfrm>
            <a:off x="2403902" y="4722814"/>
            <a:ext cx="152400" cy="3175"/>
          </a:xfrm>
          <a:prstGeom prst="line">
            <a:avLst/>
          </a:prstGeom>
          <a:noFill/>
          <a:ln w="9525" algn="ctr">
            <a:solidFill>
              <a:sysClr val="windowText" lastClr="000000"/>
            </a:solidFill>
            <a:round/>
            <a:headEnd/>
            <a:tailEnd/>
          </a:ln>
        </p:spPr>
      </p:cxnSp>
      <p:sp>
        <p:nvSpPr>
          <p:cNvPr id="78" name="TextBox 42"/>
          <p:cNvSpPr txBox="1">
            <a:spLocks noChangeArrowheads="1"/>
          </p:cNvSpPr>
          <p:nvPr/>
        </p:nvSpPr>
        <p:spPr bwMode="auto">
          <a:xfrm>
            <a:off x="30135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79" name="Rectangle 4"/>
          <p:cNvSpPr>
            <a:spLocks noChangeArrowheads="1"/>
          </p:cNvSpPr>
          <p:nvPr/>
        </p:nvSpPr>
        <p:spPr bwMode="auto">
          <a:xfrm>
            <a:off x="17526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80" name="Rectangle 4"/>
          <p:cNvSpPr>
            <a:spLocks noChangeArrowheads="1"/>
          </p:cNvSpPr>
          <p:nvPr/>
        </p:nvSpPr>
        <p:spPr bwMode="auto">
          <a:xfrm>
            <a:off x="16002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slave node</a:t>
            </a:r>
          </a:p>
        </p:txBody>
      </p:sp>
      <p:sp>
        <p:nvSpPr>
          <p:cNvPr id="81" name="Rectangle 6"/>
          <p:cNvSpPr>
            <a:spLocks noChangeArrowheads="1"/>
          </p:cNvSpPr>
          <p:nvPr/>
        </p:nvSpPr>
        <p:spPr bwMode="auto">
          <a:xfrm>
            <a:off x="38100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82" name="Rectangle 4"/>
          <p:cNvSpPr>
            <a:spLocks noChangeArrowheads="1"/>
          </p:cNvSpPr>
          <p:nvPr/>
        </p:nvSpPr>
        <p:spPr bwMode="auto">
          <a:xfrm>
            <a:off x="38100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 daemon</a:t>
            </a:r>
          </a:p>
        </p:txBody>
      </p:sp>
      <p:sp>
        <p:nvSpPr>
          <p:cNvPr id="83" name="Rectangle 35"/>
          <p:cNvSpPr>
            <a:spLocks noChangeArrowheads="1"/>
          </p:cNvSpPr>
          <p:nvPr/>
        </p:nvSpPr>
        <p:spPr bwMode="auto">
          <a:xfrm>
            <a:off x="38100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84" name="Flowchart: Magnetic Disk 36"/>
          <p:cNvSpPr>
            <a:spLocks noChangeArrowheads="1"/>
          </p:cNvSpPr>
          <p:nvPr/>
        </p:nvSpPr>
        <p:spPr bwMode="auto">
          <a:xfrm>
            <a:off x="40803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85" name="Flowchart: Magnetic Disk 37"/>
          <p:cNvSpPr>
            <a:spLocks noChangeArrowheads="1"/>
          </p:cNvSpPr>
          <p:nvPr/>
        </p:nvSpPr>
        <p:spPr bwMode="auto">
          <a:xfrm>
            <a:off x="46137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86" name="Straight Connector 38"/>
          <p:cNvCxnSpPr>
            <a:cxnSpLocks noChangeShapeType="1"/>
          </p:cNvCxnSpPr>
          <p:nvPr/>
        </p:nvCxnSpPr>
        <p:spPr bwMode="auto">
          <a:xfrm rot="5400000">
            <a:off x="3813603" y="4610101"/>
            <a:ext cx="228600" cy="3175"/>
          </a:xfrm>
          <a:prstGeom prst="line">
            <a:avLst/>
          </a:prstGeom>
          <a:noFill/>
          <a:ln w="9525" algn="ctr">
            <a:solidFill>
              <a:sysClr val="windowText" lastClr="000000"/>
            </a:solidFill>
            <a:round/>
            <a:headEnd/>
            <a:tailEnd/>
          </a:ln>
        </p:spPr>
      </p:cxnSp>
      <p:cxnSp>
        <p:nvCxnSpPr>
          <p:cNvPr id="87" name="Straight Connector 39"/>
          <p:cNvCxnSpPr>
            <a:cxnSpLocks noChangeShapeType="1"/>
            <a:endCxn id="84" idx="2"/>
          </p:cNvCxnSpPr>
          <p:nvPr/>
        </p:nvCxnSpPr>
        <p:spPr bwMode="auto">
          <a:xfrm>
            <a:off x="3927902" y="4724401"/>
            <a:ext cx="152400" cy="1588"/>
          </a:xfrm>
          <a:prstGeom prst="line">
            <a:avLst/>
          </a:prstGeom>
          <a:noFill/>
          <a:ln w="9525" algn="ctr">
            <a:solidFill>
              <a:sysClr val="windowText" lastClr="000000"/>
            </a:solidFill>
            <a:round/>
            <a:headEnd/>
            <a:tailEnd/>
          </a:ln>
        </p:spPr>
      </p:cxnSp>
      <p:cxnSp>
        <p:nvCxnSpPr>
          <p:cNvPr id="88" name="Straight Connector 40"/>
          <p:cNvCxnSpPr>
            <a:cxnSpLocks noChangeShapeType="1"/>
          </p:cNvCxnSpPr>
          <p:nvPr/>
        </p:nvCxnSpPr>
        <p:spPr bwMode="auto">
          <a:xfrm rot="5400000">
            <a:off x="4347003" y="4608513"/>
            <a:ext cx="228600" cy="3175"/>
          </a:xfrm>
          <a:prstGeom prst="line">
            <a:avLst/>
          </a:prstGeom>
          <a:noFill/>
          <a:ln w="9525" algn="ctr">
            <a:solidFill>
              <a:sysClr val="windowText" lastClr="000000"/>
            </a:solidFill>
            <a:round/>
            <a:headEnd/>
            <a:tailEnd/>
          </a:ln>
        </p:spPr>
      </p:cxnSp>
      <p:cxnSp>
        <p:nvCxnSpPr>
          <p:cNvPr id="89" name="Straight Connector 41"/>
          <p:cNvCxnSpPr>
            <a:cxnSpLocks noChangeShapeType="1"/>
          </p:cNvCxnSpPr>
          <p:nvPr/>
        </p:nvCxnSpPr>
        <p:spPr bwMode="auto">
          <a:xfrm>
            <a:off x="4461302" y="4722814"/>
            <a:ext cx="152400" cy="3175"/>
          </a:xfrm>
          <a:prstGeom prst="line">
            <a:avLst/>
          </a:prstGeom>
          <a:noFill/>
          <a:ln w="9525" algn="ctr">
            <a:solidFill>
              <a:sysClr val="windowText" lastClr="000000"/>
            </a:solidFill>
            <a:round/>
            <a:headEnd/>
            <a:tailEnd/>
          </a:ln>
        </p:spPr>
      </p:cxnSp>
      <p:sp>
        <p:nvSpPr>
          <p:cNvPr id="90" name="TextBox 42"/>
          <p:cNvSpPr txBox="1">
            <a:spLocks noChangeArrowheads="1"/>
          </p:cNvSpPr>
          <p:nvPr/>
        </p:nvSpPr>
        <p:spPr bwMode="auto">
          <a:xfrm>
            <a:off x="50709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91" name="Rectangle 4"/>
          <p:cNvSpPr>
            <a:spLocks noChangeArrowheads="1"/>
          </p:cNvSpPr>
          <p:nvPr/>
        </p:nvSpPr>
        <p:spPr bwMode="auto">
          <a:xfrm>
            <a:off x="38100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92" name="Rectangle 4"/>
          <p:cNvSpPr>
            <a:spLocks noChangeArrowheads="1"/>
          </p:cNvSpPr>
          <p:nvPr/>
        </p:nvSpPr>
        <p:spPr bwMode="auto">
          <a:xfrm>
            <a:off x="36576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slave node</a:t>
            </a:r>
          </a:p>
        </p:txBody>
      </p:sp>
      <p:sp>
        <p:nvSpPr>
          <p:cNvPr id="93" name="Rectangle 6"/>
          <p:cNvSpPr>
            <a:spLocks noChangeArrowheads="1"/>
          </p:cNvSpPr>
          <p:nvPr/>
        </p:nvSpPr>
        <p:spPr bwMode="auto">
          <a:xfrm>
            <a:off x="58674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94" name="Rectangle 4"/>
          <p:cNvSpPr>
            <a:spLocks noChangeArrowheads="1"/>
          </p:cNvSpPr>
          <p:nvPr/>
        </p:nvSpPr>
        <p:spPr bwMode="auto">
          <a:xfrm>
            <a:off x="58674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 daemon</a:t>
            </a:r>
          </a:p>
        </p:txBody>
      </p:sp>
      <p:sp>
        <p:nvSpPr>
          <p:cNvPr id="95" name="Rectangle 35"/>
          <p:cNvSpPr>
            <a:spLocks noChangeArrowheads="1"/>
          </p:cNvSpPr>
          <p:nvPr/>
        </p:nvSpPr>
        <p:spPr bwMode="auto">
          <a:xfrm>
            <a:off x="58674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96" name="Flowchart: Magnetic Disk 36"/>
          <p:cNvSpPr>
            <a:spLocks noChangeArrowheads="1"/>
          </p:cNvSpPr>
          <p:nvPr/>
        </p:nvSpPr>
        <p:spPr bwMode="auto">
          <a:xfrm>
            <a:off x="61377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97" name="Flowchart: Magnetic Disk 37"/>
          <p:cNvSpPr>
            <a:spLocks noChangeArrowheads="1"/>
          </p:cNvSpPr>
          <p:nvPr/>
        </p:nvSpPr>
        <p:spPr bwMode="auto">
          <a:xfrm>
            <a:off x="66711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98" name="Straight Connector 38"/>
          <p:cNvCxnSpPr>
            <a:cxnSpLocks noChangeShapeType="1"/>
          </p:cNvCxnSpPr>
          <p:nvPr/>
        </p:nvCxnSpPr>
        <p:spPr bwMode="auto">
          <a:xfrm rot="5400000">
            <a:off x="5871003" y="4610101"/>
            <a:ext cx="228600" cy="3175"/>
          </a:xfrm>
          <a:prstGeom prst="line">
            <a:avLst/>
          </a:prstGeom>
          <a:noFill/>
          <a:ln w="9525" algn="ctr">
            <a:solidFill>
              <a:sysClr val="windowText" lastClr="000000"/>
            </a:solidFill>
            <a:round/>
            <a:headEnd/>
            <a:tailEnd/>
          </a:ln>
        </p:spPr>
      </p:cxnSp>
      <p:cxnSp>
        <p:nvCxnSpPr>
          <p:cNvPr id="99" name="Straight Connector 39"/>
          <p:cNvCxnSpPr>
            <a:cxnSpLocks noChangeShapeType="1"/>
            <a:endCxn id="96" idx="2"/>
          </p:cNvCxnSpPr>
          <p:nvPr/>
        </p:nvCxnSpPr>
        <p:spPr bwMode="auto">
          <a:xfrm>
            <a:off x="5985302" y="4724401"/>
            <a:ext cx="152400" cy="1588"/>
          </a:xfrm>
          <a:prstGeom prst="line">
            <a:avLst/>
          </a:prstGeom>
          <a:noFill/>
          <a:ln w="9525" algn="ctr">
            <a:solidFill>
              <a:sysClr val="windowText" lastClr="000000"/>
            </a:solidFill>
            <a:round/>
            <a:headEnd/>
            <a:tailEnd/>
          </a:ln>
        </p:spPr>
      </p:cxnSp>
      <p:cxnSp>
        <p:nvCxnSpPr>
          <p:cNvPr id="100" name="Straight Connector 40"/>
          <p:cNvCxnSpPr>
            <a:cxnSpLocks noChangeShapeType="1"/>
          </p:cNvCxnSpPr>
          <p:nvPr/>
        </p:nvCxnSpPr>
        <p:spPr bwMode="auto">
          <a:xfrm rot="5400000">
            <a:off x="6404403" y="4608513"/>
            <a:ext cx="228600" cy="3175"/>
          </a:xfrm>
          <a:prstGeom prst="line">
            <a:avLst/>
          </a:prstGeom>
          <a:noFill/>
          <a:ln w="9525" algn="ctr">
            <a:solidFill>
              <a:sysClr val="windowText" lastClr="000000"/>
            </a:solidFill>
            <a:round/>
            <a:headEnd/>
            <a:tailEnd/>
          </a:ln>
        </p:spPr>
      </p:cxnSp>
      <p:cxnSp>
        <p:nvCxnSpPr>
          <p:cNvPr id="101" name="Straight Connector 41"/>
          <p:cNvCxnSpPr>
            <a:cxnSpLocks noChangeShapeType="1"/>
          </p:cNvCxnSpPr>
          <p:nvPr/>
        </p:nvCxnSpPr>
        <p:spPr bwMode="auto">
          <a:xfrm>
            <a:off x="6518702" y="4722814"/>
            <a:ext cx="152400" cy="3175"/>
          </a:xfrm>
          <a:prstGeom prst="line">
            <a:avLst/>
          </a:prstGeom>
          <a:noFill/>
          <a:ln w="9525" algn="ctr">
            <a:solidFill>
              <a:sysClr val="windowText" lastClr="000000"/>
            </a:solidFill>
            <a:round/>
            <a:headEnd/>
            <a:tailEnd/>
          </a:ln>
        </p:spPr>
      </p:cxnSp>
      <p:sp>
        <p:nvSpPr>
          <p:cNvPr id="102" name="TextBox 42"/>
          <p:cNvSpPr txBox="1">
            <a:spLocks noChangeArrowheads="1"/>
          </p:cNvSpPr>
          <p:nvPr/>
        </p:nvSpPr>
        <p:spPr bwMode="auto">
          <a:xfrm>
            <a:off x="71283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103" name="Rectangle 4"/>
          <p:cNvSpPr>
            <a:spLocks noChangeArrowheads="1"/>
          </p:cNvSpPr>
          <p:nvPr/>
        </p:nvSpPr>
        <p:spPr bwMode="auto">
          <a:xfrm>
            <a:off x="58674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104" name="Rectangle 4"/>
          <p:cNvSpPr>
            <a:spLocks noChangeArrowheads="1"/>
          </p:cNvSpPr>
          <p:nvPr/>
        </p:nvSpPr>
        <p:spPr bwMode="auto">
          <a:xfrm>
            <a:off x="57150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slave node</a:t>
            </a:r>
          </a:p>
        </p:txBody>
      </p:sp>
      <p:sp>
        <p:nvSpPr>
          <p:cNvPr id="105" name="Rectangle 4"/>
          <p:cNvSpPr>
            <a:spLocks noChangeArrowheads="1"/>
          </p:cNvSpPr>
          <p:nvPr/>
        </p:nvSpPr>
        <p:spPr bwMode="auto">
          <a:xfrm>
            <a:off x="2590800" y="19812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namenode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06" name="Rectangle 35"/>
          <p:cNvSpPr>
            <a:spLocks noChangeArrowheads="1"/>
          </p:cNvSpPr>
          <p:nvPr/>
        </p:nvSpPr>
        <p:spPr bwMode="auto">
          <a:xfrm>
            <a:off x="2590800" y="2286000"/>
            <a:ext cx="1981200" cy="6096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07" name="Rectangle 4"/>
          <p:cNvSpPr>
            <a:spLocks noChangeArrowheads="1"/>
          </p:cNvSpPr>
          <p:nvPr/>
        </p:nvSpPr>
        <p:spPr bwMode="auto">
          <a:xfrm>
            <a:off x="2743200" y="2438400"/>
            <a:ext cx="1676400" cy="3048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namenode</a:t>
            </a:r>
            <a:r>
              <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rPr>
              <a:t> daemon</a:t>
            </a:r>
          </a:p>
        </p:txBody>
      </p:sp>
      <p:sp>
        <p:nvSpPr>
          <p:cNvPr id="108" name="Rectangle 4"/>
          <p:cNvSpPr>
            <a:spLocks noChangeArrowheads="1"/>
          </p:cNvSpPr>
          <p:nvPr/>
        </p:nvSpPr>
        <p:spPr bwMode="auto">
          <a:xfrm>
            <a:off x="4724400" y="19812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job submission node</a:t>
            </a:r>
          </a:p>
        </p:txBody>
      </p:sp>
      <p:sp>
        <p:nvSpPr>
          <p:cNvPr id="109" name="Rectangle 4"/>
          <p:cNvSpPr>
            <a:spLocks noChangeArrowheads="1"/>
          </p:cNvSpPr>
          <p:nvPr/>
        </p:nvSpPr>
        <p:spPr bwMode="auto">
          <a:xfrm>
            <a:off x="4876800" y="2438400"/>
            <a:ext cx="1676400" cy="304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jobtracker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3" name="Slide Number Placeholder 2"/>
          <p:cNvSpPr>
            <a:spLocks noGrp="1"/>
          </p:cNvSpPr>
          <p:nvPr>
            <p:ph type="sldNum" sz="quarter" idx="10"/>
          </p:nvPr>
        </p:nvSpPr>
        <p:spPr/>
        <p:txBody>
          <a:bodyPr/>
          <a:lstStyle/>
          <a:p>
            <a:fld id="{95C605C4-1F5B-4B2B-8458-3FC432AF1FAC}" type="slidenum">
              <a:rPr lang="en-US" smtClean="0"/>
              <a:t>8</a:t>
            </a:fld>
            <a:endParaRPr lang="en-US"/>
          </a:p>
        </p:txBody>
      </p:sp>
    </p:spTree>
    <p:extLst>
      <p:ext uri="{BB962C8B-B14F-4D97-AF65-F5344CB8AC3E}">
        <p14:creationId xmlns:p14="http://schemas.microsoft.com/office/powerpoint/2010/main" val="30751575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1B45D1-6A96-AF47-9885-4AAAF5B48BDC}"/>
              </a:ext>
            </a:extLst>
          </p:cNvPr>
          <p:cNvPicPr>
            <a:picLocks noChangeAspect="1"/>
          </p:cNvPicPr>
          <p:nvPr/>
        </p:nvPicPr>
        <p:blipFill>
          <a:blip r:embed="rId3"/>
          <a:stretch>
            <a:fillRect/>
          </a:stretch>
        </p:blipFill>
        <p:spPr>
          <a:xfrm>
            <a:off x="1969494" y="3786161"/>
            <a:ext cx="5052612" cy="2724448"/>
          </a:xfrm>
          <a:prstGeom prst="rect">
            <a:avLst/>
          </a:prstGeom>
        </p:spPr>
      </p:pic>
      <p:sp>
        <p:nvSpPr>
          <p:cNvPr id="2" name="Title 1"/>
          <p:cNvSpPr>
            <a:spLocks noGrp="1"/>
          </p:cNvSpPr>
          <p:nvPr>
            <p:ph type="title"/>
          </p:nvPr>
        </p:nvSpPr>
        <p:spPr/>
        <p:txBody>
          <a:bodyPr/>
          <a:lstStyle/>
          <a:p>
            <a:r>
              <a:rPr lang="en-US" dirty="0"/>
              <a:t>Secondary Sort</a:t>
            </a:r>
          </a:p>
        </p:txBody>
      </p:sp>
      <p:sp>
        <p:nvSpPr>
          <p:cNvPr id="3" name="Slide Number Placeholder 2"/>
          <p:cNvSpPr>
            <a:spLocks noGrp="1"/>
          </p:cNvSpPr>
          <p:nvPr>
            <p:ph type="sldNum" sz="quarter" idx="10"/>
          </p:nvPr>
        </p:nvSpPr>
        <p:spPr/>
        <p:txBody>
          <a:bodyPr/>
          <a:lstStyle/>
          <a:p>
            <a:fld id="{95C605C4-1F5B-4B2B-8458-3FC432AF1FAC}" type="slidenum">
              <a:rPr lang="en-US" smtClean="0"/>
              <a:t>9</a:t>
            </a:fld>
            <a:endParaRPr lang="en-US"/>
          </a:p>
        </p:txBody>
      </p:sp>
      <p:sp>
        <p:nvSpPr>
          <p:cNvPr id="18" name="Content Placeholder 2">
            <a:extLst>
              <a:ext uri="{FF2B5EF4-FFF2-40B4-BE49-F238E27FC236}">
                <a16:creationId xmlns:a16="http://schemas.microsoft.com/office/drawing/2014/main" id="{C1303DF2-684B-6248-A805-17FCF7191946}"/>
              </a:ext>
            </a:extLst>
          </p:cNvPr>
          <p:cNvSpPr>
            <a:spLocks noGrp="1"/>
          </p:cNvSpPr>
          <p:nvPr>
            <p:ph idx="1"/>
          </p:nvPr>
        </p:nvSpPr>
        <p:spPr>
          <a:xfrm>
            <a:off x="381000" y="1066800"/>
            <a:ext cx="8458200" cy="2493053"/>
          </a:xfrm>
        </p:spPr>
        <p:txBody>
          <a:bodyPr>
            <a:normAutofit fontScale="92500" lnSpcReduction="10000"/>
          </a:bodyPr>
          <a:lstStyle/>
          <a:p>
            <a:r>
              <a:rPr lang="en-US" b="1" dirty="0"/>
              <a:t>Problem</a:t>
            </a:r>
            <a:r>
              <a:rPr lang="en-US" dirty="0"/>
              <a:t>: each reducer’s values arrive unsorted. But what if we want them to be sorted (e.g. sorted by temperature)?</a:t>
            </a:r>
          </a:p>
          <a:p>
            <a:r>
              <a:rPr lang="en-US" b="1" dirty="0"/>
              <a:t>Solution</a:t>
            </a:r>
            <a:r>
              <a:rPr lang="en-US" dirty="0"/>
              <a:t>: define a new ‘composite key’ as (K1, K2), where K1 is the original key (“Natural Key”) and K2 is the variable we want to use to sort</a:t>
            </a:r>
          </a:p>
          <a:p>
            <a:pPr lvl="1"/>
            <a:r>
              <a:rPr lang="en-US" b="1" dirty="0" err="1"/>
              <a:t>Partitioner</a:t>
            </a:r>
            <a:r>
              <a:rPr lang="en-US" dirty="0"/>
              <a:t>: now needs to be customized, to partition by K1 only, not (K1, K2)</a:t>
            </a:r>
          </a:p>
        </p:txBody>
      </p:sp>
    </p:spTree>
    <p:extLst>
      <p:ext uri="{BB962C8B-B14F-4D97-AF65-F5344CB8AC3E}">
        <p14:creationId xmlns:p14="http://schemas.microsoft.com/office/powerpoint/2010/main" val="1980545218"/>
      </p:ext>
    </p:extLst>
  </p:cSld>
  <p:clrMapOvr>
    <a:masterClrMapping/>
  </p:clrMapOvr>
  <p:transition/>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3333FF"/>
      </a:hlink>
      <a:folHlink>
        <a:srgbClr val="000066"/>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Custom 2">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3333FF"/>
      </a:hlink>
      <a:folHlink>
        <a:srgbClr val="000066"/>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sz="12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70C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63411</TotalTime>
  <Words>6406</Words>
  <Application>Microsoft Macintosh PowerPoint</Application>
  <PresentationFormat>On-screen Show (4:3)</PresentationFormat>
  <Paragraphs>833</Paragraphs>
  <Slides>71</Slides>
  <Notes>38</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71</vt:i4>
      </vt:variant>
    </vt:vector>
  </HeadingPairs>
  <TitlesOfParts>
    <vt:vector size="91" baseType="lpstr">
      <vt:lpstr>宋体</vt:lpstr>
      <vt:lpstr>Arial</vt:lpstr>
      <vt:lpstr>Arial Black</vt:lpstr>
      <vt:lpstr>Calibri</vt:lpstr>
      <vt:lpstr>Cambria Math</vt:lpstr>
      <vt:lpstr>Comic Sans MS</vt:lpstr>
      <vt:lpstr>Gill Sans</vt:lpstr>
      <vt:lpstr>Gill Sans MT</vt:lpstr>
      <vt:lpstr>Helvetica</vt:lpstr>
      <vt:lpstr>Symbol</vt:lpstr>
      <vt:lpstr>Times New Roman</vt:lpstr>
      <vt:lpstr>Tw Cen MT</vt:lpstr>
      <vt:lpstr>Tw Cen MT</vt:lpstr>
      <vt:lpstr>Tw Cen MT Condensed</vt:lpstr>
      <vt:lpstr>Wingdings</vt:lpstr>
      <vt:lpstr>Wingdings 3</vt:lpstr>
      <vt:lpstr>Default Design</vt:lpstr>
      <vt:lpstr>1_Default Design</vt:lpstr>
      <vt:lpstr>Integral</vt:lpstr>
      <vt:lpstr>Equation</vt:lpstr>
      <vt:lpstr>PowerPoint Presentation</vt:lpstr>
      <vt:lpstr>Announcements</vt:lpstr>
      <vt:lpstr>PowerPoint Presentation</vt:lpstr>
      <vt:lpstr>Recap: Partition Step</vt:lpstr>
      <vt:lpstr>Recap: Combiner</vt:lpstr>
      <vt:lpstr>PowerPoint Presentation</vt:lpstr>
      <vt:lpstr>Preserving State in Mappers / Reducers</vt:lpstr>
      <vt:lpstr>Recap: Combining HDFS and Hadoop</vt:lpstr>
      <vt:lpstr>Secondary Sort</vt:lpstr>
      <vt:lpstr>Secondary Sort: Example</vt:lpstr>
      <vt:lpstr>Secondary Sort: Example</vt:lpstr>
      <vt:lpstr>Secondary Sort: Example</vt:lpstr>
      <vt:lpstr>Secondary Sort: Example</vt:lpstr>
      <vt:lpstr>Secondary Sort: Example</vt:lpstr>
      <vt:lpstr>Overview</vt:lpstr>
      <vt:lpstr>Relational Databases</vt:lpstr>
      <vt:lpstr>Star Schema and SQL Queries</vt:lpstr>
      <vt:lpstr>Projection </vt:lpstr>
      <vt:lpstr>Projection in MapReduce</vt:lpstr>
      <vt:lpstr>Selection</vt:lpstr>
      <vt:lpstr>Selection in MapReduce</vt:lpstr>
      <vt:lpstr>Group by… Aggregation</vt:lpstr>
      <vt:lpstr>Relational Joins (‘Inner Join’)</vt:lpstr>
      <vt:lpstr>Types of Relationships</vt:lpstr>
      <vt:lpstr>Method 1: Broadcast (or ‘Map’) Join</vt:lpstr>
      <vt:lpstr>Method 2: Reduce-side (or ‘Common’) Join</vt:lpstr>
      <vt:lpstr>Method 2: Reduce-side (‘Common’) Join</vt:lpstr>
      <vt:lpstr>Overview</vt:lpstr>
      <vt:lpstr>A Common Subroutine</vt:lpstr>
      <vt:lpstr>Distance / Similarity Measures</vt:lpstr>
      <vt:lpstr>Common distance / similarity metrics</vt:lpstr>
      <vt:lpstr>Common distance / similarity metrics</vt:lpstr>
      <vt:lpstr>Common distance / similarity metrics</vt:lpstr>
      <vt:lpstr>Common distance / similarity metrics</vt:lpstr>
      <vt:lpstr>Task: Finding Similar Documents</vt:lpstr>
      <vt:lpstr>2 Essential Steps for Similar Docs</vt:lpstr>
      <vt:lpstr>The Big Picture</vt:lpstr>
      <vt:lpstr> Shingling</vt:lpstr>
      <vt:lpstr>Define: Shingles</vt:lpstr>
      <vt:lpstr>Similarity Metric for Shingles</vt:lpstr>
      <vt:lpstr>Motivation for MinHash</vt:lpstr>
      <vt:lpstr> MinHashing</vt:lpstr>
      <vt:lpstr>MinHash: Overview</vt:lpstr>
      <vt:lpstr>MinHash: Steps</vt:lpstr>
      <vt:lpstr>Example:  MinHash on 2 sets of shingles</vt:lpstr>
      <vt:lpstr>Key Property of MinHash</vt:lpstr>
      <vt:lpstr>Putting it all together</vt:lpstr>
      <vt:lpstr>MapReduce Implementation</vt:lpstr>
      <vt:lpstr>Overview</vt:lpstr>
      <vt:lpstr>PowerPoint Presentation</vt:lpstr>
      <vt:lpstr>PowerPoint Presentation</vt:lpstr>
      <vt:lpstr>PowerPoint Presentation</vt:lpstr>
      <vt:lpstr>PowerPoint Presentation</vt:lpstr>
      <vt:lpstr>Goal of clustering</vt:lpstr>
      <vt:lpstr>Applications of clustering</vt:lpstr>
      <vt:lpstr>K-Means Algorithm: Steps</vt:lpstr>
      <vt:lpstr>K-Means Algorithm: Steps</vt:lpstr>
      <vt:lpstr>K-Means Algorithm: Steps</vt:lpstr>
      <vt:lpstr>K-Means Algorithm: Steps</vt:lpstr>
      <vt:lpstr>K-Means Algorithm: Steps</vt:lpstr>
      <vt:lpstr>K-Means Algorithm: Steps</vt:lpstr>
      <vt:lpstr>K-Means Algorithm: Steps</vt:lpstr>
      <vt:lpstr>K-Means Algorithm: Steps</vt:lpstr>
      <vt:lpstr>K-Means Algorithm: Steps</vt:lpstr>
      <vt:lpstr>K-Means Algorithm: Steps</vt:lpstr>
      <vt:lpstr>MapReduce Implementation v1</vt:lpstr>
      <vt:lpstr>Q: How much disk I/O is exchanged between the mappers and reducers, in MapReduce K-means v1? (let n = no. of points, m = no. of iterations, d = dimensionality, k = no. of centers)</vt:lpstr>
      <vt:lpstr>Q: How much disk I/O is exchanged between the mappers and reducers, in MapReduce K-means v1? (let n = no. of points, m = no. of iterations, d = dimensionality, k = no. of centers)</vt:lpstr>
      <vt:lpstr>MapReduce Implementation v2 (with in-mapper combiner)</vt:lpstr>
      <vt:lpstr>Q: How much disk I/O is exchanged between the mappers and reducers, in MapReduce K-means v2? (let n = no. of points, m = no. of iterations, d = dimensionality, k = no. of centers) (you may assume there is only 1 map task)</vt:lpstr>
      <vt:lpstr>Q: How much disk I/O is exchanged between the mappers and reducers, in MapReduce K-means v2? (let n = no. of points, m = no. of iterations, d = dimensionality, k = no. of centers) (you may assume there is only 1 map task)</vt:lpstr>
    </vt:vector>
  </TitlesOfParts>
  <Company>University of Maryland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Bryan Hooi Kuen-Yew</cp:lastModifiedBy>
  <cp:revision>8648</cp:revision>
  <cp:lastPrinted>2023-09-08T09:00:17Z</cp:lastPrinted>
  <dcterms:created xsi:type="dcterms:W3CDTF">2012-08-31T06:36:49Z</dcterms:created>
  <dcterms:modified xsi:type="dcterms:W3CDTF">2023-09-08T13:37:46Z</dcterms:modified>
</cp:coreProperties>
</file>